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1" r:id="rId6"/>
    <p:sldId id="263" r:id="rId7"/>
    <p:sldId id="266" r:id="rId8"/>
    <p:sldId id="267" r:id="rId9"/>
    <p:sldId id="268" r:id="rId10"/>
    <p:sldId id="275" r:id="rId11"/>
    <p:sldId id="277" r:id="rId12"/>
    <p:sldId id="278" r:id="rId13"/>
    <p:sldId id="276"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8" r:id="rId30"/>
    <p:sldId id="294" r:id="rId31"/>
    <p:sldId id="295" r:id="rId32"/>
    <p:sldId id="296" r:id="rId33"/>
    <p:sldId id="300" r:id="rId34"/>
    <p:sldId id="297" r:id="rId35"/>
    <p:sldId id="301" r:id="rId36"/>
    <p:sldId id="302" r:id="rId37"/>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howGuides="1">
      <p:cViewPr varScale="1">
        <p:scale>
          <a:sx n="103" d="100"/>
          <a:sy n="103" d="100"/>
        </p:scale>
        <p:origin x="17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zh-CN" altLang="en-US" dirty="0"/>
          </a:p>
        </p:txBody>
      </p:sp>
      <p:sp>
        <p:nvSpPr>
          <p:cNvPr id="5" name="Footer Placeholder 4"/>
          <p:cNvSpPr>
            <a:spLocks noGrp="1"/>
          </p:cNvSpPr>
          <p:nvPr>
            <p:ph type="ftr" sz="quarter" idx="11"/>
          </p:nvPr>
        </p:nvSpPr>
        <p:spPr/>
        <p:txBody>
          <a:bodyPr/>
          <a:lstStyle/>
          <a:p>
            <a:pPr lvl="0"/>
            <a:endParaRPr lang="zh-CN" altLang="en-US" dirty="0"/>
          </a:p>
        </p:txBody>
      </p:sp>
      <p:sp>
        <p:nvSpPr>
          <p:cNvPr id="6" name="Slide Number Placeholder 5"/>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0"/>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zh-CN" altLang="en-US" dirty="0"/>
          </a:p>
        </p:txBody>
      </p:sp>
      <p:sp>
        <p:nvSpPr>
          <p:cNvPr id="8" name="Footer Placeholder 7"/>
          <p:cNvSpPr>
            <a:spLocks noGrp="1"/>
          </p:cNvSpPr>
          <p:nvPr>
            <p:ph type="ftr" sz="quarter" idx="11"/>
          </p:nvPr>
        </p:nvSpPr>
        <p:spPr/>
        <p:txBody>
          <a:bodyPr/>
          <a:lstStyle/>
          <a:p>
            <a:pPr lvl="0"/>
            <a:endParaRPr lang="zh-CN" altLang="en-US" dirty="0"/>
          </a:p>
        </p:txBody>
      </p:sp>
      <p:sp>
        <p:nvSpPr>
          <p:cNvPr id="9" name="Slide Number Placeholder 8"/>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zh-CN" altLang="en-US" dirty="0"/>
          </a:p>
        </p:txBody>
      </p:sp>
      <p:sp>
        <p:nvSpPr>
          <p:cNvPr id="4" name="Footer Placeholder 3"/>
          <p:cNvSpPr>
            <a:spLocks noGrp="1"/>
          </p:cNvSpPr>
          <p:nvPr>
            <p:ph type="ftr" sz="quarter" idx="11"/>
          </p:nvPr>
        </p:nvSpPr>
        <p:spPr/>
        <p:txBody>
          <a:bodyPr/>
          <a:lstStyle/>
          <a:p>
            <a:pPr lvl="0"/>
            <a:endParaRPr lang="zh-CN" altLang="en-US" dirty="0"/>
          </a:p>
        </p:txBody>
      </p:sp>
      <p:sp>
        <p:nvSpPr>
          <p:cNvPr id="5" name="Slide Number Placeholder 4"/>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h-CN" altLang="en-US" dirty="0"/>
          </a:p>
        </p:txBody>
      </p:sp>
      <p:sp>
        <p:nvSpPr>
          <p:cNvPr id="3" name="Footer Placeholder 2"/>
          <p:cNvSpPr>
            <a:spLocks noGrp="1"/>
          </p:cNvSpPr>
          <p:nvPr>
            <p:ph type="ftr" sz="quarter" idx="11"/>
          </p:nvPr>
        </p:nvSpPr>
        <p:spPr/>
        <p:txBody>
          <a:bodyPr/>
          <a:lstStyle/>
          <a:p>
            <a:pPr lvl="0"/>
            <a:endParaRPr lang="zh-CN" altLang="en-US" dirty="0"/>
          </a:p>
        </p:txBody>
      </p:sp>
      <p:sp>
        <p:nvSpPr>
          <p:cNvPr id="4" name="Slide Number Placeholder 3"/>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zh-CN" altLang="en-US" dirty="0"/>
          </a:p>
        </p:txBody>
      </p:sp>
      <p:sp>
        <p:nvSpPr>
          <p:cNvPr id="6" name="Footer Placeholder 5"/>
          <p:cNvSpPr>
            <a:spLocks noGrp="1"/>
          </p:cNvSpPr>
          <p:nvPr>
            <p:ph type="ftr" sz="quarter" idx="11"/>
          </p:nvPr>
        </p:nvSpPr>
        <p:spPr/>
        <p:txBody>
          <a:bodyPr/>
          <a:lstStyle/>
          <a:p>
            <a:pPr lvl="0"/>
            <a:endParaRPr lang="zh-CN" altLang="en-US" dirty="0"/>
          </a:p>
        </p:txBody>
      </p:sp>
      <p:sp>
        <p:nvSpPr>
          <p:cNvPr id="7" name="Slide Number Placeholder 6"/>
          <p:cNvSpPr>
            <a:spLocks noGrp="1"/>
          </p:cNvSpPr>
          <p:nvPr>
            <p:ph type="sldNum" sz="quarter" idx="12"/>
          </p:nvPr>
        </p:nvSpPr>
        <p:spPr/>
        <p:txBody>
          <a:bodyPr/>
          <a:lstStyle/>
          <a:p>
            <a:pPr lvl="0"/>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SimSun" panose="02010600030101010101" pitchFamily="2" charset="-122"/>
              </a:defRPr>
            </a:lvl1pPr>
          </a:lstStyle>
          <a:p>
            <a:pPr lvl="0"/>
            <a:endParaRPr lang="zh-CN" altLang="en-US" dirty="0"/>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SimSun" panose="02010600030101010101" pitchFamily="2" charset="-122"/>
              </a:defRPr>
            </a:lvl1pPr>
          </a:lstStyle>
          <a:p>
            <a:pPr lvl="0"/>
            <a:endParaRPr lang="zh-CN" altLang="en-US" dirty="0"/>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SimSun" panose="02010600030101010101" pitchFamily="2" charset="-122"/>
              </a:defRPr>
            </a:lvl1pPr>
          </a:lstStyle>
          <a:p>
            <a:pPr lvl="0"/>
            <a:fld id="{9A0DB2DC-4C9A-4742-B13C-FB6460FD3503}" type="slidenum">
              <a:rPr lang="zh-CN" altLang="en-US" dirty="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835" y="908685"/>
            <a:ext cx="6795135" cy="1751330"/>
          </a:xfrm>
        </p:spPr>
        <p:style>
          <a:lnRef idx="2">
            <a:schemeClr val="accent1"/>
          </a:lnRef>
          <a:fillRef idx="1">
            <a:schemeClr val="lt1"/>
          </a:fillRef>
          <a:effectRef idx="0">
            <a:schemeClr val="accent1"/>
          </a:effectRef>
          <a:fontRef idx="minor">
            <a:schemeClr val="dk1"/>
          </a:fontRef>
        </p:style>
        <p:txBody>
          <a:bodyPr/>
          <a:lstStyle/>
          <a:p>
            <a:r>
              <a:rPr lang="en-US" sz="3200" b="1" i="1">
                <a:ln w="22225">
                  <a:solidFill>
                    <a:schemeClr val="accent2"/>
                  </a:solidFill>
                  <a:prstDash val="solid"/>
                </a:ln>
                <a:solidFill>
                  <a:schemeClr val="accent2">
                    <a:lumMod val="40000"/>
                    <a:lumOff val="60000"/>
                  </a:schemeClr>
                </a:solidFill>
                <a:effectLst/>
              </a:rPr>
              <a:t>Περιβαλλοντικά Ζητήματα στην προοπτική της Αειφόρου Ανάπτυξης</a:t>
            </a:r>
          </a:p>
        </p:txBody>
      </p:sp>
      <p:sp>
        <p:nvSpPr>
          <p:cNvPr id="3" name="Subtitle 2"/>
          <p:cNvSpPr>
            <a:spLocks noGrp="1"/>
          </p:cNvSpPr>
          <p:nvPr>
            <p:ph type="subTitle" idx="1"/>
          </p:nvPr>
        </p:nvSpPr>
        <p:spPr>
          <a:xfrm>
            <a:off x="1475740" y="4723448"/>
            <a:ext cx="6858000" cy="1655762"/>
          </a:xfrm>
        </p:spPr>
        <p:style>
          <a:lnRef idx="2">
            <a:schemeClr val="accent1"/>
          </a:lnRef>
          <a:fillRef idx="1">
            <a:schemeClr val="lt1"/>
          </a:fillRef>
          <a:effectRef idx="0">
            <a:schemeClr val="accent1"/>
          </a:effectRef>
          <a:fontRef idx="minor">
            <a:schemeClr val="dk1"/>
          </a:fontRef>
        </p:style>
        <p:txBody>
          <a:bodyPr/>
          <a:lstStyle/>
          <a:p>
            <a:r>
              <a:rPr lang="en-US" sz="2400">
                <a:solidFill>
                  <a:schemeClr val="tx1"/>
                </a:solidFill>
                <a:effectLst>
                  <a:outerShdw blurRad="38100" dist="19050" dir="2700000" algn="tl" rotWithShape="0">
                    <a:schemeClr val="dk1">
                      <a:alpha val="40000"/>
                    </a:schemeClr>
                  </a:outerShdw>
                </a:effectLst>
              </a:rPr>
              <a:t>Μεταπτυχιακές Φοιτήτριες:</a:t>
            </a:r>
          </a:p>
          <a:p>
            <a:r>
              <a:rPr lang="en-US" sz="2400">
                <a:solidFill>
                  <a:schemeClr val="tx1"/>
                </a:solidFill>
                <a:effectLst>
                  <a:outerShdw blurRad="38100" dist="19050" dir="2700000" algn="tl" rotWithShape="0">
                    <a:schemeClr val="dk1">
                      <a:alpha val="40000"/>
                    </a:schemeClr>
                  </a:outerShdw>
                </a:effectLst>
              </a:rPr>
              <a:t>Παμπίδη Καλλιόπη Α.Μ.: 4242022018</a:t>
            </a:r>
          </a:p>
          <a:p>
            <a:r>
              <a:rPr lang="en-US" sz="2400">
                <a:solidFill>
                  <a:schemeClr val="tx1"/>
                </a:solidFill>
                <a:effectLst>
                  <a:outerShdw blurRad="38100" dist="19050" dir="2700000" algn="tl" rotWithShape="0">
                    <a:schemeClr val="dk1">
                      <a:alpha val="40000"/>
                    </a:schemeClr>
                  </a:outerShdw>
                </a:effectLst>
              </a:rPr>
              <a:t>Σταματάκη Καθολική Α.Μ.: 4242022029</a:t>
            </a: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
        <p:nvSpPr>
          <p:cNvPr id="4" name="Subtitle 2"/>
          <p:cNvSpPr>
            <a:spLocks noGrp="1"/>
          </p:cNvSpPr>
          <p:nvPr/>
        </p:nvSpPr>
        <p:spPr>
          <a:xfrm>
            <a:off x="1473835" y="2924175"/>
            <a:ext cx="6794500" cy="1325880"/>
          </a:xfrm>
          <a:prstGeom prst="rect">
            <a:avLst/>
          </a:prstGeo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lvl1pPr marL="0" lvl="0" indent="0" algn="ctr" defTabSz="91440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r>
              <a:rPr lang="en-US" sz="2400">
                <a:solidFill>
                  <a:schemeClr val="accent1"/>
                </a:solidFill>
                <a:effectLst>
                  <a:outerShdw blurRad="38100" dist="25400" dir="5400000" algn="ctr" rotWithShape="0">
                    <a:srgbClr val="6E747A">
                      <a:alpha val="43000"/>
                    </a:srgbClr>
                  </a:outerShdw>
                </a:effectLst>
              </a:rPr>
              <a:t> </a:t>
            </a:r>
            <a:r>
              <a:rPr lang="el-GR" altLang="en-US" sz="2400">
                <a:solidFill>
                  <a:schemeClr val="accent1"/>
                </a:solidFill>
                <a:effectLst>
                  <a:outerShdw blurRad="38100" dist="25400" dir="5400000" algn="ctr" rotWithShape="0">
                    <a:srgbClr val="6E747A">
                      <a:alpha val="43000"/>
                    </a:srgbClr>
                  </a:outerShdw>
                </a:effectLst>
              </a:rPr>
              <a:t>Εργασια: </a:t>
            </a:r>
          </a:p>
          <a:p>
            <a:r>
              <a:rPr lang="el-GR" altLang="en-US" sz="2400">
                <a:solidFill>
                  <a:schemeClr val="accent1"/>
                </a:solidFill>
                <a:effectLst>
                  <a:outerShdw blurRad="38100" dist="25400" dir="5400000" algn="ctr" rotWithShape="0">
                    <a:srgbClr val="6E747A">
                      <a:alpha val="43000"/>
                    </a:srgbClr>
                  </a:outerShdw>
                </a:effectLst>
              </a:rPr>
              <a:t>1ος </a:t>
            </a:r>
            <a:r>
              <a:rPr lang="en-US" sz="2400">
                <a:solidFill>
                  <a:schemeClr val="accent1"/>
                </a:solidFill>
                <a:effectLst>
                  <a:outerShdw blurRad="38100" dist="25400" dir="5400000" algn="ctr" rotWithShape="0">
                    <a:srgbClr val="6E747A">
                      <a:alpha val="43000"/>
                    </a:srgbClr>
                  </a:outerShdw>
                </a:effectLst>
              </a:rPr>
              <a:t>Στόχος Βιώσιμης Ανάπτυξης:</a:t>
            </a:r>
          </a:p>
          <a:p>
            <a:r>
              <a:rPr lang="en-US" sz="2400">
                <a:solidFill>
                  <a:schemeClr val="accent1"/>
                </a:solidFill>
                <a:effectLst>
                  <a:outerShdw blurRad="38100" dist="25400" dir="5400000" algn="ctr" rotWithShape="0">
                    <a:srgbClr val="6E747A">
                      <a:alpha val="43000"/>
                    </a:srgbClr>
                  </a:outerShdw>
                </a:effectLst>
              </a:rPr>
              <a:t>Μηδενική φτώχεια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ΣΤΟΧΟΣ 1 - ΜΗΔΕΝΙΚΗ ΦΤΩΧΕΙΑ</a:t>
            </a:r>
          </a:p>
          <a:p>
            <a:pPr algn="just">
              <a:buFont typeface="Wingdings" panose="05000000000000000000" charset="0"/>
              <a:buChar char="Ø"/>
            </a:pPr>
            <a:r>
              <a:rPr lang="en-US" sz="2000" dirty="0" err="1"/>
              <a:t>Το</a:t>
            </a:r>
            <a:r>
              <a:rPr lang="en-US" sz="2000" dirty="0"/>
              <a:t> π</a:t>
            </a:r>
            <a:r>
              <a:rPr lang="en-US" sz="2000" dirty="0" err="1"/>
              <a:t>οσοστό</a:t>
            </a:r>
            <a:r>
              <a:rPr lang="en-US" sz="2000" dirty="0"/>
              <a:t> </a:t>
            </a:r>
            <a:r>
              <a:rPr lang="en-US" sz="2000" dirty="0" err="1"/>
              <a:t>των</a:t>
            </a:r>
            <a:r>
              <a:rPr lang="en-US" sz="2000" dirty="0"/>
              <a:t> α</a:t>
            </a:r>
            <a:r>
              <a:rPr lang="en-US" sz="2000" dirty="0" err="1"/>
              <a:t>νθρώ</a:t>
            </a:r>
            <a:r>
              <a:rPr lang="en-US" sz="2000" dirty="0"/>
              <a:t>πων, οι οποίοι ζουν σε συνθήκες ακραίας φτώχειας έχει ελαττωθεί πάνω από το μισό από το 1990.</a:t>
            </a:r>
          </a:p>
          <a:p>
            <a:pPr marL="0" indent="354330" algn="just">
              <a:buFont typeface="Wingdings" panose="05000000000000000000" charset="0"/>
              <a:buChar char="Ø"/>
            </a:pPr>
            <a:r>
              <a:rPr lang="en-US" sz="2000" dirty="0"/>
              <a:t>Η οικονομική α</a:t>
            </a:r>
            <a:r>
              <a:rPr lang="en-US" sz="2000" dirty="0" err="1"/>
              <a:t>νά</a:t>
            </a:r>
            <a:r>
              <a:rPr lang="en-US" sz="2000" dirty="0"/>
              <a:t>πτυξη πρέπει να πραγματοποιείται χωρίς εξαιρέσεις, να παρέχει βιώσιμες θέσεις εργασίας και να ενισχύει την ίση μεταχείριση και αντιμετώπιση όλων.</a:t>
            </a:r>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16170"/>
          </a:xfrm>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n-US" sz="3600" b="1" dirty="0" err="1"/>
              <a:t>Στοιχεί</a:t>
            </a:r>
            <a:r>
              <a:rPr lang="en-US" sz="3600" b="1" dirty="0"/>
              <a:t>α και αριθμοί:</a:t>
            </a:r>
          </a:p>
          <a:p>
            <a:pPr algn="just">
              <a:buFont typeface="Wingdings" panose="05000000000000000000" charset="0"/>
              <a:buChar char="Ø"/>
            </a:pPr>
            <a:r>
              <a:rPr lang="en-US" sz="2000" dirty="0"/>
              <a:t>836 </a:t>
            </a:r>
            <a:r>
              <a:rPr lang="en-US" sz="2000" dirty="0" err="1"/>
              <a:t>εκ</a:t>
            </a:r>
            <a:r>
              <a:rPr lang="en-US" sz="2000" dirty="0"/>
              <a:t>ατομμύρια άνθρωποι ζουν σε συνθήκες ακραίας φτώχειας</a:t>
            </a:r>
          </a:p>
          <a:p>
            <a:pPr marL="0" indent="354330" algn="just">
              <a:buFont typeface="Wingdings" panose="05000000000000000000" charset="0"/>
              <a:buChar char="Ø"/>
            </a:pPr>
            <a:r>
              <a:rPr lang="el-GR" altLang="en-US" sz="2000" dirty="0"/>
              <a:t>Ε</a:t>
            </a:r>
            <a:r>
              <a:rPr lang="en-US" sz="2000" dirty="0"/>
              <a:t>νας </a:t>
            </a:r>
            <a:r>
              <a:rPr lang="en-US" sz="2000" dirty="0" err="1"/>
              <a:t>στους</a:t>
            </a:r>
            <a:r>
              <a:rPr lang="en-US" sz="2000" dirty="0"/>
              <a:t> π</a:t>
            </a:r>
            <a:r>
              <a:rPr lang="en-US" sz="2000" dirty="0" err="1"/>
              <a:t>έντε</a:t>
            </a:r>
            <a:r>
              <a:rPr lang="en-US" sz="2000" dirty="0"/>
              <a:t> α</a:t>
            </a:r>
            <a:r>
              <a:rPr lang="en-US" sz="2000" dirty="0" err="1"/>
              <a:t>νθρώ</a:t>
            </a:r>
            <a:r>
              <a:rPr lang="en-US" sz="2000" dirty="0"/>
              <a:t>πους στις προηγμένες περιοχές ζει με λιγότερο από 1,25 δολάρια την ημέρα</a:t>
            </a:r>
          </a:p>
          <a:p>
            <a:pPr marL="0" indent="354330" algn="just">
              <a:buFont typeface="Wingdings" panose="05000000000000000000" charset="0"/>
              <a:buChar char="Ø"/>
            </a:pPr>
            <a:r>
              <a:rPr lang="el-GR" altLang="en-US" sz="2000" dirty="0"/>
              <a:t>Τα</a:t>
            </a:r>
            <a:r>
              <a:rPr lang="en-US" sz="2000" dirty="0"/>
              <a:t> </a:t>
            </a:r>
            <a:r>
              <a:rPr lang="en-US" sz="2000" dirty="0" err="1"/>
              <a:t>μεγ</a:t>
            </a:r>
            <a:r>
              <a:rPr lang="en-US" sz="2000" dirty="0"/>
              <a:t>αλύτερ</a:t>
            </a:r>
            <a:r>
              <a:rPr lang="el-GR" altLang="en-US" sz="2000" dirty="0"/>
              <a:t>α</a:t>
            </a:r>
            <a:r>
              <a:rPr lang="en-US" sz="2000" dirty="0"/>
              <a:t> π</a:t>
            </a:r>
            <a:r>
              <a:rPr lang="en-US" sz="2000" dirty="0" err="1"/>
              <a:t>οσοστ</a:t>
            </a:r>
            <a:r>
              <a:rPr lang="el-GR" altLang="en-US" sz="2000" dirty="0"/>
              <a:t>ά φτώχειας </a:t>
            </a:r>
            <a:r>
              <a:rPr lang="en-US" sz="2000" dirty="0"/>
              <a:t>τ</a:t>
            </a:r>
            <a:r>
              <a:rPr lang="el-GR" altLang="en-US" sz="2000" dirty="0"/>
              <a:t>α</a:t>
            </a:r>
            <a:r>
              <a:rPr lang="en-US" sz="2000" dirty="0"/>
              <a:t> </a:t>
            </a:r>
            <a:r>
              <a:rPr lang="en-US" sz="2000" dirty="0" err="1"/>
              <a:t>συν</a:t>
            </a:r>
            <a:r>
              <a:rPr lang="en-US" sz="2000" dirty="0"/>
              <a:t>αντάμε στη νότια Ασία και στην Υποσαχάρια Αφρική</a:t>
            </a:r>
          </a:p>
          <a:p>
            <a:pPr marL="0" indent="354330" algn="just">
              <a:buFont typeface="Wingdings" panose="05000000000000000000" charset="0"/>
              <a:buChar char="Ø"/>
            </a:pPr>
            <a:r>
              <a:rPr lang="el-GR" altLang="en-US" sz="2000" dirty="0"/>
              <a:t>Υ</a:t>
            </a:r>
            <a:r>
              <a:rPr lang="en-US" sz="2000" dirty="0" err="1"/>
              <a:t>ψηλά</a:t>
            </a:r>
            <a:r>
              <a:rPr lang="en-US" sz="2000" dirty="0"/>
              <a:t> π</a:t>
            </a:r>
            <a:r>
              <a:rPr lang="en-US" sz="2000" dirty="0" err="1"/>
              <a:t>οσοστά</a:t>
            </a:r>
            <a:r>
              <a:rPr lang="en-US" sz="2000" dirty="0"/>
              <a:t> </a:t>
            </a:r>
            <a:r>
              <a:rPr lang="en-US" sz="2000" dirty="0" err="1"/>
              <a:t>φτώχει</a:t>
            </a:r>
            <a:r>
              <a:rPr lang="en-US" sz="2000" dirty="0"/>
              <a:t>ας συχνά συναντάμε σε μικρές και ευάλωτες χώρες, οι οποίες υποφέρουν από συγκρούσεις</a:t>
            </a:r>
          </a:p>
          <a:p>
            <a:pPr marL="0" indent="354330" algn="just">
              <a:buFont typeface="Wingdings" panose="05000000000000000000" charset="0"/>
              <a:buChar char="Ø"/>
            </a:pPr>
            <a:r>
              <a:rPr lang="el-GR" altLang="en-US" sz="2000" dirty="0"/>
              <a:t>Ε</a:t>
            </a:r>
            <a:r>
              <a:rPr lang="en-US" sz="2000" dirty="0"/>
              <a:t>να </a:t>
            </a:r>
            <a:r>
              <a:rPr lang="en-US" sz="2000" dirty="0" err="1"/>
              <a:t>στ</a:t>
            </a:r>
            <a:r>
              <a:rPr lang="en-US" sz="2000" dirty="0"/>
              <a:t>α επτά παιδιά, ηλικίας κάτω των πέντε ετών στον κόσμο, έχει ύψος κατώτερο του μετρίου αναλογικά με την ηλικία του</a:t>
            </a:r>
          </a:p>
          <a:p>
            <a:pPr marL="0" indent="354330" algn="just">
              <a:buFont typeface="Wingdings" panose="05000000000000000000" charset="0"/>
              <a:buChar char="Ø"/>
            </a:pPr>
            <a:r>
              <a:rPr lang="el-GR" altLang="en-US" sz="2000" dirty="0"/>
              <a:t>Τ</a:t>
            </a:r>
            <a:r>
              <a:rPr lang="en-US" sz="2000" dirty="0"/>
              <a:t>ο 2014 κα</a:t>
            </a:r>
            <a:r>
              <a:rPr lang="en-US" sz="2000" dirty="0" err="1"/>
              <a:t>θημερινά</a:t>
            </a:r>
            <a:r>
              <a:rPr lang="en-US" sz="2000" dirty="0"/>
              <a:t>, 42.000 πα</a:t>
            </a:r>
            <a:r>
              <a:rPr lang="en-US" sz="2000" dirty="0" err="1"/>
              <a:t>ιδιά</a:t>
            </a:r>
            <a:r>
              <a:rPr lang="en-US" sz="2000" dirty="0"/>
              <a:t> ανα</a:t>
            </a:r>
            <a:r>
              <a:rPr lang="en-US" sz="2000" dirty="0" err="1"/>
              <a:t>γκάστηκ</a:t>
            </a:r>
            <a:r>
              <a:rPr lang="en-US" sz="2000" dirty="0"/>
              <a:t>αν να αφήσουν τα σπίτια τους, ώστε να βρουν καλύτερες συνθήκες διαβίωσης.</a:t>
            </a:r>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159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Ο </a:t>
            </a:r>
            <a:r>
              <a:rPr lang="en-US" b="1" dirty="0" err="1"/>
              <a:t>Στόχος</a:t>
            </a:r>
            <a:r>
              <a:rPr lang="en-US" b="1" dirty="0"/>
              <a:t> 1 επ</a:t>
            </a:r>
            <a:r>
              <a:rPr lang="en-US" b="1" dirty="0" err="1"/>
              <a:t>ιδιώκει</a:t>
            </a:r>
            <a:r>
              <a:rPr lang="en-US" b="1" dirty="0"/>
              <a:t>:</a:t>
            </a:r>
            <a:r>
              <a:rPr lang="en-US" dirty="0"/>
              <a:t> </a:t>
            </a:r>
          </a:p>
          <a:p>
            <a:pPr marL="0" indent="354330" algn="just">
              <a:buFont typeface="Wingdings" panose="05000000000000000000" charset="0"/>
              <a:buChar char="Ø"/>
            </a:pPr>
            <a:r>
              <a:rPr lang="en-US" altLang="en-US" sz="2000" dirty="0"/>
              <a:t>N</a:t>
            </a:r>
            <a:r>
              <a:rPr lang="el-GR" altLang="en-US" sz="2000" dirty="0"/>
              <a:t>α </a:t>
            </a:r>
            <a:r>
              <a:rPr lang="en-US" sz="2000" dirty="0" err="1"/>
              <a:t>εκλείψει</a:t>
            </a:r>
            <a:r>
              <a:rPr lang="en-US" sz="2000" dirty="0"/>
              <a:t> ή να </a:t>
            </a:r>
            <a:r>
              <a:rPr lang="en-US" sz="2000" dirty="0" err="1"/>
              <a:t>μειωθεί</a:t>
            </a:r>
            <a:r>
              <a:rPr lang="en-US" sz="2000" dirty="0"/>
              <a:t> </a:t>
            </a:r>
            <a:r>
              <a:rPr lang="en-US" sz="2000" dirty="0" err="1"/>
              <a:t>τουλάχιστον</a:t>
            </a:r>
            <a:r>
              <a:rPr lang="en-US" sz="2000" dirty="0"/>
              <a:t> κα</a:t>
            </a:r>
            <a:r>
              <a:rPr lang="en-US" sz="2000" dirty="0" err="1"/>
              <a:t>τά</a:t>
            </a:r>
            <a:r>
              <a:rPr lang="en-US" sz="2000" dirty="0"/>
              <a:t> 50 %</a:t>
            </a:r>
            <a:r>
              <a:rPr lang="el-GR" altLang="en-US" sz="2000" dirty="0"/>
              <a:t> </a:t>
            </a:r>
            <a:r>
              <a:rPr lang="en-US" sz="2000" dirty="0" err="1"/>
              <a:t>κάθε</a:t>
            </a:r>
            <a:r>
              <a:rPr lang="en-US" sz="2000" dirty="0"/>
              <a:t> </a:t>
            </a:r>
            <a:r>
              <a:rPr lang="en-US" sz="2000" dirty="0" err="1"/>
              <a:t>ίχνος</a:t>
            </a:r>
            <a:r>
              <a:rPr lang="en-US" sz="2000" dirty="0"/>
              <a:t>  </a:t>
            </a:r>
            <a:r>
              <a:rPr lang="en-US" sz="2000" dirty="0" err="1"/>
              <a:t>φτώχει</a:t>
            </a:r>
            <a:r>
              <a:rPr lang="en-US" sz="2000" dirty="0"/>
              <a:t>ας</a:t>
            </a:r>
            <a:r>
              <a:rPr lang="el-GR" altLang="en-US" sz="2000" dirty="0"/>
              <a:t>.</a:t>
            </a:r>
          </a:p>
          <a:p>
            <a:pPr marL="0" indent="354330" algn="just">
              <a:buFont typeface="Wingdings" panose="05000000000000000000" charset="0"/>
              <a:buChar char="Ø"/>
            </a:pPr>
            <a:r>
              <a:rPr lang="en-US" sz="2000" dirty="0"/>
              <a:t> </a:t>
            </a:r>
            <a:r>
              <a:rPr lang="el-GR" sz="2000" dirty="0"/>
              <a:t>Ν</a:t>
            </a:r>
            <a:r>
              <a:rPr lang="en-US" sz="2000" dirty="0"/>
              <a:t>α </a:t>
            </a:r>
            <a:r>
              <a:rPr lang="en-US" sz="2000" dirty="0" err="1"/>
              <a:t>ενεργο</a:t>
            </a:r>
            <a:r>
              <a:rPr lang="en-US" sz="2000" dirty="0"/>
              <a:t>ποιηθούν συστήματα και μέτρα, τα οποία αφορούν την κοινωνική προστασία όλων των πολιτών</a:t>
            </a:r>
            <a:r>
              <a:rPr lang="el-GR" altLang="en-US" sz="2000" dirty="0"/>
              <a:t>.</a:t>
            </a:r>
          </a:p>
          <a:p>
            <a:pPr marL="0" indent="354330" algn="just">
              <a:buFont typeface="Wingdings" panose="05000000000000000000" charset="0"/>
              <a:buChar char="Ø"/>
            </a:pPr>
            <a:r>
              <a:rPr lang="el-GR" altLang="en-US" sz="2000" dirty="0" err="1"/>
              <a:t>Ολοι</a:t>
            </a:r>
            <a:r>
              <a:rPr lang="el-GR" altLang="en-US" sz="2000" dirty="0"/>
              <a:t> οι πολίτες να αποκτήσουν ίσα δικαιώματα συμμετοχής σε οικονομικούς πόρους, αλλά και πρόσβαση σε όλες τις υπηρεσίες.</a:t>
            </a:r>
          </a:p>
          <a:p>
            <a:pPr marL="0" indent="354330" algn="just">
              <a:buFont typeface="Wingdings" panose="05000000000000000000" charset="0"/>
              <a:buChar char="Ø"/>
            </a:pPr>
            <a:r>
              <a:rPr lang="el-GR" altLang="en-US" sz="2000" dirty="0"/>
              <a:t>Να μπουν νέες βάσεις και θεμέλια για την στήριξη και την ενίσχυση των ευπαθών ομάδων.</a:t>
            </a:r>
          </a:p>
          <a:p>
            <a:pPr marL="0" indent="354330" algn="just">
              <a:buFont typeface="Wingdings" panose="05000000000000000000" charset="0"/>
              <a:buChar char="Ø"/>
            </a:pPr>
            <a:r>
              <a:rPr lang="el-GR" altLang="en-US" sz="2000" dirty="0"/>
              <a:t>Να πραγματοποιηθούν δράσεις και ενέργειες, οι οποίες θα εγγυηθούν την παραγωγή νέων και σημαντικών πόρων από διάφορες πηγές, μέσα από την συνεργασία, με σκοπό να ωφεληθούν όχι μόνο οι λιγότερο αναπτυγμένες χώρες αλλά και οι αναπτυσσόμενες.</a:t>
            </a:r>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algn="just">
              <a:buFont typeface="Wingdings" panose="05000000000000000000" charset="0"/>
              <a:buChar char="Ø"/>
            </a:pPr>
            <a:r>
              <a:rPr lang="el-GR" altLang="en-US" sz="2000" dirty="0"/>
              <a:t> Ν</a:t>
            </a:r>
            <a:r>
              <a:rPr lang="en-US" sz="2000" dirty="0"/>
              <a:t>α </a:t>
            </a:r>
            <a:r>
              <a:rPr lang="en-US" sz="2000" dirty="0" err="1"/>
              <a:t>εφ</a:t>
            </a:r>
            <a:r>
              <a:rPr lang="en-US" sz="2000" dirty="0"/>
              <a:t>αρμοστούν σταθερές πολιτικές, οι οποίες θα στηρίζονται σε αναπτυξιακές στρατηγικές υπέρ των φτωχών και ευάλωτων ομάδων και οι οποίες θα δείχνουν μεγαλύτερο ενδιαφέρον και ευαισθησία </a:t>
            </a:r>
            <a:r>
              <a:rPr lang="el-GR" altLang="en-US" sz="2000" dirty="0"/>
              <a:t>σ</a:t>
            </a:r>
            <a:r>
              <a:rPr lang="en-US" sz="2000" dirty="0" err="1"/>
              <a:t>την</a:t>
            </a:r>
            <a:r>
              <a:rPr lang="en-US" sz="2000" dirty="0"/>
              <a:t> </a:t>
            </a:r>
            <a:r>
              <a:rPr lang="en-US" sz="2000" dirty="0" err="1"/>
              <a:t>ισότητ</a:t>
            </a:r>
            <a:r>
              <a:rPr lang="en-US" sz="2000" dirty="0"/>
              <a:t>α των φύλων και </a:t>
            </a:r>
            <a:r>
              <a:rPr lang="el-GR" altLang="en-US" sz="2000" dirty="0"/>
              <a:t>σ</a:t>
            </a:r>
            <a:r>
              <a:rPr lang="en-US" sz="2000" dirty="0" err="1"/>
              <a:t>τη</a:t>
            </a:r>
            <a:r>
              <a:rPr lang="en-US" sz="2000" dirty="0"/>
              <a:t> </a:t>
            </a:r>
            <a:r>
              <a:rPr lang="en-US" sz="2000" dirty="0" err="1"/>
              <a:t>στήριξη</a:t>
            </a:r>
            <a:r>
              <a:rPr lang="en-US" sz="2000" dirty="0"/>
              <a:t> </a:t>
            </a:r>
            <a:r>
              <a:rPr lang="en-US" sz="2000" dirty="0" err="1"/>
              <a:t>της</a:t>
            </a:r>
            <a:r>
              <a:rPr lang="en-US" sz="2000" dirty="0"/>
              <a:t> επ</a:t>
            </a:r>
            <a:r>
              <a:rPr lang="en-US" sz="2000" dirty="0" err="1"/>
              <a:t>ιτάχυνσης</a:t>
            </a:r>
            <a:r>
              <a:rPr lang="en-US" sz="2000" dirty="0"/>
              <a:t> </a:t>
            </a:r>
            <a:r>
              <a:rPr lang="en-US" sz="2000" dirty="0" err="1"/>
              <a:t>των</a:t>
            </a:r>
            <a:r>
              <a:rPr lang="en-US" sz="2000" dirty="0"/>
              <a:t> επ</a:t>
            </a:r>
            <a:r>
              <a:rPr lang="en-US" sz="2000" dirty="0" err="1"/>
              <a:t>ενδύσεων</a:t>
            </a:r>
            <a:r>
              <a:rPr lang="en-US" sz="2000" dirty="0"/>
              <a:t> </a:t>
            </a:r>
            <a:r>
              <a:rPr lang="en-US" sz="2000" dirty="0" err="1"/>
              <a:t>σε</a:t>
            </a:r>
            <a:r>
              <a:rPr lang="en-US" sz="2000" dirty="0"/>
              <a:t> </a:t>
            </a:r>
            <a:r>
              <a:rPr lang="en-US" sz="2000" dirty="0" err="1"/>
              <a:t>δράσεις</a:t>
            </a:r>
            <a:r>
              <a:rPr lang="el-GR" altLang="en-US" sz="2000" dirty="0"/>
              <a:t> </a:t>
            </a:r>
            <a:r>
              <a:rPr lang="en-US" sz="2000" dirty="0" err="1"/>
              <a:t>γι</a:t>
            </a:r>
            <a:r>
              <a:rPr lang="en-US" sz="2000" dirty="0"/>
              <a:t>α τη μείωση της φτώχειας.</a:t>
            </a:r>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8033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ΚΟΙΝΩΝΙΚΗ ΚΑΙ ΠΕΡΙΒΑΛΛΟΝΤΙΚΗ ΔΙΚΑΙΟΣΥΝΗ ΓΙΑ ΟΛΟΥΣ</a:t>
            </a:r>
          </a:p>
          <a:p>
            <a:pPr marL="0" indent="354330" algn="just">
              <a:buFont typeface="Wingdings" panose="05000000000000000000" charset="0"/>
              <a:buChar char="Ø"/>
            </a:pPr>
            <a:r>
              <a:rPr lang="en-US" sz="2000" dirty="0" err="1"/>
              <a:t>Σε</a:t>
            </a:r>
            <a:r>
              <a:rPr lang="en-US" sz="2000" dirty="0"/>
              <a:t> </a:t>
            </a:r>
            <a:r>
              <a:rPr lang="en-US" sz="2000" dirty="0" err="1"/>
              <a:t>έν</a:t>
            </a:r>
            <a:r>
              <a:rPr lang="en-US" sz="2000" dirty="0"/>
              <a:t>αν κόσμο, ο οποίος χαρακτηρίζεται από ένα πρωτοφανές επίπεδο οικονομικής εξέλιξης και προόδου, τεχνολογικών μέσων και οικονομικών πόρων, </a:t>
            </a:r>
            <a:r>
              <a:rPr lang="el-GR" altLang="en-US" sz="2000" dirty="0"/>
              <a:t>τα ποσοστά φτώχειας προκαλούν τη ηθική κατακραυγή. Οι άνθρωποι, οι οποίοι ζουν σε συνθήκες φτώχειας αντιμετωπίζουν ελλείψεις όπως: </a:t>
            </a:r>
          </a:p>
          <a:p>
            <a:pPr algn="just"/>
            <a:r>
              <a:rPr lang="el-GR" altLang="en-US" sz="2000" dirty="0"/>
              <a:t>Επικίνδυνο εργασιακό περιβάλλον</a:t>
            </a:r>
          </a:p>
          <a:p>
            <a:pPr algn="just"/>
            <a:r>
              <a:rPr lang="el-GR" altLang="en-US" sz="2000" dirty="0"/>
              <a:t>Μη ασφαλής στέγαση</a:t>
            </a:r>
          </a:p>
          <a:p>
            <a:pPr algn="just"/>
            <a:r>
              <a:rPr lang="el-GR" altLang="en-US" sz="2000" dirty="0" err="1"/>
              <a:t>Ελλειψη</a:t>
            </a:r>
            <a:r>
              <a:rPr lang="el-GR" altLang="en-US" sz="2000" dirty="0"/>
              <a:t> θρεπτικής διατροφής</a:t>
            </a:r>
          </a:p>
          <a:p>
            <a:pPr algn="just"/>
            <a:r>
              <a:rPr lang="el-GR" altLang="en-US" sz="2000" dirty="0" err="1"/>
              <a:t>Ανιση</a:t>
            </a:r>
            <a:r>
              <a:rPr lang="el-GR" altLang="en-US" sz="2000" dirty="0"/>
              <a:t> πρόσβαση στη δικαιοσύνη</a:t>
            </a:r>
          </a:p>
          <a:p>
            <a:pPr algn="just"/>
            <a:r>
              <a:rPr lang="el-GR" altLang="en-US" sz="2000" dirty="0" err="1"/>
              <a:t>Ελλειψη</a:t>
            </a:r>
            <a:r>
              <a:rPr lang="el-GR" altLang="en-US" sz="2000" dirty="0"/>
              <a:t> πολιτικής εξουσίας</a:t>
            </a:r>
          </a:p>
          <a:p>
            <a:pPr marL="0" indent="354330" algn="just"/>
            <a:r>
              <a:rPr lang="el-GR" altLang="en-US" sz="2000" dirty="0"/>
              <a:t>Περιορισμένη πρόσβαση στην υγειονομική περίθαλψη.</a:t>
            </a:r>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91405"/>
          </a:xfrm>
        </p:spPr>
        <p:style>
          <a:lnRef idx="2">
            <a:schemeClr val="accent4"/>
          </a:lnRef>
          <a:fillRef idx="1">
            <a:schemeClr val="lt1"/>
          </a:fillRef>
          <a:effectRef idx="0">
            <a:schemeClr val="accent4"/>
          </a:effectRef>
          <a:fontRef idx="minor">
            <a:schemeClr val="dk1"/>
          </a:fontRef>
        </p:style>
        <p:txBody>
          <a:bodyPr/>
          <a:lstStyle/>
          <a:p>
            <a:pPr marL="0" indent="354330" algn="just">
              <a:buFont typeface="Wingdings" panose="05000000000000000000" charset="0"/>
              <a:buChar char="Ø"/>
            </a:pPr>
            <a:r>
              <a:rPr lang="en-US" sz="2000" dirty="0" err="1"/>
              <a:t>Στις</a:t>
            </a:r>
            <a:r>
              <a:rPr lang="en-US" sz="2000" dirty="0"/>
              <a:t> 22 </a:t>
            </a:r>
            <a:r>
              <a:rPr lang="en-US" sz="2000" dirty="0" err="1"/>
              <a:t>Δεκεμ</a:t>
            </a:r>
            <a:r>
              <a:rPr lang="en-US" sz="2000" dirty="0"/>
              <a:t>βρίου 1992 η Γενική Συνέλευση του ΟΗΕ ανακήρυξε την 17η Οκτωβρίου ως Διεθνή Ημέρα για την Εξάλειψη της Φτώχειας</a:t>
            </a:r>
            <a:r>
              <a:rPr lang="el-GR" altLang="en-US" sz="2000" dirty="0"/>
              <a:t> με</a:t>
            </a:r>
            <a:r>
              <a:rPr lang="en-US" sz="2000" dirty="0"/>
              <a:t> </a:t>
            </a:r>
            <a:r>
              <a:rPr lang="en-US" sz="2000" dirty="0" err="1"/>
              <a:t>κύριο</a:t>
            </a:r>
            <a:r>
              <a:rPr lang="en-US" sz="2000" dirty="0"/>
              <a:t> </a:t>
            </a:r>
            <a:r>
              <a:rPr lang="en-US" sz="2000" dirty="0" err="1"/>
              <a:t>σκο</a:t>
            </a:r>
            <a:r>
              <a:rPr lang="en-US" sz="2000" dirty="0"/>
              <a:t>πό την επίτευξη της κοινωνικής και περιβαλλοντικής δικαιοσύνης για όλους τους πολίτες.</a:t>
            </a:r>
          </a:p>
          <a:p>
            <a:pPr marL="0" indent="354330" algn="just">
              <a:buFont typeface="Wingdings" panose="05000000000000000000" charset="0"/>
              <a:buChar char="Ø"/>
            </a:pPr>
            <a:r>
              <a:rPr lang="en-US" sz="2000" dirty="0" err="1"/>
              <a:t>Οι</a:t>
            </a:r>
            <a:r>
              <a:rPr lang="en-US" sz="2000" dirty="0"/>
              <a:t> </a:t>
            </a:r>
            <a:r>
              <a:rPr lang="en-US" sz="2000" dirty="0" err="1"/>
              <a:t>άνθρω</a:t>
            </a:r>
            <a:r>
              <a:rPr lang="en-US" sz="2000" dirty="0"/>
              <a:t>ποι, οι οποίοι ζουν σε συνθήκες ακραίας φτώχειας</a:t>
            </a:r>
            <a:r>
              <a:rPr lang="el-GR" altLang="en-US" sz="2000" dirty="0"/>
              <a:t> </a:t>
            </a:r>
            <a:r>
              <a:rPr lang="en-US" sz="2000" dirty="0" err="1"/>
              <a:t>είν</a:t>
            </a:r>
            <a:r>
              <a:rPr lang="en-US" sz="2000" dirty="0"/>
              <a:t>αι οι πρώτοι, οι οποίοι δρουν καθοριστικά στις κοινότητες τους ως απάντηση στη φτώχεια, την κλιματική αλλαγή και τις περιβαλλοντικές προκλήσεις. </a:t>
            </a:r>
            <a:r>
              <a:rPr lang="en-US" sz="2000" dirty="0" err="1"/>
              <a:t>Ωστόσο</a:t>
            </a:r>
            <a:r>
              <a:rPr lang="en-US" sz="2000" dirty="0"/>
              <a:t>, </a:t>
            </a:r>
            <a:r>
              <a:rPr lang="en-US" sz="2000" dirty="0" err="1"/>
              <a:t>οι</a:t>
            </a:r>
            <a:r>
              <a:rPr lang="en-US" sz="2000" dirty="0"/>
              <a:t> π</a:t>
            </a:r>
            <a:r>
              <a:rPr lang="en-US" sz="2000" dirty="0" err="1"/>
              <a:t>ροσ</a:t>
            </a:r>
            <a:r>
              <a:rPr lang="en-US" sz="2000" dirty="0"/>
              <a:t>πάθειες και τα βιώματά τους</a:t>
            </a:r>
            <a:r>
              <a:rPr lang="el-GR" altLang="en-US" sz="2000" dirty="0"/>
              <a:t> </a:t>
            </a:r>
            <a:r>
              <a:rPr lang="en-US" sz="2000" dirty="0" err="1"/>
              <a:t>δεν</a:t>
            </a:r>
            <a:r>
              <a:rPr lang="en-US" sz="2000" dirty="0"/>
              <a:t> ανα</a:t>
            </a:r>
            <a:r>
              <a:rPr lang="en-US" sz="2000" dirty="0" err="1"/>
              <a:t>γνωρίζοντ</a:t>
            </a:r>
            <a:r>
              <a:rPr lang="en-US" sz="2000" dirty="0"/>
              <a:t>α</a:t>
            </a:r>
            <a:r>
              <a:rPr lang="el-GR" altLang="en-US" sz="2000" dirty="0"/>
              <a:t>ι </a:t>
            </a:r>
            <a:r>
              <a:rPr lang="en-US" sz="2000" dirty="0"/>
              <a:t>και </a:t>
            </a:r>
            <a:r>
              <a:rPr lang="en-US" sz="2000" dirty="0" err="1"/>
              <a:t>δεν</a:t>
            </a:r>
            <a:r>
              <a:rPr lang="en-US" sz="2000" dirty="0"/>
              <a:t> λαμβ</a:t>
            </a:r>
            <a:r>
              <a:rPr lang="en-US" sz="2000" dirty="0" err="1"/>
              <a:t>άνοντ</a:t>
            </a:r>
            <a:r>
              <a:rPr lang="en-US" sz="2000" dirty="0"/>
              <a:t>αι σοβαρά υπ' όψιν.</a:t>
            </a:r>
          </a:p>
          <a:p>
            <a:pPr marL="0" indent="354330" algn="just">
              <a:buFont typeface="Wingdings" panose="05000000000000000000" charset="0"/>
              <a:buChar char="Ø"/>
            </a:pPr>
            <a:r>
              <a:rPr lang="en-US" sz="2000" dirty="0"/>
              <a:t>Η </a:t>
            </a:r>
            <a:r>
              <a:rPr lang="en-US" sz="2000" dirty="0" err="1"/>
              <a:t>συμμετοχή</a:t>
            </a:r>
            <a:r>
              <a:rPr lang="en-US" sz="2000" dirty="0"/>
              <a:t>, η </a:t>
            </a:r>
            <a:r>
              <a:rPr lang="en-US" sz="2000" dirty="0" err="1"/>
              <a:t>γνώση</a:t>
            </a:r>
            <a:r>
              <a:rPr lang="en-US" sz="2000" dirty="0"/>
              <a:t>, η π</a:t>
            </a:r>
            <a:r>
              <a:rPr lang="en-US" sz="2000" dirty="0" err="1"/>
              <a:t>ροσφορά</a:t>
            </a:r>
            <a:r>
              <a:rPr lang="en-US" sz="2000" dirty="0"/>
              <a:t> και τα β</a:t>
            </a:r>
            <a:r>
              <a:rPr lang="en-US" sz="2000" dirty="0" err="1"/>
              <a:t>ιώμ</a:t>
            </a:r>
            <a:r>
              <a:rPr lang="en-US" sz="2000" dirty="0"/>
              <a:t>ατα των ανθρώπων, οι οποίοι ζουν σε συνθήκες φτώχειας πρέπει να εκτιμούνται, να αξιολογούνται</a:t>
            </a:r>
            <a:r>
              <a:rPr lang="el-GR" altLang="en-US" sz="2000" dirty="0"/>
              <a:t> και</a:t>
            </a:r>
            <a:r>
              <a:rPr lang="en-US" sz="2000" dirty="0"/>
              <a:t> να υπ</a:t>
            </a:r>
            <a:r>
              <a:rPr lang="en-US" sz="2000" dirty="0" err="1"/>
              <a:t>ολογίζοντ</a:t>
            </a:r>
            <a:r>
              <a:rPr lang="en-US" sz="2000" dirty="0"/>
              <a:t>αι.</a:t>
            </a:r>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91455"/>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ΤΕΛΟΣ ΣΤΗ ΦΤΩΧΕΙΑ ΚΑΘΕ ΕΙΔΟΥΣ ΠΑΝΤΟΥ</a:t>
            </a:r>
          </a:p>
          <a:p>
            <a:pPr marL="0" indent="354330" algn="just">
              <a:buFont typeface="Wingdings" panose="05000000000000000000" charset="0"/>
              <a:buChar char="Ø"/>
            </a:pPr>
            <a:r>
              <a:rPr lang="en-US" sz="2000" dirty="0" err="1"/>
              <a:t>Οι</a:t>
            </a:r>
            <a:r>
              <a:rPr lang="en-US" sz="2000" dirty="0"/>
              <a:t> </a:t>
            </a:r>
            <a:r>
              <a:rPr lang="en-US" sz="2000" dirty="0" err="1"/>
              <a:t>στόχοι</a:t>
            </a:r>
            <a:r>
              <a:rPr lang="en-US" sz="2000" dirty="0"/>
              <a:t> </a:t>
            </a:r>
            <a:r>
              <a:rPr lang="en-US" sz="2000" dirty="0" err="1"/>
              <a:t>της</a:t>
            </a:r>
            <a:r>
              <a:rPr lang="en-US" sz="2000" dirty="0"/>
              <a:t> β</a:t>
            </a:r>
            <a:r>
              <a:rPr lang="en-US" sz="2000" dirty="0" err="1"/>
              <a:t>ιώσιμης</a:t>
            </a:r>
            <a:r>
              <a:rPr lang="en-US" sz="2000" dirty="0"/>
              <a:t> α</a:t>
            </a:r>
            <a:r>
              <a:rPr lang="en-US" sz="2000" dirty="0" err="1"/>
              <a:t>νά</a:t>
            </a:r>
            <a:r>
              <a:rPr lang="en-US" sz="2000" dirty="0"/>
              <a:t>πτυξης μπορούν να επιτευχθούν</a:t>
            </a:r>
            <a:r>
              <a:rPr lang="el-GR" altLang="en-US" sz="2000" dirty="0"/>
              <a:t> </a:t>
            </a:r>
            <a:r>
              <a:rPr lang="en-US" sz="2000" dirty="0" err="1"/>
              <a:t>εάν</a:t>
            </a:r>
            <a:r>
              <a:rPr lang="en-US" sz="2000" dirty="0"/>
              <a:t> </a:t>
            </a:r>
            <a:r>
              <a:rPr lang="en-US" sz="2000" dirty="0" err="1"/>
              <a:t>όλοι</a:t>
            </a:r>
            <a:r>
              <a:rPr lang="en-US" sz="2000" dirty="0"/>
              <a:t> </a:t>
            </a:r>
            <a:r>
              <a:rPr lang="en-US" sz="2000" dirty="0" err="1"/>
              <a:t>οι</a:t>
            </a:r>
            <a:r>
              <a:rPr lang="en-US" sz="2000" dirty="0"/>
              <a:t> </a:t>
            </a:r>
            <a:r>
              <a:rPr lang="en-US" sz="2000" dirty="0" err="1"/>
              <a:t>κοινωνικοί</a:t>
            </a:r>
            <a:r>
              <a:rPr lang="en-US" sz="2000" dirty="0"/>
              <a:t> </a:t>
            </a:r>
            <a:r>
              <a:rPr lang="en-US" sz="2000" dirty="0" err="1"/>
              <a:t>φορείς</a:t>
            </a:r>
            <a:r>
              <a:rPr lang="en-US" sz="2000" dirty="0"/>
              <a:t>,</a:t>
            </a:r>
            <a:r>
              <a:rPr lang="el-GR" altLang="en-US" sz="2000" dirty="0"/>
              <a:t> </a:t>
            </a:r>
            <a:r>
              <a:rPr lang="en-US" sz="2000" dirty="0"/>
              <a:t>α</a:t>
            </a:r>
            <a:r>
              <a:rPr lang="en-US" sz="2000" dirty="0" err="1"/>
              <a:t>λλά</a:t>
            </a:r>
            <a:r>
              <a:rPr lang="en-US" sz="2000" dirty="0"/>
              <a:t> και η </a:t>
            </a:r>
            <a:r>
              <a:rPr lang="en-US" sz="2000" dirty="0" err="1"/>
              <a:t>εκ</a:t>
            </a:r>
            <a:r>
              <a:rPr lang="en-US" sz="2000" dirty="0"/>
              <a:t>παιδευτική κοινότητα τους αναγνωρίσουν. </a:t>
            </a:r>
            <a:r>
              <a:rPr lang="el-GR" altLang="en-US" sz="2000" dirty="0"/>
              <a:t>Η</a:t>
            </a:r>
            <a:r>
              <a:rPr lang="en-US" sz="2000" dirty="0"/>
              <a:t> πρα</a:t>
            </a:r>
            <a:r>
              <a:rPr lang="en-US" sz="2000" dirty="0" err="1"/>
              <a:t>γμ</a:t>
            </a:r>
            <a:r>
              <a:rPr lang="en-US" sz="2000" dirty="0"/>
              <a:t>ατοποίηση και η υλοποίηση της</a:t>
            </a:r>
            <a:r>
              <a:rPr lang="el-GR" altLang="en-US" sz="2000" dirty="0"/>
              <a:t> Βιώσιμης Ανάπτυξης</a:t>
            </a:r>
            <a:r>
              <a:rPr lang="en-US" sz="2000" dirty="0"/>
              <a:t> </a:t>
            </a:r>
            <a:r>
              <a:rPr lang="en-US" sz="2000" dirty="0" err="1"/>
              <a:t>στο</a:t>
            </a:r>
            <a:r>
              <a:rPr lang="en-US" sz="2000" dirty="0"/>
              <a:t> </a:t>
            </a:r>
            <a:r>
              <a:rPr lang="en-US" sz="2000" dirty="0" err="1"/>
              <a:t>εκ</a:t>
            </a:r>
            <a:r>
              <a:rPr lang="en-US" sz="2000" dirty="0"/>
              <a:t>παιδευτικό σύστημα κρίνεται επιτακτική. </a:t>
            </a:r>
            <a:r>
              <a:rPr lang="en-US" sz="2000" dirty="0" err="1"/>
              <a:t>Χρέος</a:t>
            </a:r>
            <a:r>
              <a:rPr lang="en-US" sz="2000" dirty="0"/>
              <a:t> </a:t>
            </a:r>
            <a:r>
              <a:rPr lang="en-US" sz="2000" dirty="0" err="1"/>
              <a:t>της</a:t>
            </a:r>
            <a:r>
              <a:rPr lang="en-US" sz="2000" dirty="0"/>
              <a:t> </a:t>
            </a:r>
            <a:r>
              <a:rPr lang="en-US" sz="2000" dirty="0" err="1"/>
              <a:t>εκ</a:t>
            </a:r>
            <a:r>
              <a:rPr lang="en-US" sz="2000" dirty="0"/>
              <a:t>παιδευτικής κοινότητας θα πρέπει να είναι όχι μόνο η προσφορά της σε γνώσεις, αλλά και η καλλιέργεια της πολιτικής κουλτούρας.</a:t>
            </a:r>
          </a:p>
          <a:p>
            <a:pPr marL="0" indent="354330" algn="just">
              <a:buFont typeface="Wingdings" panose="05000000000000000000" charset="0"/>
              <a:buChar char="Ø"/>
            </a:pPr>
            <a:r>
              <a:rPr lang="en-US" sz="2000" dirty="0" err="1"/>
              <a:t>Οι</a:t>
            </a:r>
            <a:r>
              <a:rPr lang="en-US" sz="2000" dirty="0"/>
              <a:t> </a:t>
            </a:r>
            <a:r>
              <a:rPr lang="en-US" sz="2000" dirty="0" err="1"/>
              <a:t>στόχοι</a:t>
            </a:r>
            <a:r>
              <a:rPr lang="en-US" sz="2000" dirty="0"/>
              <a:t> </a:t>
            </a:r>
            <a:r>
              <a:rPr lang="en-US" sz="2000" dirty="0" err="1"/>
              <a:t>την</a:t>
            </a:r>
            <a:r>
              <a:rPr lang="en-US" sz="2000" dirty="0"/>
              <a:t> β</a:t>
            </a:r>
            <a:r>
              <a:rPr lang="en-US" sz="2000" dirty="0" err="1"/>
              <a:t>ιώσιμης</a:t>
            </a:r>
            <a:r>
              <a:rPr lang="en-US" sz="2000" dirty="0"/>
              <a:t> α</a:t>
            </a:r>
            <a:r>
              <a:rPr lang="en-US" sz="2000" dirty="0" err="1"/>
              <a:t>νά</a:t>
            </a:r>
            <a:r>
              <a:rPr lang="en-US" sz="2000" dirty="0"/>
              <a:t>πτυξης μπορούν επίσης να συμβάλλουν στο να καταλάβουμε τον πλανήτη μας και να τον</a:t>
            </a:r>
            <a:r>
              <a:rPr lang="el-GR" altLang="en-US" sz="2000" dirty="0"/>
              <a:t> δούμε</a:t>
            </a:r>
            <a:r>
              <a:rPr lang="en-US" sz="2000" dirty="0"/>
              <a:t> σαν </a:t>
            </a:r>
            <a:r>
              <a:rPr lang="en-US" sz="2000" dirty="0" err="1"/>
              <a:t>μί</a:t>
            </a:r>
            <a:r>
              <a:rPr lang="en-US" sz="2000" dirty="0"/>
              <a:t>α ολότητα, στην οποία ο καθένας μ</a:t>
            </a:r>
            <a:r>
              <a:rPr lang="el-GR" altLang="en-US" sz="2000" dirty="0"/>
              <a:t>α</a:t>
            </a:r>
            <a:r>
              <a:rPr lang="en-US" sz="2000" dirty="0"/>
              <a:t>ς </a:t>
            </a:r>
            <a:r>
              <a:rPr lang="en-US" sz="2000" dirty="0" err="1"/>
              <a:t>συνδέετ</a:t>
            </a:r>
            <a:r>
              <a:rPr lang="en-US" sz="2000" dirty="0"/>
              <a:t>αι μαζί του και κάθε μας μικρή ενέργεια έχει μεγάλες επιπτώσεις σε αυτόν. </a:t>
            </a:r>
          </a:p>
          <a:p>
            <a:pPr marL="0" indent="354330" algn="just">
              <a:buFont typeface="Wingdings" panose="05000000000000000000" charset="0"/>
              <a:buChar char="Ø"/>
            </a:pPr>
            <a:r>
              <a:rPr lang="el-GR" altLang="en-US" sz="2000" dirty="0"/>
              <a:t>Κ</a:t>
            </a:r>
            <a:r>
              <a:rPr lang="en-US" sz="2000" dirty="0" err="1"/>
              <a:t>άθε</a:t>
            </a:r>
            <a:r>
              <a:rPr lang="en-US" sz="2000" dirty="0"/>
              <a:t> </a:t>
            </a:r>
            <a:r>
              <a:rPr lang="en-US" sz="2000" dirty="0" err="1"/>
              <a:t>άνθρω</a:t>
            </a:r>
            <a:r>
              <a:rPr lang="en-US" sz="2000" dirty="0"/>
              <a:t>πος έχει μεγάλη σπουδαιότητα και είναι καθοριστικός, επειδή με μικρές, απλές και καθημερινές δράσεις συμβάλλει θετικά σε σημαντικές αλλαγές.</a:t>
            </a:r>
          </a:p>
          <a:p>
            <a:pPr marL="0" indent="0">
              <a:buNone/>
            </a:pPr>
            <a:endParaRPr lang="en-US" sz="2000" dirty="0"/>
          </a:p>
        </p:txBody>
      </p:sp>
      <p:sp>
        <p:nvSpPr>
          <p:cNvPr id="4"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1302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Η ΚΟΜΙΣΙΟΝ ΠΡΟΤΕΙΝΕΙ ΚΟΙΝΕΣ ΛΥΣΕΙΣ ΓΙΑ ΤΗ ΦΤΩΧΕΙΑ ΚΑΙ ΤΟ ΠΕΡΙΒΑΛΛΟΝ</a:t>
            </a:r>
          </a:p>
          <a:p>
            <a:pPr marL="0" indent="0" algn="just">
              <a:buFont typeface="Wingdings" panose="05000000000000000000" charset="0"/>
              <a:buNone/>
            </a:pPr>
            <a:r>
              <a:rPr lang="el-GR" sz="2000" dirty="0"/>
              <a:t>      </a:t>
            </a:r>
            <a:r>
              <a:rPr lang="en-US" sz="2000" dirty="0"/>
              <a:t>Η  </a:t>
            </a:r>
            <a:r>
              <a:rPr lang="en-US" sz="2000" dirty="0" err="1"/>
              <a:t>Ευρω</a:t>
            </a:r>
            <a:r>
              <a:rPr lang="en-US" sz="2000" dirty="0"/>
              <a:t>παϊκή Επιτροπή προσπαθεί να αντιμετωπίσει τα ζητήματα της φτώχειας και του περιβάλλοντος χρηματοδοτώντας κάποια έργα και προωθώντας τη συνεργασία</a:t>
            </a:r>
            <a:r>
              <a:rPr lang="el-GR" altLang="en-US" sz="2000" dirty="0"/>
              <a:t>,</a:t>
            </a:r>
            <a:r>
              <a:rPr lang="en-US" sz="2000" dirty="0"/>
              <a:t> </a:t>
            </a:r>
            <a:r>
              <a:rPr lang="el-GR" altLang="en-US" sz="2000" dirty="0"/>
              <a:t>με </a:t>
            </a:r>
            <a:r>
              <a:rPr lang="en-US" sz="2000" dirty="0" err="1"/>
              <a:t>ενέργειες</a:t>
            </a:r>
            <a:r>
              <a:rPr lang="en-US" sz="2000" dirty="0"/>
              <a:t>, </a:t>
            </a:r>
            <a:r>
              <a:rPr lang="en-US" sz="2000" dirty="0" err="1"/>
              <a:t>οι</a:t>
            </a:r>
            <a:r>
              <a:rPr lang="en-US" sz="2000" dirty="0"/>
              <a:t> οπ</a:t>
            </a:r>
            <a:r>
              <a:rPr lang="en-US" sz="2000" dirty="0" err="1"/>
              <a:t>οίες</a:t>
            </a:r>
            <a:r>
              <a:rPr lang="en-US" sz="2000" dirty="0"/>
              <a:t> </a:t>
            </a:r>
            <a:r>
              <a:rPr lang="el-GR" altLang="en-US" sz="2000" dirty="0"/>
              <a:t>θ</a:t>
            </a:r>
            <a:r>
              <a:rPr lang="en-US" sz="2000" dirty="0"/>
              <a:t>α </a:t>
            </a:r>
            <a:r>
              <a:rPr lang="en-US" sz="2000" dirty="0" err="1"/>
              <a:t>δρ</a:t>
            </a:r>
            <a:r>
              <a:rPr lang="el-GR" altLang="en-US" sz="2000" dirty="0" err="1"/>
              <a:t>ουν</a:t>
            </a:r>
            <a:r>
              <a:rPr lang="en-US" sz="2000" dirty="0"/>
              <a:t> </a:t>
            </a:r>
            <a:r>
              <a:rPr lang="en-US" sz="2000" dirty="0" err="1"/>
              <a:t>θετικά</a:t>
            </a:r>
            <a:r>
              <a:rPr lang="en-US" sz="2000" dirty="0"/>
              <a:t> και </a:t>
            </a:r>
            <a:r>
              <a:rPr lang="el-GR" altLang="en-US" sz="2000" dirty="0"/>
              <a:t>θα έχουν </a:t>
            </a:r>
            <a:r>
              <a:rPr lang="en-US" sz="2000" dirty="0" err="1"/>
              <a:t>ως</a:t>
            </a:r>
            <a:r>
              <a:rPr lang="en-US" sz="2000" dirty="0"/>
              <a:t> </a:t>
            </a:r>
            <a:r>
              <a:rPr lang="en-US" sz="2000" dirty="0" err="1"/>
              <a:t>στόχο</a:t>
            </a:r>
            <a:r>
              <a:rPr lang="en-US" sz="2000" dirty="0"/>
              <a:t> </a:t>
            </a:r>
            <a:r>
              <a:rPr lang="en-US" sz="2000" dirty="0" err="1"/>
              <a:t>την</a:t>
            </a:r>
            <a:r>
              <a:rPr lang="en-US" sz="2000" dirty="0"/>
              <a:t> καταπ</a:t>
            </a:r>
            <a:r>
              <a:rPr lang="en-US" sz="2000" dirty="0" err="1"/>
              <a:t>ολέμηση</a:t>
            </a:r>
            <a:r>
              <a:rPr lang="en-US" sz="2000" dirty="0"/>
              <a:t> </a:t>
            </a:r>
            <a:r>
              <a:rPr lang="en-US" sz="2000" dirty="0" err="1"/>
              <a:t>της</a:t>
            </a:r>
            <a:r>
              <a:rPr lang="en-US" sz="2000" dirty="0"/>
              <a:t> </a:t>
            </a:r>
            <a:r>
              <a:rPr lang="en-US" sz="2000" dirty="0" err="1"/>
              <a:t>φτώχει</a:t>
            </a:r>
            <a:r>
              <a:rPr lang="en-US" sz="2000" dirty="0"/>
              <a:t>ας</a:t>
            </a:r>
            <a:r>
              <a:rPr lang="el-GR" altLang="en-US" sz="2000" dirty="0"/>
              <a:t>, ενισχύοντας </a:t>
            </a:r>
            <a:r>
              <a:rPr lang="en-US" sz="2000" dirty="0"/>
              <a:t>και </a:t>
            </a:r>
            <a:r>
              <a:rPr lang="el-GR" altLang="en-US" sz="2000" dirty="0"/>
              <a:t>προστατεύοντας</a:t>
            </a:r>
            <a:r>
              <a:rPr lang="en-US" sz="2000" dirty="0"/>
              <a:t> </a:t>
            </a:r>
            <a:r>
              <a:rPr lang="en-US" sz="2000" dirty="0" err="1"/>
              <a:t>τις</a:t>
            </a:r>
            <a:r>
              <a:rPr lang="en-US" sz="2000" dirty="0"/>
              <a:t> </a:t>
            </a:r>
            <a:r>
              <a:rPr lang="en-US" sz="2000" dirty="0" err="1"/>
              <a:t>χώρες</a:t>
            </a:r>
            <a:r>
              <a:rPr lang="el-GR" altLang="en-US" sz="2000" dirty="0"/>
              <a:t> που έχουν μεγαλύτερη ανάγκη</a:t>
            </a:r>
            <a:r>
              <a:rPr lang="en-US" sz="2000" dirty="0"/>
              <a:t>.</a:t>
            </a:r>
          </a:p>
        </p:txBody>
      </p:sp>
      <p:sp>
        <p:nvSpPr>
          <p:cNvPr id="4"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628775"/>
            <a:ext cx="8229600" cy="4805045"/>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ΕΠΙΔΕΙΝΩΣΗ ΤΗΣ ΕΝΕΡΓΕΙΑΚΗΣ ΦΤΩΧΕΙΑΣ ΣΤΗΝ ΕΛΛΑΔΑ</a:t>
            </a:r>
          </a:p>
          <a:p>
            <a:pPr algn="just">
              <a:buFont typeface="Wingdings" panose="05000000000000000000" charset="0"/>
              <a:buChar char="Ø"/>
            </a:pPr>
            <a:r>
              <a:rPr lang="en-US" sz="2000" dirty="0"/>
              <a:t>Η </a:t>
            </a:r>
            <a:r>
              <a:rPr lang="en-US" sz="2000" dirty="0" err="1"/>
              <a:t>ενεργει</a:t>
            </a:r>
            <a:r>
              <a:rPr lang="en-US" sz="2000" dirty="0"/>
              <a:t>ακή φτώχεια αυξήθηκε στην Ελλάδα</a:t>
            </a:r>
          </a:p>
          <a:p>
            <a:pPr marL="0" indent="354330" algn="just">
              <a:buFont typeface="Wingdings" panose="05000000000000000000" charset="0"/>
              <a:buChar char="Ø"/>
            </a:pPr>
            <a:r>
              <a:rPr lang="el-GR" altLang="en-US" sz="2000" dirty="0"/>
              <a:t>Π</a:t>
            </a:r>
            <a:r>
              <a:rPr lang="en-US" sz="2000" dirty="0" err="1"/>
              <a:t>ερί</a:t>
            </a:r>
            <a:r>
              <a:rPr lang="en-US" sz="2000" dirty="0"/>
              <a:t>που 34 εκατομμύρια Ευρωπαίοι δεν μπορούσαν να ζεστάνουν τα σπίτια τους αρκετά το 2018</a:t>
            </a:r>
          </a:p>
          <a:p>
            <a:pPr marL="0" indent="354330" algn="just">
              <a:buFont typeface="Wingdings" panose="05000000000000000000" charset="0"/>
              <a:buChar char="Ø"/>
            </a:pPr>
            <a:r>
              <a:rPr lang="en-US" sz="2000" dirty="0"/>
              <a:t>Η </a:t>
            </a:r>
            <a:r>
              <a:rPr lang="en-US" sz="2000" dirty="0" err="1"/>
              <a:t>ενεργει</a:t>
            </a:r>
            <a:r>
              <a:rPr lang="en-US" sz="2000" dirty="0"/>
              <a:t>ακή φτώχεια εξακολουθεί να είναι ένα σοβαρό ζήτημα, το οποίο απασχολεί την Ευρωπαϊκή Ένωση (ΕΕ).</a:t>
            </a:r>
          </a:p>
          <a:p>
            <a:pPr marL="0" indent="354330" algn="just">
              <a:buFont typeface="Wingdings" panose="05000000000000000000" charset="0"/>
              <a:buChar char="Ø"/>
            </a:pPr>
            <a:r>
              <a:rPr lang="en-US" sz="2000" dirty="0" err="1"/>
              <a:t>Στη</a:t>
            </a:r>
            <a:r>
              <a:rPr lang="en-US" sz="2000" dirty="0"/>
              <a:t> </a:t>
            </a:r>
            <a:r>
              <a:rPr lang="en-US" sz="2000" dirty="0" err="1"/>
              <a:t>Βουλγ</a:t>
            </a:r>
            <a:r>
              <a:rPr lang="en-US" sz="2000" dirty="0"/>
              <a:t>αρία, τη Λετονία, την Πολωνία, την Πορτογαλία και τη Ρουμανία, η ενεργειακή φτώχεια έχει ελαττωθεί σε αρκετά μεγάλο βαθμό</a:t>
            </a:r>
          </a:p>
          <a:p>
            <a:pPr marL="0" indent="0" algn="just">
              <a:buFont typeface="Wingdings" panose="05000000000000000000" charset="0"/>
              <a:buNone/>
            </a:pPr>
            <a:endParaRPr lang="en-US" sz="2000" dirty="0"/>
          </a:p>
        </p:txBody>
      </p:sp>
      <p:sp>
        <p:nvSpPr>
          <p:cNvPr id="4"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US" sz="2400" b="1"/>
              <a:t>ΠΡΟΓΡΑΜΜΑ ΠΕΡΙΒΑΛΛΟΝΤΙΚΗΣ ΕΚΠΑΙΔΕΥΣΗΣ</a:t>
            </a:r>
            <a:endParaRPr lang="en-US" sz="2000" b="1"/>
          </a:p>
          <a:p>
            <a:pPr marL="0" indent="0">
              <a:buNone/>
            </a:pPr>
            <a:endParaRPr lang="en-US" sz="2000"/>
          </a:p>
          <a:p>
            <a:r>
              <a:rPr lang="en-US" sz="2000"/>
              <a:t>ΤΙΤΛΟΣ  ΠΡΟΓΡΑΜΜΑΤΟΣ: </a:t>
            </a:r>
            <a:r>
              <a:rPr lang="en-US" sz="2000" b="1"/>
              <a:t>ΜΗΔΕΝΙΚΗ ΦΤ</a:t>
            </a:r>
            <a:r>
              <a:rPr lang="en-US" sz="2000" b="1">
                <a:solidFill>
                  <a:srgbClr val="FF0000"/>
                </a:solidFill>
              </a:rPr>
              <a:t>ΟΧΙ</a:t>
            </a:r>
            <a:r>
              <a:rPr lang="en-US" sz="2000" b="1"/>
              <a:t>Α </a:t>
            </a:r>
            <a:endParaRPr lang="en-US" sz="2000"/>
          </a:p>
          <a:p>
            <a:r>
              <a:rPr lang="en-US" sz="2000"/>
              <a:t>ΕΝΤΑΣΣΕΤΑΙ ΣΤΗ ΘΕΜΑΤΟΛΟΓΙΑ: ΠΕΡΙΒΑΛΛΟΝ</a:t>
            </a:r>
          </a:p>
          <a:p>
            <a:r>
              <a:rPr lang="el-GR" altLang="en-US" sz="2000"/>
              <a:t>ΑΡΙΘΜΟΣ ΜΑΘΗΤΩΝ ΚΑΙ ΜΑΘΗΤΡΙΩΝ</a:t>
            </a:r>
            <a:r>
              <a:rPr lang="en-US" sz="2000"/>
              <a:t>: 25, Ε' και ΣΤ' τάξεις</a:t>
            </a:r>
          </a:p>
          <a:p>
            <a:r>
              <a:rPr lang="el-GR" altLang="en-US" sz="2000"/>
              <a:t>ΔΗΜΟΤΙΚΟ ΣΧΟΛΕΙΟ ΛΑΡΔΟΥ ΡΟΔΟΥ</a:t>
            </a:r>
            <a:endParaRPr lang="en-US" sz="2000"/>
          </a:p>
          <a:p>
            <a:pPr algn="just">
              <a:buFont typeface="Wingdings" panose="05000000000000000000" charset="0"/>
              <a:buChar char="Ø"/>
            </a:pPr>
            <a:endParaRPr lang="en-US" sz="2000"/>
          </a:p>
        </p:txBody>
      </p:sp>
      <p:sp>
        <p:nvSpPr>
          <p:cNvPr id="4"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30" y="274955"/>
            <a:ext cx="8229600" cy="929005"/>
          </a:xfrm>
        </p:spPr>
        <p:style>
          <a:lnRef idx="2">
            <a:schemeClr val="accent4"/>
          </a:lnRef>
          <a:fillRef idx="1">
            <a:schemeClr val="lt1"/>
          </a:fillRef>
          <a:effectRef idx="0">
            <a:schemeClr val="accent4"/>
          </a:effectRef>
          <a:fontRef idx="minor">
            <a:schemeClr val="dk1"/>
          </a:fontRef>
        </p:style>
        <p:txBody>
          <a:bodyPr/>
          <a:lstStyle/>
          <a:p>
            <a:br>
              <a:rPr lang="en-US" sz="2400" b="1" i="1">
                <a:ln w="22225">
                  <a:solidFill>
                    <a:schemeClr val="accent2"/>
                  </a:solidFill>
                  <a:prstDash val="solid"/>
                </a:ln>
                <a:solidFill>
                  <a:schemeClr val="accent2">
                    <a:lumMod val="40000"/>
                    <a:lumOff val="60000"/>
                  </a:schemeClr>
                </a:solidFill>
                <a:effectLst/>
                <a:sym typeface="+mn-ea"/>
              </a:rPr>
            </a:br>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solidFill>
                  <a:schemeClr val="accent1"/>
                </a:solidFill>
                <a:effectLst>
                  <a:outerShdw blurRad="38100" dist="25400" dir="5400000" algn="ctr" rotWithShape="0">
                    <a:srgbClr val="6E747A">
                      <a:alpha val="43000"/>
                    </a:srgbClr>
                  </a:outerShdw>
                </a:effectLst>
              </a:rPr>
            </a:br>
            <a:endParaRPr lang="en-US" sz="2400"/>
          </a:p>
        </p:txBody>
      </p:sp>
      <p:pic>
        <p:nvPicPr>
          <p:cNvPr id="4" name="Εικόνα 4" descr="17 Στόχοι για τη Βιώσιμη Ανάπτυξη - FutureGeneration"/>
          <p:cNvPicPr>
            <a:picLocks noGrp="1" noChangeAspect="1" noChangeArrowheads="1"/>
          </p:cNvPicPr>
          <p:nvPr>
            <p:ph idx="1"/>
          </p:nvPr>
        </p:nvPicPr>
        <p:blipFill>
          <a:blip r:embed="rId2" cstate="print"/>
          <a:srcRect/>
          <a:stretch>
            <a:fillRect/>
          </a:stretch>
        </p:blipFill>
        <p:spPr>
          <a:xfrm>
            <a:off x="118745" y="1883410"/>
            <a:ext cx="8883015" cy="4645660"/>
          </a:xfrm>
          <a:prstGeom prst="rect">
            <a:avLst/>
          </a:prstGeom>
          <a:noFill/>
          <a:ln w="9525">
            <a:solidFill>
              <a:schemeClr val="tx1"/>
            </a:solidFill>
            <a:miter lim="800000"/>
            <a:headEnd/>
            <a:tailEnd/>
          </a:ln>
        </p:spPr>
      </p:pic>
      <p:pic>
        <p:nvPicPr>
          <p:cNvPr id="6" name="image3.png"/>
          <p:cNvPicPr preferRelativeResize="0"/>
          <p:nvPr/>
        </p:nvPicPr>
        <p:blipFill>
          <a:blip r:embed="rId3"/>
          <a:srcRect/>
          <a:stretch>
            <a:fillRect/>
          </a:stretch>
        </p:blipFill>
        <p:spPr>
          <a:xfrm>
            <a:off x="-36512" y="44768"/>
            <a:ext cx="1560195" cy="13811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32655"/>
          </a:xfrm>
        </p:spPr>
        <p:style>
          <a:lnRef idx="2">
            <a:schemeClr val="accent4"/>
          </a:lnRef>
          <a:fillRef idx="1">
            <a:schemeClr val="lt1"/>
          </a:fillRef>
          <a:effectRef idx="0">
            <a:schemeClr val="accent4"/>
          </a:effectRef>
          <a:fontRef idx="minor">
            <a:schemeClr val="dk1"/>
          </a:fontRef>
        </p:style>
        <p:txBody>
          <a:bodyPr/>
          <a:lstStyle/>
          <a:p>
            <a:pPr marL="0" indent="354330" algn="just">
              <a:buFont typeface="Wingdings" panose="05000000000000000000" charset="0"/>
              <a:buChar char="Ø"/>
            </a:pPr>
            <a:r>
              <a:rPr lang="en-US" sz="2000" dirty="0" err="1">
                <a:sym typeface="+mn-ea"/>
              </a:rPr>
              <a:t>Στο</a:t>
            </a:r>
            <a:r>
              <a:rPr lang="en-US" sz="2000" dirty="0">
                <a:sym typeface="+mn-ea"/>
              </a:rPr>
              <a:t> </a:t>
            </a:r>
            <a:r>
              <a:rPr lang="en-US" sz="2000" dirty="0" err="1">
                <a:sym typeface="+mn-ea"/>
              </a:rPr>
              <a:t>συγκεκριμένο</a:t>
            </a:r>
            <a:r>
              <a:rPr lang="en-US" sz="2000" dirty="0">
                <a:sym typeface="+mn-ea"/>
              </a:rPr>
              <a:t> </a:t>
            </a:r>
            <a:r>
              <a:rPr lang="en-US" sz="2000" dirty="0" err="1">
                <a:sym typeface="+mn-ea"/>
              </a:rPr>
              <a:t>σχολείο</a:t>
            </a:r>
            <a:r>
              <a:rPr lang="en-US" sz="2000" dirty="0">
                <a:sym typeface="+mn-ea"/>
              </a:rPr>
              <a:t> η π</a:t>
            </a:r>
            <a:r>
              <a:rPr lang="en-US" sz="2000" dirty="0" err="1">
                <a:sym typeface="+mn-ea"/>
              </a:rPr>
              <a:t>λειοψηφί</a:t>
            </a:r>
            <a:r>
              <a:rPr lang="en-US" sz="2000" dirty="0">
                <a:sym typeface="+mn-ea"/>
              </a:rPr>
              <a:t>α των μαθητών και μαθητριών προέρχεται από άλλες χώρες και είναι παιδιά χαμηλού κοινωνικοοικονομικού επιπέδου.Στους κάδους του σχολείου βρίσκουμε πολλές φορές μισοφαγωμένα σάντουιτς και άλλες συσκευασίες τροφίμων, κάτι το οποίο δείχνει σπατάλη και υπερκατανάλωση</a:t>
            </a:r>
            <a:r>
              <a:rPr lang="el-GR" altLang="en-US" sz="2000" dirty="0">
                <a:sym typeface="+mn-ea"/>
              </a:rPr>
              <a:t>. </a:t>
            </a:r>
            <a:r>
              <a:rPr lang="en-US" sz="2000" dirty="0" err="1">
                <a:sym typeface="+mn-ea"/>
              </a:rPr>
              <a:t>Στο</a:t>
            </a:r>
            <a:r>
              <a:rPr lang="en-US" sz="2000" dirty="0">
                <a:sym typeface="+mn-ea"/>
              </a:rPr>
              <a:t> </a:t>
            </a:r>
            <a:r>
              <a:rPr lang="en-US" sz="2000" dirty="0" err="1">
                <a:sym typeface="+mn-ea"/>
              </a:rPr>
              <a:t>σχολείο</a:t>
            </a:r>
            <a:r>
              <a:rPr lang="en-US" sz="2000" dirty="0">
                <a:sym typeface="+mn-ea"/>
              </a:rPr>
              <a:t> υπ</a:t>
            </a:r>
            <a:r>
              <a:rPr lang="en-US" sz="2000" dirty="0" err="1">
                <a:sym typeface="+mn-ea"/>
              </a:rPr>
              <a:t>άρχουν</a:t>
            </a:r>
            <a:r>
              <a:rPr lang="en-US" sz="2000" dirty="0">
                <a:sym typeface="+mn-ea"/>
              </a:rPr>
              <a:t> </a:t>
            </a:r>
            <a:r>
              <a:rPr lang="en-US" sz="2000" dirty="0" err="1">
                <a:sym typeface="+mn-ea"/>
              </a:rPr>
              <a:t>κά</a:t>
            </a:r>
            <a:r>
              <a:rPr lang="en-US" sz="2000" dirty="0">
                <a:sym typeface="+mn-ea"/>
              </a:rPr>
              <a:t>ποιοι κάδοι για ανακύκλωση, οι οποίοι όμως δεν είναι προσβάσιμοι από τους μαθητές και τις μαθήτριες. </a:t>
            </a:r>
          </a:p>
          <a:p>
            <a:pPr algn="just">
              <a:buFont typeface="Wingdings" panose="05000000000000000000" charset="0"/>
              <a:buChar char="Ø"/>
            </a:pPr>
            <a:r>
              <a:rPr lang="el-GR" altLang="en-US" sz="2000" b="1" dirty="0"/>
              <a:t>Π</a:t>
            </a:r>
            <a:r>
              <a:rPr lang="en-US" sz="2000" b="1" dirty="0" err="1"/>
              <a:t>ρο</a:t>
            </a:r>
            <a:r>
              <a:rPr lang="en-US" sz="2000" b="1" dirty="0"/>
              <a:t>βλήματα</a:t>
            </a:r>
            <a:r>
              <a:rPr lang="el-GR" altLang="en-US" sz="2000" dirty="0"/>
              <a:t>: </a:t>
            </a:r>
          </a:p>
          <a:p>
            <a:pPr algn="just">
              <a:buFont typeface="Wingdings" panose="05000000000000000000" charset="0"/>
              <a:buChar char="Ø"/>
            </a:pPr>
            <a:r>
              <a:rPr lang="el-GR" altLang="en-US" sz="2000" dirty="0"/>
              <a:t>Η</a:t>
            </a:r>
            <a:r>
              <a:rPr lang="en-US" sz="2000" dirty="0"/>
              <a:t> </a:t>
            </a:r>
            <a:r>
              <a:rPr lang="en-US" sz="2000" dirty="0" err="1"/>
              <a:t>λάθος</a:t>
            </a:r>
            <a:r>
              <a:rPr lang="en-US" sz="2000" dirty="0"/>
              <a:t> </a:t>
            </a:r>
            <a:r>
              <a:rPr lang="en-US" sz="2000" dirty="0" err="1"/>
              <a:t>δι</a:t>
            </a:r>
            <a:r>
              <a:rPr lang="en-US" sz="2000" dirty="0"/>
              <a:t>αχείριση των απορριμμάτων στον σχολικό χώρο.</a:t>
            </a:r>
          </a:p>
          <a:p>
            <a:pPr algn="just">
              <a:buFont typeface="Wingdings" panose="05000000000000000000" charset="0"/>
              <a:buChar char="Ø"/>
            </a:pPr>
            <a:r>
              <a:rPr lang="el-GR" altLang="en-US" sz="2000" dirty="0"/>
              <a:t>Η</a:t>
            </a:r>
            <a:r>
              <a:rPr lang="en-US" sz="2000" dirty="0"/>
              <a:t> </a:t>
            </a:r>
            <a:r>
              <a:rPr lang="en-US" sz="2000" dirty="0" err="1"/>
              <a:t>μη</a:t>
            </a:r>
            <a:r>
              <a:rPr lang="en-US" sz="2000" dirty="0"/>
              <a:t> </a:t>
            </a:r>
            <a:r>
              <a:rPr lang="en-US" sz="2000" dirty="0" err="1"/>
              <a:t>σωστή</a:t>
            </a:r>
            <a:r>
              <a:rPr lang="en-US" sz="2000" dirty="0"/>
              <a:t> κατα</a:t>
            </a:r>
            <a:r>
              <a:rPr lang="en-US" sz="2000" dirty="0" err="1"/>
              <a:t>νάλωση</a:t>
            </a:r>
            <a:r>
              <a:rPr lang="en-US" sz="2000" dirty="0"/>
              <a:t> </a:t>
            </a:r>
            <a:r>
              <a:rPr lang="en-US" sz="2000" dirty="0" err="1"/>
              <a:t>τροφίμων</a:t>
            </a:r>
            <a:r>
              <a:rPr lang="en-US" sz="2000" dirty="0"/>
              <a:t>.</a:t>
            </a:r>
          </a:p>
          <a:p>
            <a:pPr algn="just">
              <a:buFont typeface="Wingdings" panose="05000000000000000000" charset="0"/>
              <a:buChar char="Ø"/>
            </a:pPr>
            <a:r>
              <a:rPr lang="el-GR" altLang="en-US" sz="2000" dirty="0"/>
              <a:t>Τ</a:t>
            </a:r>
            <a:r>
              <a:rPr lang="en-US" sz="2000" dirty="0"/>
              <a:t>ο χα</a:t>
            </a:r>
            <a:r>
              <a:rPr lang="en-US" sz="2000" dirty="0" err="1"/>
              <a:t>μηλό</a:t>
            </a:r>
            <a:r>
              <a:rPr lang="en-US" sz="2000" dirty="0"/>
              <a:t> </a:t>
            </a:r>
            <a:r>
              <a:rPr lang="en-US" sz="2000" dirty="0" err="1"/>
              <a:t>ενδι</a:t>
            </a:r>
            <a:r>
              <a:rPr lang="en-US" sz="2000" dirty="0"/>
              <a:t>αφέρον για το πρόγραμμα ανακύκλωσης.</a:t>
            </a:r>
          </a:p>
          <a:p>
            <a:pPr marL="0" indent="354330" algn="just">
              <a:buFont typeface="Wingdings" panose="05000000000000000000" charset="0"/>
              <a:buChar char="Ø"/>
            </a:pPr>
            <a:r>
              <a:rPr lang="el-GR" altLang="en-US" sz="2000" dirty="0"/>
              <a:t>Τ</a:t>
            </a:r>
            <a:r>
              <a:rPr lang="en-US" sz="2000" dirty="0"/>
              <a:t>ο </a:t>
            </a:r>
            <a:r>
              <a:rPr lang="en-US" sz="2000" dirty="0" err="1"/>
              <a:t>μεγάλο</a:t>
            </a:r>
            <a:r>
              <a:rPr lang="en-US" sz="2000" dirty="0"/>
              <a:t> π</a:t>
            </a:r>
            <a:r>
              <a:rPr lang="en-US" sz="2000" dirty="0" err="1"/>
              <a:t>οσοστό</a:t>
            </a:r>
            <a:r>
              <a:rPr lang="en-US" sz="2000" dirty="0"/>
              <a:t> μα</a:t>
            </a:r>
            <a:r>
              <a:rPr lang="en-US" sz="2000" dirty="0" err="1"/>
              <a:t>θητών</a:t>
            </a:r>
            <a:r>
              <a:rPr lang="en-US" sz="2000" dirty="0"/>
              <a:t> και μα</a:t>
            </a:r>
            <a:r>
              <a:rPr lang="en-US" sz="2000" dirty="0" err="1"/>
              <a:t>θητριών</a:t>
            </a:r>
            <a:r>
              <a:rPr lang="en-US" sz="2000" dirty="0"/>
              <a:t> χα</a:t>
            </a:r>
            <a:r>
              <a:rPr lang="en-US" sz="2000" dirty="0" err="1"/>
              <a:t>μηλού</a:t>
            </a:r>
            <a:r>
              <a:rPr lang="en-US" sz="2000" dirty="0"/>
              <a:t>    </a:t>
            </a:r>
            <a:r>
              <a:rPr lang="en-US" sz="2000" dirty="0" err="1"/>
              <a:t>κοινωνικοοικονομικού</a:t>
            </a:r>
            <a:r>
              <a:rPr lang="en-US" sz="2000" dirty="0"/>
              <a:t> επιπ</a:t>
            </a:r>
            <a:r>
              <a:rPr lang="en-US" sz="2000" dirty="0" err="1"/>
              <a:t>έδου</a:t>
            </a:r>
            <a:r>
              <a:rPr lang="en-US" sz="2000" dirty="0"/>
              <a:t>.</a:t>
            </a:r>
          </a:p>
          <a:p>
            <a:pPr marL="0" indent="0" algn="just">
              <a:buNone/>
            </a:pPr>
            <a:endParaRPr lang="en-US" sz="2000" dirty="0"/>
          </a:p>
        </p:txBody>
      </p:sp>
      <p:sp>
        <p:nvSpPr>
          <p:cNvPr id="4"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n-US" b="1" dirty="0"/>
              <a:t>Τα </a:t>
            </a:r>
            <a:r>
              <a:rPr lang="en-US" b="1" dirty="0" err="1"/>
              <a:t>θέμ</a:t>
            </a:r>
            <a:r>
              <a:rPr lang="en-US" b="1" dirty="0"/>
              <a:t>ατα και τα προβλήματα, τα οποία θα εξεταστούν αυτή τη  σχολική χρονιά είναι:</a:t>
            </a:r>
          </a:p>
          <a:p>
            <a:pPr marL="0" indent="354330" algn="just">
              <a:buFont typeface="Wingdings" panose="05000000000000000000" charset="0"/>
              <a:buChar char="Ø"/>
            </a:pPr>
            <a:r>
              <a:rPr lang="el-GR" altLang="en-US" sz="2000" dirty="0"/>
              <a:t>Ο</a:t>
            </a:r>
            <a:r>
              <a:rPr lang="en-US" sz="2000" dirty="0"/>
              <a:t> επαναπ</a:t>
            </a:r>
            <a:r>
              <a:rPr lang="en-US" sz="2000" dirty="0" err="1"/>
              <a:t>ροσδιορισμός</a:t>
            </a:r>
            <a:r>
              <a:rPr lang="en-US" sz="2000" dirty="0"/>
              <a:t> </a:t>
            </a:r>
            <a:r>
              <a:rPr lang="en-US" sz="2000" dirty="0" err="1"/>
              <a:t>των</a:t>
            </a:r>
            <a:r>
              <a:rPr lang="en-US" sz="2000" dirty="0"/>
              <a:t> κατανα</a:t>
            </a:r>
            <a:r>
              <a:rPr lang="en-US" sz="2000" dirty="0" err="1"/>
              <a:t>λωτικών</a:t>
            </a:r>
            <a:r>
              <a:rPr lang="en-US" sz="2000" dirty="0"/>
              <a:t> ανα</a:t>
            </a:r>
            <a:r>
              <a:rPr lang="en-US" sz="2000" dirty="0" err="1"/>
              <a:t>γκών</a:t>
            </a:r>
            <a:r>
              <a:rPr lang="en-US" sz="2000" dirty="0"/>
              <a:t> και </a:t>
            </a:r>
            <a:r>
              <a:rPr lang="en-US" sz="2000" dirty="0" err="1"/>
              <a:t>συνηθειών</a:t>
            </a:r>
            <a:r>
              <a:rPr lang="en-US" sz="2000" dirty="0"/>
              <a:t> και  η </a:t>
            </a:r>
            <a:r>
              <a:rPr lang="en-US" sz="2000" dirty="0" err="1"/>
              <a:t>σωστή</a:t>
            </a:r>
            <a:r>
              <a:rPr lang="en-US" sz="2000" dirty="0"/>
              <a:t> </a:t>
            </a:r>
            <a:r>
              <a:rPr lang="en-US" sz="2000" dirty="0" err="1"/>
              <a:t>δι</a:t>
            </a:r>
            <a:r>
              <a:rPr lang="en-US" sz="2000" dirty="0"/>
              <a:t>αχείριση των απορριμμάτων, φιλική προς το περιβάλλον.</a:t>
            </a:r>
          </a:p>
          <a:p>
            <a:pPr marL="0" indent="354330" algn="just">
              <a:buFont typeface="Wingdings" panose="05000000000000000000" charset="0"/>
              <a:buChar char="Ø"/>
            </a:pPr>
            <a:r>
              <a:rPr lang="el-GR" altLang="en-US" sz="2000" dirty="0"/>
              <a:t>Η</a:t>
            </a:r>
            <a:r>
              <a:rPr lang="en-US" sz="2000" dirty="0"/>
              <a:t> α</a:t>
            </a:r>
            <a:r>
              <a:rPr lang="en-US" sz="2000" dirty="0" err="1"/>
              <a:t>ειφόρος</a:t>
            </a:r>
            <a:r>
              <a:rPr lang="en-US" sz="2000" dirty="0"/>
              <a:t> </a:t>
            </a:r>
            <a:r>
              <a:rPr lang="en-US" sz="2000" dirty="0" err="1"/>
              <a:t>δι</a:t>
            </a:r>
            <a:r>
              <a:rPr lang="en-US" sz="2000" dirty="0"/>
              <a:t>αχείριση των πόρων του σχολείου (μείωση σκουπιδιών, επαναχρησιμοποίηση, ανακύκλωση).</a:t>
            </a:r>
          </a:p>
          <a:p>
            <a:pPr algn="just">
              <a:buFont typeface="Wingdings" panose="05000000000000000000" charset="0"/>
              <a:buChar char="Ø"/>
            </a:pPr>
            <a:r>
              <a:rPr lang="el-GR" altLang="en-US" sz="2000" dirty="0"/>
              <a:t>Η</a:t>
            </a:r>
            <a:r>
              <a:rPr lang="en-US" sz="2000" dirty="0"/>
              <a:t> αναβ</a:t>
            </a:r>
            <a:r>
              <a:rPr lang="en-US" sz="2000" dirty="0" err="1"/>
              <a:t>άθμιση</a:t>
            </a:r>
            <a:r>
              <a:rPr lang="en-US" sz="2000" dirty="0"/>
              <a:t> </a:t>
            </a:r>
            <a:r>
              <a:rPr lang="en-US" sz="2000" dirty="0" err="1"/>
              <a:t>της</a:t>
            </a:r>
            <a:r>
              <a:rPr lang="en-US" sz="2000" dirty="0"/>
              <a:t> π</a:t>
            </a:r>
            <a:r>
              <a:rPr lang="en-US" sz="2000" dirty="0" err="1"/>
              <a:t>οιότητ</a:t>
            </a:r>
            <a:r>
              <a:rPr lang="en-US" sz="2000" dirty="0"/>
              <a:t>ας ζωής στο σχολικό περιβάλλον.</a:t>
            </a:r>
          </a:p>
          <a:p>
            <a:pPr marL="0" indent="0" algn="just">
              <a:buNone/>
            </a:pPr>
            <a:endParaRPr lang="en-US" sz="2000" dirty="0"/>
          </a:p>
        </p:txBody>
      </p:sp>
      <p:sp>
        <p:nvSpPr>
          <p:cNvPr id="4"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n-US" b="1">
                <a:sym typeface="+mn-ea"/>
              </a:rPr>
              <a:t>Οι θεματικές ενότητες του προγράμματος είναι:</a:t>
            </a:r>
            <a:endParaRPr lang="en-US" b="1"/>
          </a:p>
          <a:p>
            <a:pPr algn="just">
              <a:buFont typeface="Wingdings" panose="05000000000000000000" charset="0"/>
              <a:buChar char="Ø"/>
            </a:pPr>
            <a:r>
              <a:rPr lang="el-GR" altLang="en-US" sz="2000">
                <a:sym typeface="+mn-ea"/>
              </a:rPr>
              <a:t>Τ</a:t>
            </a:r>
            <a:r>
              <a:rPr lang="en-US" sz="2000">
                <a:sym typeface="+mn-ea"/>
              </a:rPr>
              <a:t>α απορίμματα</a:t>
            </a:r>
            <a:endParaRPr lang="en-US" sz="2000"/>
          </a:p>
          <a:p>
            <a:pPr algn="just">
              <a:buFont typeface="Wingdings" panose="05000000000000000000" charset="0"/>
              <a:buChar char="Ø"/>
            </a:pPr>
            <a:r>
              <a:rPr lang="el-GR" altLang="en-US" sz="2000">
                <a:sym typeface="+mn-ea"/>
              </a:rPr>
              <a:t>Η</a:t>
            </a:r>
            <a:r>
              <a:rPr lang="en-US" sz="2000">
                <a:sym typeface="+mn-ea"/>
              </a:rPr>
              <a:t> κατανάλωση</a:t>
            </a:r>
            <a:endParaRPr lang="en-US" sz="2000"/>
          </a:p>
          <a:p>
            <a:pPr algn="just">
              <a:buFont typeface="Wingdings" panose="05000000000000000000" charset="0"/>
              <a:buChar char="Ø"/>
            </a:pPr>
            <a:r>
              <a:rPr lang="el-GR" altLang="en-US" sz="2000">
                <a:sym typeface="+mn-ea"/>
              </a:rPr>
              <a:t>Η</a:t>
            </a:r>
            <a:r>
              <a:rPr lang="en-US" sz="2000">
                <a:sym typeface="+mn-ea"/>
              </a:rPr>
              <a:t> παραγωγή και</a:t>
            </a:r>
            <a:endParaRPr lang="en-US" sz="2000"/>
          </a:p>
          <a:p>
            <a:pPr algn="just">
              <a:buFont typeface="Wingdings" panose="05000000000000000000" charset="0"/>
              <a:buChar char="Ø"/>
            </a:pPr>
            <a:r>
              <a:rPr lang="el-GR" altLang="en-US" sz="2000">
                <a:sym typeface="+mn-ea"/>
              </a:rPr>
              <a:t>Η</a:t>
            </a:r>
            <a:r>
              <a:rPr lang="en-US" sz="2000">
                <a:sym typeface="+mn-ea"/>
              </a:rPr>
              <a:t> φτώχεια.</a:t>
            </a:r>
            <a:endParaRPr lang="en-US" sz="2000"/>
          </a:p>
          <a:p>
            <a:pPr algn="just"/>
            <a:endParaRPr lang="en-US" sz="2000"/>
          </a:p>
        </p:txBody>
      </p:sp>
      <p:sp>
        <p:nvSpPr>
          <p:cNvPr id="4"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Εικόνα 7" descr="https://1.bp.blogspot.com/-uIAkO2oCM-o/XaThpOM12dI/AAAAAAAAILU/Ug0j6OlwKt4ws7TREEV5-3oxVGfBoJ34QCNcBGAsYHQ/s1600/73399901_175815000238395_2520073662950801408_n.jpg"/>
          <p:cNvSpPr/>
          <p:nvPr/>
        </p:nvSpPr>
        <p:spPr>
          <a:xfrm>
            <a:off x="3061390" y="912837"/>
            <a:ext cx="3529220" cy="5540326"/>
          </a:xfrm>
        </p:spPr>
      </p:sp>
      <p:sp>
        <p:nvSpPr>
          <p:cNvPr id="7" name="Εικόνα 7" descr="https://1.bp.blogspot.com/-uIAkO2oCM-o/XaThpOM12dI/AAAAAAAAILU/Ug0j6OlwKt4ws7TREEV5-3oxVGfBoJ34QCNcBGAsYHQ/s1600/73399901_175815000238395_2520073662950801408_n.jpg"/>
          <p:cNvSpPr/>
          <p:nvPr/>
        </p:nvSpPr>
        <p:spPr>
          <a:xfrm>
            <a:off x="2807390" y="658837"/>
            <a:ext cx="3529220" cy="5540326"/>
          </a:xfrm>
        </p:spPr>
      </p:sp>
      <p:sp>
        <p:nvSpPr>
          <p:cNvPr id="4" name="Εικόνα 7" descr="https://1.bp.blogspot.com/-uIAkO2oCM-o/XaThpOM12dI/AAAAAAAAILU/Ug0j6OlwKt4ws7TREEV5-3oxVGfBoJ34QCNcBGAsYHQ/s1600/73399901_175815000238395_2520073662950801408_n.jpg"/>
          <p:cNvSpPr/>
          <p:nvPr/>
        </p:nvSpPr>
        <p:spPr>
          <a:xfrm>
            <a:off x="2934390" y="785837"/>
            <a:ext cx="3529220" cy="5540326"/>
          </a:xfrm>
        </p:spPr>
      </p:sp>
      <p:pic>
        <p:nvPicPr>
          <p:cNvPr id="8" name="Content Placeholder 7"/>
          <p:cNvPicPr>
            <a:picLocks noGrp="1" noChangeAspect="1"/>
          </p:cNvPicPr>
          <p:nvPr>
            <p:ph idx="1"/>
          </p:nvPr>
        </p:nvPicPr>
        <p:blipFill>
          <a:blip r:embed="rId2"/>
          <a:stretch>
            <a:fillRect/>
          </a:stretch>
        </p:blipFill>
        <p:spPr>
          <a:xfrm>
            <a:off x="2091055" y="1600200"/>
            <a:ext cx="5142865" cy="4900295"/>
          </a:xfrm>
          <a:prstGeom prst="rect">
            <a:avLst/>
          </a:prstGeom>
        </p:spPr>
      </p:pic>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3"/>
          <a:srcRect/>
          <a:stretch>
            <a:fillRect/>
          </a:stretch>
        </p:blipFill>
        <p:spPr>
          <a:xfrm>
            <a:off x="-36512" y="44768"/>
            <a:ext cx="1560195" cy="13811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3775"/>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dirty="0"/>
              <a:t> </a:t>
            </a:r>
            <a:r>
              <a:rPr lang="en-US" b="1" dirty="0"/>
              <a:t>ΓΝΩΣΤΙΚΟΙ ΣΤΟΧΟΙ:</a:t>
            </a:r>
            <a:endParaRPr lang="en-US" dirty="0"/>
          </a:p>
          <a:p>
            <a:pPr marL="0" indent="354330" algn="just">
              <a:buFont typeface="Wingdings" panose="05000000000000000000" charset="0"/>
              <a:buChar char="Ø"/>
            </a:pPr>
            <a:r>
              <a:rPr lang="en-US" sz="2000" dirty="0"/>
              <a:t>Να </a:t>
            </a:r>
            <a:r>
              <a:rPr lang="en-US" sz="2000" dirty="0" err="1"/>
              <a:t>γνωρίσουν</a:t>
            </a:r>
            <a:r>
              <a:rPr lang="en-US" sz="2000" dirty="0"/>
              <a:t> π</a:t>
            </a:r>
            <a:r>
              <a:rPr lang="en-US" sz="2000" dirty="0" err="1"/>
              <a:t>ερι</a:t>
            </a:r>
            <a:r>
              <a:rPr lang="en-US" sz="2000" dirty="0"/>
              <a:t>βαλλοντικές έννοιες και έννοιες αειφόρου ανάπτυξης.</a:t>
            </a:r>
          </a:p>
          <a:p>
            <a:pPr algn="just">
              <a:buFont typeface="Wingdings" panose="05000000000000000000" charset="0"/>
              <a:buChar char="Ø"/>
            </a:pPr>
            <a:r>
              <a:rPr lang="en-US" sz="2000" dirty="0"/>
              <a:t>Να π</a:t>
            </a:r>
            <a:r>
              <a:rPr lang="en-US" sz="2000" dirty="0" err="1"/>
              <a:t>ληροφορηθούν</a:t>
            </a:r>
            <a:r>
              <a:rPr lang="en-US" sz="2000" dirty="0"/>
              <a:t> </a:t>
            </a:r>
            <a:r>
              <a:rPr lang="en-US" sz="2000" dirty="0" err="1"/>
              <a:t>γι</a:t>
            </a:r>
            <a:r>
              <a:rPr lang="en-US" sz="2000" dirty="0"/>
              <a:t>α  τρόπους διαχείρισης  απορριμμάτων.</a:t>
            </a:r>
          </a:p>
          <a:p>
            <a:pPr algn="just">
              <a:buFont typeface="Wingdings" panose="05000000000000000000" charset="0"/>
              <a:buChar char="Ø"/>
            </a:pPr>
            <a:r>
              <a:rPr lang="en-US" sz="2000" dirty="0"/>
              <a:t>Να ανα</a:t>
            </a:r>
            <a:r>
              <a:rPr lang="en-US" sz="2000" dirty="0" err="1"/>
              <a:t>γνωρίσουν</a:t>
            </a:r>
            <a:r>
              <a:rPr lang="en-US" sz="2000" dirty="0"/>
              <a:t> </a:t>
            </a:r>
            <a:r>
              <a:rPr lang="en-US" sz="2000" dirty="0" err="1"/>
              <a:t>τη</a:t>
            </a:r>
            <a:r>
              <a:rPr lang="en-US" sz="2000" dirty="0"/>
              <a:t> </a:t>
            </a:r>
            <a:r>
              <a:rPr lang="en-US" sz="2000" dirty="0" err="1"/>
              <a:t>δι</a:t>
            </a:r>
            <a:r>
              <a:rPr lang="en-US" sz="2000" dirty="0"/>
              <a:t>αδικασία παραγωγής προϊόντων.</a:t>
            </a:r>
          </a:p>
          <a:p>
            <a:pPr algn="just">
              <a:buFont typeface="Wingdings" panose="05000000000000000000" charset="0"/>
              <a:buChar char="Ø"/>
            </a:pPr>
            <a:r>
              <a:rPr lang="en-US" sz="2000" dirty="0"/>
              <a:t>Να ανα</a:t>
            </a:r>
            <a:r>
              <a:rPr lang="en-US" sz="2000" dirty="0" err="1"/>
              <a:t>θεωρήσουν</a:t>
            </a:r>
            <a:r>
              <a:rPr lang="en-US" sz="2000" dirty="0"/>
              <a:t> </a:t>
            </a:r>
            <a:r>
              <a:rPr lang="en-US" sz="2000" dirty="0" err="1"/>
              <a:t>τις</a:t>
            </a:r>
            <a:r>
              <a:rPr lang="en-US" sz="2000" dirty="0"/>
              <a:t> κατανα</a:t>
            </a:r>
            <a:r>
              <a:rPr lang="en-US" sz="2000" dirty="0" err="1"/>
              <a:t>λωτικές</a:t>
            </a:r>
            <a:r>
              <a:rPr lang="en-US" sz="2000" dirty="0"/>
              <a:t> α</a:t>
            </a:r>
            <a:r>
              <a:rPr lang="en-US" sz="2000" dirty="0" err="1"/>
              <a:t>νάγκες</a:t>
            </a:r>
            <a:r>
              <a:rPr lang="en-US" sz="2000" dirty="0"/>
              <a:t> και </a:t>
            </a:r>
            <a:r>
              <a:rPr lang="en-US" sz="2000" dirty="0" err="1"/>
              <a:t>συνήθειες</a:t>
            </a:r>
            <a:r>
              <a:rPr lang="en-US" sz="2000" dirty="0"/>
              <a:t>.</a:t>
            </a:r>
          </a:p>
          <a:p>
            <a:pPr marL="0" indent="354330" algn="just">
              <a:buFont typeface="Wingdings" panose="05000000000000000000" charset="0"/>
              <a:buChar char="Ø"/>
            </a:pPr>
            <a:r>
              <a:rPr lang="en-US" sz="2000" dirty="0"/>
              <a:t>Να τα</a:t>
            </a:r>
            <a:r>
              <a:rPr lang="en-US" sz="2000" dirty="0" err="1"/>
              <a:t>υτίσουν</a:t>
            </a:r>
            <a:r>
              <a:rPr lang="en-US" sz="2000" dirty="0"/>
              <a:t> </a:t>
            </a:r>
            <a:r>
              <a:rPr lang="en-US" sz="2000" dirty="0" err="1"/>
              <a:t>τον</a:t>
            </a:r>
            <a:r>
              <a:rPr lang="en-US" sz="2000" dirty="0"/>
              <a:t> κατανα</a:t>
            </a:r>
            <a:r>
              <a:rPr lang="en-US" sz="2000" dirty="0" err="1"/>
              <a:t>λωτισμό</a:t>
            </a:r>
            <a:r>
              <a:rPr lang="en-US" sz="2000" dirty="0"/>
              <a:t> </a:t>
            </a:r>
            <a:r>
              <a:rPr lang="en-US" sz="2000" dirty="0" err="1"/>
              <a:t>με</a:t>
            </a:r>
            <a:r>
              <a:rPr lang="en-US" sz="2000" dirty="0"/>
              <a:t> </a:t>
            </a:r>
            <a:r>
              <a:rPr lang="en-US" sz="2000" dirty="0" err="1"/>
              <a:t>την</a:t>
            </a:r>
            <a:r>
              <a:rPr lang="en-US" sz="2000" dirty="0"/>
              <a:t> α</a:t>
            </a:r>
            <a:r>
              <a:rPr lang="en-US" sz="2000" dirty="0" err="1"/>
              <a:t>υξομείωση</a:t>
            </a:r>
            <a:r>
              <a:rPr lang="en-US" sz="2000" dirty="0"/>
              <a:t> </a:t>
            </a:r>
            <a:r>
              <a:rPr lang="en-US" sz="2000" dirty="0" err="1"/>
              <a:t>των</a:t>
            </a:r>
            <a:r>
              <a:rPr lang="en-US" sz="2000" dirty="0"/>
              <a:t> απ</a:t>
            </a:r>
            <a:r>
              <a:rPr lang="en-US" sz="2000" dirty="0" err="1"/>
              <a:t>ορριμμάτων</a:t>
            </a:r>
            <a:r>
              <a:rPr lang="en-US" sz="2000" dirty="0"/>
              <a:t>.</a:t>
            </a:r>
          </a:p>
          <a:p>
            <a:pPr marL="0" indent="354330" algn="just">
              <a:buFont typeface="Wingdings" panose="05000000000000000000" charset="0"/>
              <a:buChar char="Ø"/>
            </a:pPr>
            <a:r>
              <a:rPr lang="en-US" sz="2000" dirty="0"/>
              <a:t>Να τα</a:t>
            </a:r>
            <a:r>
              <a:rPr lang="en-US" sz="2000" dirty="0" err="1"/>
              <a:t>υτίσουν</a:t>
            </a:r>
            <a:r>
              <a:rPr lang="en-US" sz="2000" dirty="0"/>
              <a:t> </a:t>
            </a:r>
            <a:r>
              <a:rPr lang="en-US" sz="2000" dirty="0" err="1"/>
              <a:t>το</a:t>
            </a:r>
            <a:r>
              <a:rPr lang="en-US" sz="2000" dirty="0"/>
              <a:t> π</a:t>
            </a:r>
            <a:r>
              <a:rPr lang="en-US" sz="2000" dirty="0" err="1"/>
              <a:t>ρό</a:t>
            </a:r>
            <a:r>
              <a:rPr lang="en-US" sz="2000" dirty="0"/>
              <a:t>βλημα της φτώχειας με θέματα μείωσης κατανάλωσης και επαναχρησιμοποίησης.</a:t>
            </a:r>
          </a:p>
          <a:p>
            <a:pPr algn="just">
              <a:buFont typeface="Wingdings" panose="05000000000000000000" charset="0"/>
              <a:buChar char="Ø"/>
            </a:pPr>
            <a:r>
              <a:rPr lang="en-US" sz="2000" dirty="0"/>
              <a:t>Να κατα</a:t>
            </a:r>
            <a:r>
              <a:rPr lang="en-US" sz="2000" dirty="0" err="1"/>
              <a:t>νοήσουν</a:t>
            </a:r>
            <a:r>
              <a:rPr lang="en-US" sz="2000" dirty="0"/>
              <a:t> </a:t>
            </a:r>
            <a:r>
              <a:rPr lang="en-US" sz="2000" dirty="0" err="1"/>
              <a:t>ότι</a:t>
            </a:r>
            <a:r>
              <a:rPr lang="en-US" sz="2000" dirty="0"/>
              <a:t> η </a:t>
            </a:r>
            <a:r>
              <a:rPr lang="en-US" sz="2000" dirty="0" err="1"/>
              <a:t>φτώχει</a:t>
            </a:r>
            <a:r>
              <a:rPr lang="en-US" sz="2000" dirty="0"/>
              <a:t>α είναι παγκόσμια.</a:t>
            </a:r>
          </a:p>
          <a:p>
            <a:pPr marL="0" indent="354330" algn="just">
              <a:buFont typeface="Wingdings" panose="05000000000000000000" charset="0"/>
              <a:buChar char="Ø"/>
            </a:pPr>
            <a:r>
              <a:rPr lang="en-US" sz="2000" dirty="0"/>
              <a:t>Να </a:t>
            </a:r>
            <a:r>
              <a:rPr lang="en-US" sz="2000" dirty="0" err="1"/>
              <a:t>μάθουν</a:t>
            </a:r>
            <a:r>
              <a:rPr lang="en-US" sz="2000" dirty="0"/>
              <a:t>  </a:t>
            </a:r>
            <a:r>
              <a:rPr lang="en-US" sz="2000" dirty="0" err="1"/>
              <a:t>μεθόδους</a:t>
            </a:r>
            <a:r>
              <a:rPr lang="en-US" sz="2000" dirty="0"/>
              <a:t> π</a:t>
            </a:r>
            <a:r>
              <a:rPr lang="en-US" sz="2000" dirty="0" err="1"/>
              <a:t>ροσφοράς</a:t>
            </a:r>
            <a:r>
              <a:rPr lang="en-US" sz="2000" dirty="0"/>
              <a:t> β</a:t>
            </a:r>
            <a:r>
              <a:rPr lang="en-US" sz="2000" dirty="0" err="1"/>
              <a:t>οήθει</a:t>
            </a:r>
            <a:r>
              <a:rPr lang="en-US" sz="2000" dirty="0"/>
              <a:t>ας σε άτομα, που έχουν οικονομικά προβλήματα.</a:t>
            </a:r>
          </a:p>
          <a:p>
            <a:pPr algn="just"/>
            <a:endParaRPr lang="en-US" sz="2000" dirty="0"/>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354330" algn="just">
              <a:buFont typeface="Wingdings" panose="05000000000000000000" charset="0"/>
              <a:buChar char="Ø"/>
            </a:pPr>
            <a:r>
              <a:rPr lang="en-US" sz="2000" dirty="0">
                <a:sym typeface="+mn-ea"/>
              </a:rPr>
              <a:t>Να κατα</a:t>
            </a:r>
            <a:r>
              <a:rPr lang="en-US" sz="2000" dirty="0" err="1">
                <a:sym typeface="+mn-ea"/>
              </a:rPr>
              <a:t>νοήσουν</a:t>
            </a:r>
            <a:r>
              <a:rPr lang="en-US" sz="2000" dirty="0">
                <a:sym typeface="+mn-ea"/>
              </a:rPr>
              <a:t> </a:t>
            </a:r>
            <a:r>
              <a:rPr lang="en-US" sz="2000" dirty="0" err="1">
                <a:sym typeface="+mn-ea"/>
              </a:rPr>
              <a:t>ότι</a:t>
            </a:r>
            <a:r>
              <a:rPr lang="en-US" sz="2000" dirty="0">
                <a:sym typeface="+mn-ea"/>
              </a:rPr>
              <a:t> η απ</a:t>
            </a:r>
            <a:r>
              <a:rPr lang="en-US" sz="2000" dirty="0" err="1">
                <a:sym typeface="+mn-ea"/>
              </a:rPr>
              <a:t>όρριψη</a:t>
            </a:r>
            <a:r>
              <a:rPr lang="en-US" sz="2000" dirty="0">
                <a:sym typeface="+mn-ea"/>
              </a:rPr>
              <a:t> ακα</a:t>
            </a:r>
            <a:r>
              <a:rPr lang="en-US" sz="2000" dirty="0" err="1">
                <a:sym typeface="+mn-ea"/>
              </a:rPr>
              <a:t>τάλληλων</a:t>
            </a:r>
            <a:r>
              <a:rPr lang="en-US" sz="2000" dirty="0">
                <a:sym typeface="+mn-ea"/>
              </a:rPr>
              <a:t> π</a:t>
            </a:r>
            <a:r>
              <a:rPr lang="en-US" sz="2000" dirty="0" err="1">
                <a:sym typeface="+mn-ea"/>
              </a:rPr>
              <a:t>ροϊόντων</a:t>
            </a:r>
            <a:r>
              <a:rPr lang="en-US" sz="2000" dirty="0">
                <a:sym typeface="+mn-ea"/>
              </a:rPr>
              <a:t> </a:t>
            </a:r>
            <a:r>
              <a:rPr lang="en-US" sz="2000" dirty="0" err="1">
                <a:sym typeface="+mn-ea"/>
              </a:rPr>
              <a:t>στις</a:t>
            </a:r>
            <a:r>
              <a:rPr lang="en-US" sz="2000" dirty="0">
                <a:sym typeface="+mn-ea"/>
              </a:rPr>
              <a:t> </a:t>
            </a:r>
            <a:r>
              <a:rPr lang="en-US" sz="2000" dirty="0" err="1">
                <a:sym typeface="+mn-ea"/>
              </a:rPr>
              <a:t>χωμ</a:t>
            </a:r>
            <a:r>
              <a:rPr lang="en-US" sz="2000" dirty="0">
                <a:sym typeface="+mn-ea"/>
              </a:rPr>
              <a:t>ατερές δημιουργεί προβλήματα στο περιβάλλον.</a:t>
            </a:r>
            <a:endParaRPr lang="en-US" sz="2000" dirty="0"/>
          </a:p>
          <a:p>
            <a:pPr marL="0" indent="354330" algn="just">
              <a:buFont typeface="Wingdings" panose="05000000000000000000" charset="0"/>
              <a:buChar char="Ø"/>
            </a:pPr>
            <a:r>
              <a:rPr lang="en-US" sz="2000" dirty="0">
                <a:sym typeface="+mn-ea"/>
              </a:rPr>
              <a:t>Να επ</a:t>
            </a:r>
            <a:r>
              <a:rPr lang="en-US" sz="2000" dirty="0" err="1">
                <a:sym typeface="+mn-ea"/>
              </a:rPr>
              <a:t>ιλέγουν</a:t>
            </a:r>
            <a:r>
              <a:rPr lang="en-US" sz="2000" dirty="0">
                <a:sym typeface="+mn-ea"/>
              </a:rPr>
              <a:t> να επ</a:t>
            </a:r>
            <a:r>
              <a:rPr lang="en-US" sz="2000" dirty="0" err="1">
                <a:sym typeface="+mn-ea"/>
              </a:rPr>
              <a:t>ικοινωνούν</a:t>
            </a:r>
            <a:r>
              <a:rPr lang="en-US" sz="2000" dirty="0">
                <a:sym typeface="+mn-ea"/>
              </a:rPr>
              <a:t> </a:t>
            </a:r>
            <a:r>
              <a:rPr lang="en-US" sz="2000" dirty="0" err="1">
                <a:sym typeface="+mn-ea"/>
              </a:rPr>
              <a:t>μέσω</a:t>
            </a:r>
            <a:r>
              <a:rPr lang="en-US" sz="2000" dirty="0">
                <a:sym typeface="+mn-ea"/>
              </a:rPr>
              <a:t> </a:t>
            </a:r>
            <a:r>
              <a:rPr lang="en-US" sz="2000" dirty="0" err="1">
                <a:sym typeface="+mn-ea"/>
              </a:rPr>
              <a:t>του</a:t>
            </a:r>
            <a:r>
              <a:rPr lang="en-US" sz="2000" dirty="0">
                <a:sym typeface="+mn-ea"/>
              </a:rPr>
              <a:t> </a:t>
            </a:r>
            <a:r>
              <a:rPr lang="en-US" sz="2000" dirty="0" err="1">
                <a:sym typeface="+mn-ea"/>
              </a:rPr>
              <a:t>δι</a:t>
            </a:r>
            <a:r>
              <a:rPr lang="en-US" sz="2000" dirty="0">
                <a:sym typeface="+mn-ea"/>
              </a:rPr>
              <a:t>αλόγου, της συνεργασίας και  της συμμετοχικότητας.</a:t>
            </a:r>
            <a:endParaRPr lang="en-US" sz="2000" dirty="0"/>
          </a:p>
          <a:p>
            <a:pPr algn="just">
              <a:buFont typeface="Wingdings" panose="05000000000000000000" charset="0"/>
              <a:buChar char="Ø"/>
            </a:pPr>
            <a:r>
              <a:rPr lang="en-US" sz="2000" dirty="0">
                <a:sym typeface="+mn-ea"/>
              </a:rPr>
              <a:t>Να </a:t>
            </a:r>
            <a:r>
              <a:rPr lang="en-US" sz="2000" dirty="0" err="1">
                <a:sym typeface="+mn-ea"/>
              </a:rPr>
              <a:t>δι</a:t>
            </a:r>
            <a:r>
              <a:rPr lang="en-US" sz="2000" dirty="0">
                <a:sym typeface="+mn-ea"/>
              </a:rPr>
              <a:t>ατυπώνουν επιχειρήματα, τεκμηριωμένες θέσεις και απόψεις.</a:t>
            </a:r>
            <a:endParaRPr lang="en-US" sz="2000" dirty="0"/>
          </a:p>
          <a:p>
            <a:pPr algn="just"/>
            <a:endParaRPr lang="en-US" sz="2000" dirty="0"/>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2280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ΣΥΜΠΕΡΙΦΟΡΙΚΟΙ ΣΤΟΧΟΙ:</a:t>
            </a:r>
          </a:p>
          <a:p>
            <a:pPr marL="0" indent="354330" algn="just">
              <a:buFont typeface="Wingdings" panose="05000000000000000000" charset="0"/>
              <a:buChar char="Ø"/>
              <a:tabLst>
                <a:tab pos="0" algn="l"/>
              </a:tabLst>
            </a:pPr>
            <a:r>
              <a:rPr lang="en-US" sz="2000" dirty="0"/>
              <a:t>Να </a:t>
            </a:r>
            <a:r>
              <a:rPr lang="en-US" sz="2000" dirty="0" err="1"/>
              <a:t>ευ</a:t>
            </a:r>
            <a:r>
              <a:rPr lang="en-US" sz="2000" dirty="0"/>
              <a:t>αισθητοποιηθούν στο πρόβλημα της  οικονομικής  κρίσης σε συνδυασμό με τη διατροφή.</a:t>
            </a:r>
          </a:p>
          <a:p>
            <a:pPr marL="0" indent="354330" algn="just">
              <a:buFont typeface="Wingdings" panose="05000000000000000000" charset="0"/>
              <a:buChar char="Ø"/>
            </a:pPr>
            <a:r>
              <a:rPr lang="en-US" sz="2000" dirty="0"/>
              <a:t>Να </a:t>
            </a:r>
            <a:r>
              <a:rPr lang="en-US" sz="2000" dirty="0" err="1"/>
              <a:t>ευ</a:t>
            </a:r>
            <a:r>
              <a:rPr lang="en-US" sz="2000" dirty="0"/>
              <a:t>αισθητοποιηθούν σε θέματα διαφύλαξης φυσικών πόρων και προστασίας περιβάλλοντος.</a:t>
            </a:r>
          </a:p>
          <a:p>
            <a:pPr marL="0" indent="354330" algn="just">
              <a:buFont typeface="Wingdings" panose="05000000000000000000" charset="0"/>
              <a:buChar char="Ø"/>
            </a:pPr>
            <a:r>
              <a:rPr lang="en-US" sz="2000" dirty="0"/>
              <a:t>Να </a:t>
            </a:r>
            <a:r>
              <a:rPr lang="en-US" sz="2000" dirty="0" err="1"/>
              <a:t>ευ</a:t>
            </a:r>
            <a:r>
              <a:rPr lang="en-US" sz="2000" dirty="0"/>
              <a:t>αισθητοποιηθούν και να δείξουν ενσυναίσθηση σε όσους βιώνουν δυσχερείς καταστάσεις.</a:t>
            </a:r>
          </a:p>
          <a:p>
            <a:pPr marL="0" indent="354330" algn="just">
              <a:buFont typeface="Wingdings" panose="05000000000000000000" charset="0"/>
              <a:buChar char="Ø"/>
            </a:pPr>
            <a:r>
              <a:rPr lang="en-US" sz="2000" dirty="0"/>
              <a:t>Να </a:t>
            </a:r>
            <a:r>
              <a:rPr lang="en-US" sz="2000" dirty="0" err="1"/>
              <a:t>δρ</a:t>
            </a:r>
            <a:r>
              <a:rPr lang="en-US" sz="2000" dirty="0"/>
              <a:t>αστηριοποιηθούν ώστε να έρθουν σε επαφή με αρμόδιες υπηρεσίες και να αντλήσουν πληροφορίες.</a:t>
            </a:r>
          </a:p>
          <a:p>
            <a:pPr algn="just">
              <a:buFont typeface="Wingdings" panose="05000000000000000000" charset="0"/>
              <a:buChar char="Ø"/>
            </a:pPr>
            <a:r>
              <a:rPr lang="en-US" sz="2000" dirty="0"/>
              <a:t>Να </a:t>
            </a:r>
            <a:r>
              <a:rPr lang="en-US" sz="2000" dirty="0" err="1"/>
              <a:t>σέ</a:t>
            </a:r>
            <a:r>
              <a:rPr lang="en-US" sz="2000" dirty="0"/>
              <a:t>βονται την άποψη των άλλων.</a:t>
            </a:r>
          </a:p>
          <a:p>
            <a:pPr marL="0" indent="354330" algn="just">
              <a:buFont typeface="Wingdings" panose="05000000000000000000" charset="0"/>
              <a:buChar char="Ø"/>
            </a:pPr>
            <a:r>
              <a:rPr lang="en-US" sz="2000" dirty="0"/>
              <a:t>Να </a:t>
            </a:r>
            <a:r>
              <a:rPr lang="en-US" sz="2000" dirty="0" err="1"/>
              <a:t>υιοθετούν</a:t>
            </a:r>
            <a:r>
              <a:rPr lang="en-US" sz="2000" dirty="0"/>
              <a:t> </a:t>
            </a:r>
            <a:r>
              <a:rPr lang="en-US" sz="2000" dirty="0" err="1"/>
              <a:t>συμ</a:t>
            </a:r>
            <a:r>
              <a:rPr lang="en-US" sz="2000" dirty="0"/>
              <a:t>περιφορές, οι οποίες θα συμβάλλουν στην αντιμετώπιση του προβλήματος των απορριμμάτων και στην διατήρηση των φυσικών πόρων.</a:t>
            </a:r>
          </a:p>
          <a:p>
            <a:pPr algn="just"/>
            <a:endParaRPr lang="en-US" sz="2000" dirty="0"/>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354330" algn="just">
              <a:buFont typeface="Wingdings" panose="05000000000000000000" charset="0"/>
              <a:buChar char="Ø"/>
            </a:pPr>
            <a:r>
              <a:rPr lang="en-US" sz="2000" dirty="0">
                <a:sym typeface="+mn-ea"/>
              </a:rPr>
              <a:t>Να </a:t>
            </a:r>
            <a:r>
              <a:rPr lang="en-US" sz="2000" dirty="0" err="1">
                <a:sym typeface="+mn-ea"/>
              </a:rPr>
              <a:t>σχεδιάσουν</a:t>
            </a:r>
            <a:r>
              <a:rPr lang="en-US" sz="2000" dirty="0">
                <a:sym typeface="+mn-ea"/>
              </a:rPr>
              <a:t> και να </a:t>
            </a:r>
            <a:r>
              <a:rPr lang="en-US" sz="2000" dirty="0" err="1">
                <a:sym typeface="+mn-ea"/>
              </a:rPr>
              <a:t>εφ</a:t>
            </a:r>
            <a:r>
              <a:rPr lang="en-US" sz="2000" dirty="0">
                <a:sym typeface="+mn-ea"/>
              </a:rPr>
              <a:t>αρμόσουν ένα μοντέλο διαχείρισης απορριμμάτων και εξοικονόμησης ενέργειας για το σχολείο αλλά και για το σπίτι.</a:t>
            </a:r>
            <a:endParaRPr lang="en-US" sz="2000" dirty="0"/>
          </a:p>
          <a:p>
            <a:pPr algn="just">
              <a:buFont typeface="Wingdings" panose="05000000000000000000" charset="0"/>
              <a:buChar char="Ø"/>
            </a:pPr>
            <a:r>
              <a:rPr lang="en-US" sz="2000" dirty="0">
                <a:sym typeface="+mn-ea"/>
              </a:rPr>
              <a:t>Να </a:t>
            </a:r>
            <a:r>
              <a:rPr lang="en-US" sz="2000" dirty="0" err="1">
                <a:sym typeface="+mn-ea"/>
              </a:rPr>
              <a:t>οργ</a:t>
            </a:r>
            <a:r>
              <a:rPr lang="en-US" sz="2000" dirty="0">
                <a:sym typeface="+mn-ea"/>
              </a:rPr>
              <a:t>ανώσουν μια ημερίδα αφιερωμένη στο Περιβάλλον.  </a:t>
            </a:r>
            <a:endParaRPr lang="en-US" sz="2000" dirty="0"/>
          </a:p>
          <a:p>
            <a:pPr algn="just">
              <a:buFont typeface="Wingdings" panose="05000000000000000000" charset="0"/>
              <a:buChar char="Ø"/>
            </a:pPr>
            <a:r>
              <a:rPr lang="en-US" sz="2000" dirty="0">
                <a:sym typeface="+mn-ea"/>
              </a:rPr>
              <a:t>Να ανα</a:t>
            </a:r>
            <a:r>
              <a:rPr lang="en-US" sz="2000" dirty="0" err="1">
                <a:sym typeface="+mn-ea"/>
              </a:rPr>
              <a:t>λά</a:t>
            </a:r>
            <a:r>
              <a:rPr lang="en-US" sz="2000" dirty="0">
                <a:sym typeface="+mn-ea"/>
              </a:rPr>
              <a:t>βουν την οργάνωση σχετικών δράσεων.</a:t>
            </a:r>
            <a:endParaRPr lang="en-US" sz="2000" dirty="0"/>
          </a:p>
          <a:p>
            <a:endParaRPr lang="en-US" sz="2000" dirty="0"/>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0465"/>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Μ</a:t>
            </a:r>
            <a:r>
              <a:rPr lang="el-GR" altLang="en-US" b="1" dirty="0"/>
              <a:t>εθοδολογία υλοποίησης</a:t>
            </a:r>
            <a:r>
              <a:rPr lang="en-US" dirty="0"/>
              <a:t> </a:t>
            </a:r>
          </a:p>
          <a:p>
            <a:pPr marL="0" indent="0" algn="just">
              <a:buNone/>
            </a:pPr>
            <a:r>
              <a:rPr lang="el-GR" sz="2000" dirty="0"/>
              <a:t>     </a:t>
            </a:r>
            <a:r>
              <a:rPr lang="en-US" sz="2000" dirty="0" err="1"/>
              <a:t>Στο</a:t>
            </a:r>
            <a:r>
              <a:rPr lang="en-US" sz="2000" dirty="0"/>
              <a:t> </a:t>
            </a:r>
            <a:r>
              <a:rPr lang="en-US" sz="2000" dirty="0" err="1"/>
              <a:t>συγκεκριμένο</a:t>
            </a:r>
            <a:r>
              <a:rPr lang="en-US" sz="2000" dirty="0"/>
              <a:t> π</a:t>
            </a:r>
            <a:r>
              <a:rPr lang="en-US" sz="2000" dirty="0" err="1"/>
              <a:t>ρόγρ</a:t>
            </a:r>
            <a:r>
              <a:rPr lang="en-US" sz="2000" dirty="0"/>
              <a:t>αμμα θα πραγματοποιήσουμε δια ζώσης συναντήσεις. </a:t>
            </a:r>
            <a:r>
              <a:rPr lang="en-US" sz="2000" dirty="0" err="1"/>
              <a:t>Μέσ</a:t>
            </a:r>
            <a:r>
              <a:rPr lang="en-US" sz="2000" dirty="0"/>
              <a:t>α από  την ομαδοσυνεργατική μέθοδο θα κάνουμε διάφορες παρουσιάσεις με power point. Επ</a:t>
            </a:r>
            <a:r>
              <a:rPr lang="en-US" sz="2000" dirty="0" err="1"/>
              <a:t>ίσης</a:t>
            </a:r>
            <a:r>
              <a:rPr lang="en-US" sz="2000" dirty="0"/>
              <a:t>, θα </a:t>
            </a:r>
            <a:r>
              <a:rPr lang="en-US" sz="2000" dirty="0" err="1"/>
              <a:t>υλο</a:t>
            </a:r>
            <a:r>
              <a:rPr lang="en-US" sz="2000" dirty="0"/>
              <a:t>ποιήσουμε επισκέψεις σε εξωτερικούς χώρους, όπως για παράδειγμα στο Κέντρο Ανταποδοτικής Ανακύκλωσης Ρόδου καθώς και στον βιολογικό της Κρεμαστής Ρόδου. Επιπ</a:t>
            </a:r>
            <a:r>
              <a:rPr lang="en-US" sz="2000" dirty="0" err="1"/>
              <a:t>λέον</a:t>
            </a:r>
            <a:r>
              <a:rPr lang="en-US" sz="2000" dirty="0"/>
              <a:t>, τα πα</a:t>
            </a:r>
            <a:r>
              <a:rPr lang="en-US" sz="2000" dirty="0" err="1"/>
              <a:t>ιδιά</a:t>
            </a:r>
            <a:r>
              <a:rPr lang="en-US" sz="2000" dirty="0"/>
              <a:t> θα </a:t>
            </a:r>
            <a:r>
              <a:rPr lang="en-US" sz="2000" dirty="0" err="1"/>
              <a:t>λά</a:t>
            </a:r>
            <a:r>
              <a:rPr lang="en-US" sz="2000" dirty="0"/>
              <a:t>βουν μέρος στον καθαρισμό της παραλίας, αλλά και του πάρκου της περιοχής τους.</a:t>
            </a:r>
          </a:p>
          <a:p>
            <a:pPr marL="0" indent="0" algn="just">
              <a:buNone/>
            </a:pPr>
            <a:r>
              <a:rPr lang="en-US" b="1" dirty="0"/>
              <a:t>Μ</a:t>
            </a:r>
            <a:r>
              <a:rPr lang="el-GR" altLang="en-US" b="1" dirty="0"/>
              <a:t>έθοδοι Αξιολόγησης</a:t>
            </a:r>
            <a:r>
              <a:rPr lang="en-US" b="1" dirty="0"/>
              <a:t>:</a:t>
            </a:r>
          </a:p>
          <a:p>
            <a:pPr marL="0" indent="354330" algn="just">
              <a:buFont typeface="Wingdings" panose="05000000000000000000" charset="0"/>
              <a:buChar char="Ø"/>
            </a:pPr>
            <a:r>
              <a:rPr lang="el-GR" sz="2000" dirty="0"/>
              <a:t>Η</a:t>
            </a:r>
            <a:r>
              <a:rPr lang="en-US" sz="2000" dirty="0" err="1"/>
              <a:t>λεκτρονικά</a:t>
            </a:r>
            <a:r>
              <a:rPr lang="en-US" sz="2000" dirty="0"/>
              <a:t> </a:t>
            </a:r>
            <a:r>
              <a:rPr lang="en-US" sz="2000" dirty="0" err="1"/>
              <a:t>ερωτημ</a:t>
            </a:r>
            <a:r>
              <a:rPr lang="en-US" sz="2000" dirty="0"/>
              <a:t>ατολόγια, τα οποία θα διερευνήσουν τις γνώσεις και τις στάσεις των συμμετεχόντων</a:t>
            </a:r>
            <a:r>
              <a:rPr lang="el-GR" altLang="en-US" sz="2000" dirty="0"/>
              <a:t> </a:t>
            </a:r>
            <a:r>
              <a:rPr lang="en-US" sz="2000" dirty="0" err="1"/>
              <a:t>τόσο</a:t>
            </a:r>
            <a:r>
              <a:rPr lang="en-US" sz="2000" dirty="0"/>
              <a:t> π</a:t>
            </a:r>
            <a:r>
              <a:rPr lang="en-US" sz="2000" dirty="0" err="1"/>
              <a:t>ριν</a:t>
            </a:r>
            <a:r>
              <a:rPr lang="en-US" sz="2000" dirty="0"/>
              <a:t> από </a:t>
            </a:r>
            <a:r>
              <a:rPr lang="en-US" sz="2000" dirty="0" err="1"/>
              <a:t>την</a:t>
            </a:r>
            <a:r>
              <a:rPr lang="en-US" sz="2000" dirty="0"/>
              <a:t> </a:t>
            </a:r>
            <a:r>
              <a:rPr lang="en-US" sz="2000" dirty="0" err="1"/>
              <a:t>έν</a:t>
            </a:r>
            <a:r>
              <a:rPr lang="en-US" sz="2000" dirty="0"/>
              <a:t>αρξη του προγράμματος όσο και με την ολοκλήρωσή του.</a:t>
            </a:r>
          </a:p>
          <a:p>
            <a:pPr marL="0" indent="354330" algn="just">
              <a:buFont typeface="Wingdings" panose="05000000000000000000" charset="0"/>
              <a:buChar char="Ø"/>
            </a:pPr>
            <a:r>
              <a:rPr lang="el-GR" sz="2000" dirty="0"/>
              <a:t>Π</a:t>
            </a:r>
            <a:r>
              <a:rPr lang="en-US" sz="2000" dirty="0"/>
              <a:t>αρα</a:t>
            </a:r>
            <a:r>
              <a:rPr lang="en-US" sz="2000" dirty="0" err="1"/>
              <a:t>τήρηση</a:t>
            </a:r>
            <a:r>
              <a:rPr lang="en-US" sz="2000" dirty="0"/>
              <a:t> </a:t>
            </a:r>
            <a:r>
              <a:rPr lang="en-US" sz="2000" dirty="0" err="1"/>
              <a:t>του</a:t>
            </a:r>
            <a:r>
              <a:rPr lang="en-US" sz="2000" dirty="0"/>
              <a:t> </a:t>
            </a:r>
            <a:r>
              <a:rPr lang="en-US" sz="2000" dirty="0" err="1"/>
              <a:t>ενδι</a:t>
            </a:r>
            <a:r>
              <a:rPr lang="en-US" sz="2000" dirty="0"/>
              <a:t>αφέροντος, της πρωτοβουλίας και της συμμετοχής των παιδιών στις σχετικές δράσεις.</a:t>
            </a:r>
          </a:p>
          <a:p>
            <a:pPr marL="0" indent="0" algn="just">
              <a:buNone/>
            </a:pPr>
            <a:endParaRPr lang="en-US" sz="2000" dirty="0"/>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algn="just">
              <a:buFont typeface="Wingdings" panose="05000000000000000000" charset="0"/>
              <a:buChar char="Ø"/>
            </a:pPr>
            <a:r>
              <a:rPr lang="el-GR" altLang="en-US" sz="2000" dirty="0">
                <a:sym typeface="+mn-ea"/>
              </a:rPr>
              <a:t>Η</a:t>
            </a:r>
            <a:r>
              <a:rPr lang="en-US" sz="2000" dirty="0" err="1">
                <a:sym typeface="+mn-ea"/>
              </a:rPr>
              <a:t>λεκτρονικά</a:t>
            </a:r>
            <a:r>
              <a:rPr lang="en-US" sz="2000" dirty="0">
                <a:sym typeface="+mn-ea"/>
              </a:rPr>
              <a:t> </a:t>
            </a:r>
            <a:r>
              <a:rPr lang="en-US" sz="2000" dirty="0" err="1">
                <a:sym typeface="+mn-ea"/>
              </a:rPr>
              <a:t>ερωτημ</a:t>
            </a:r>
            <a:r>
              <a:rPr lang="en-US" sz="2000" dirty="0">
                <a:sym typeface="+mn-ea"/>
              </a:rPr>
              <a:t>ατολόγια, τα οποία θα καταγράψουν την αλλαγή σε συμπεριφορές, συνήθειες, δράσεις που παρατηρήθηκαν από μέλη της ευρύτερης σχολικής κοινότητας κατά τη διάρκεια εκπόνησης του προγράμματος και με την ολοκλήρωσή του.</a:t>
            </a:r>
            <a:endParaRPr lang="en-US" sz="2000" dirty="0"/>
          </a:p>
          <a:p>
            <a:pPr algn="just"/>
            <a:endParaRPr lang="en-US" sz="2000" dirty="0"/>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lgn="ctr">
              <a:buNone/>
            </a:pPr>
            <a:r>
              <a:rPr lang="en-US" sz="2400" b="1">
                <a:solidFill>
                  <a:schemeClr val="tx1"/>
                </a:solidFill>
                <a:effectLst>
                  <a:outerShdw blurRad="38100" dist="19050" dir="2700000" algn="tl" rotWithShape="0">
                    <a:schemeClr val="dk1">
                      <a:alpha val="40000"/>
                    </a:schemeClr>
                  </a:outerShdw>
                </a:effectLst>
              </a:rPr>
              <a:t>«Οι Στόχοι για τη Βιώσιμη Ανάπτυξη είναι το μονοπάτι που μας οδηγεί σε ένα κόσμο δικαιότερο, πιο ειρηνικό και ευημερούντα, και σε έναν υγιή πλανήτη. Είναι επίσης μια πρόσκληση για αλληλεγγύη μεταξύ των γενεών. Δεν υπάρχει μεγαλύτερο καθήκον από το να επενδύσουμε στην ευημερία των νέων. »</a:t>
            </a:r>
          </a:p>
          <a:p>
            <a:pPr marL="0" indent="0" algn="ctr">
              <a:buNone/>
            </a:pPr>
            <a:r>
              <a:rPr lang="en-US" sz="2400" b="1">
                <a:solidFill>
                  <a:schemeClr val="tx1"/>
                </a:solidFill>
                <a:effectLst>
                  <a:outerShdw blurRad="38100" dist="19050" dir="2700000" algn="tl" rotWithShape="0">
                    <a:schemeClr val="dk1">
                      <a:alpha val="40000"/>
                    </a:schemeClr>
                  </a:outerShdw>
                </a:effectLst>
              </a:rPr>
              <a:t>Αντόνιο Γκουτέρες</a:t>
            </a:r>
          </a:p>
        </p:txBody>
      </p:sp>
      <p:sp>
        <p:nvSpPr>
          <p:cNvPr id="4" name="Title 1"/>
          <p:cNvSpPr>
            <a:spLocks noGrp="1"/>
          </p:cNvSpPr>
          <p:nvPr/>
        </p:nvSpPr>
        <p:spPr>
          <a:xfrm>
            <a:off x="942975" y="401955"/>
            <a:ext cx="8229600" cy="841375"/>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Π</a:t>
            </a:r>
            <a:r>
              <a:rPr lang="el-GR" altLang="en-US" b="1" dirty="0"/>
              <a:t>ροβλεπόμενη διάρκεια </a:t>
            </a:r>
            <a:endParaRPr lang="en-US" b="1" dirty="0"/>
          </a:p>
          <a:p>
            <a:pPr marL="0" indent="354330" algn="just">
              <a:buNone/>
            </a:pPr>
            <a:r>
              <a:rPr lang="en-US" sz="2000" dirty="0" err="1"/>
              <a:t>Το</a:t>
            </a:r>
            <a:r>
              <a:rPr lang="en-US" sz="2000" dirty="0"/>
              <a:t> </a:t>
            </a:r>
            <a:r>
              <a:rPr lang="en-US" sz="2000" dirty="0" err="1"/>
              <a:t>συγκεκριμένο</a:t>
            </a:r>
            <a:r>
              <a:rPr lang="en-US" sz="2000" dirty="0"/>
              <a:t> π</a:t>
            </a:r>
            <a:r>
              <a:rPr lang="en-US" sz="2000" dirty="0" err="1"/>
              <a:t>ρόγρ</a:t>
            </a:r>
            <a:r>
              <a:rPr lang="en-US" sz="2000" dirty="0"/>
              <a:t>αμμα θα διαρκέσει περίπου 5 μήνες, από τον Νοέμβριο έως τον Απρίλιο. </a:t>
            </a:r>
            <a:endParaRPr lang="el-GR" sz="2000" dirty="0"/>
          </a:p>
          <a:p>
            <a:pPr marL="0" indent="354330" algn="just">
              <a:buNone/>
            </a:pPr>
            <a:endParaRPr lang="en-US" sz="2000" dirty="0"/>
          </a:p>
          <a:p>
            <a:pPr marL="0" indent="0" algn="just">
              <a:buNone/>
            </a:pPr>
            <a:r>
              <a:rPr lang="en-US" b="1" dirty="0"/>
              <a:t>Π</a:t>
            </a:r>
            <a:r>
              <a:rPr lang="el-GR" altLang="en-US" b="1" dirty="0"/>
              <a:t>ροβλεπόμενες επισκέψεις</a:t>
            </a:r>
            <a:endParaRPr lang="en-US" b="1" dirty="0"/>
          </a:p>
          <a:p>
            <a:pPr marL="0" indent="354330" algn="just">
              <a:buFont typeface="Wingdings" panose="05000000000000000000" charset="0"/>
              <a:buChar char="Ø"/>
            </a:pPr>
            <a:r>
              <a:rPr lang="en-US" sz="2000" dirty="0" err="1"/>
              <a:t>Ημερήσι</a:t>
            </a:r>
            <a:r>
              <a:rPr lang="en-US" sz="2000" dirty="0"/>
              <a:t>α εκδρομή στο Κέντρο Ανταποδοτικής Ανακύκλωσης και στον Βιολογικό. </a:t>
            </a:r>
          </a:p>
          <a:p>
            <a:pPr algn="just">
              <a:buFont typeface="Wingdings" panose="05000000000000000000" charset="0"/>
              <a:buChar char="Ø"/>
            </a:pPr>
            <a:r>
              <a:rPr lang="en-US" sz="2000" dirty="0"/>
              <a:t>Καθα</a:t>
            </a:r>
            <a:r>
              <a:rPr lang="en-US" sz="2000" dirty="0" err="1"/>
              <a:t>ρισμός</a:t>
            </a:r>
            <a:r>
              <a:rPr lang="en-US" sz="2000" dirty="0"/>
              <a:t> παρα</a:t>
            </a:r>
            <a:r>
              <a:rPr lang="en-US" sz="2000" dirty="0" err="1"/>
              <a:t>λί</a:t>
            </a:r>
            <a:r>
              <a:rPr lang="en-US" sz="2000" dirty="0"/>
              <a:t>ας και πάρκου.</a:t>
            </a:r>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Π</a:t>
            </a:r>
            <a:r>
              <a:rPr lang="el-GR" altLang="en-US" b="1" dirty="0"/>
              <a:t>εδία σύνδεσης με προγράμματα σπουδών </a:t>
            </a:r>
            <a:r>
              <a:rPr lang="en-US" b="1" dirty="0"/>
              <a:t>(</a:t>
            </a:r>
            <a:r>
              <a:rPr lang="el-GR" altLang="en-US" b="1" dirty="0"/>
              <a:t>γνωστικά αντικείμενα</a:t>
            </a:r>
            <a:r>
              <a:rPr lang="en-US" b="1" dirty="0"/>
              <a:t>)</a:t>
            </a:r>
          </a:p>
          <a:p>
            <a:pPr marL="0" indent="354330" algn="just">
              <a:buNone/>
            </a:pPr>
            <a:r>
              <a:rPr lang="en-US" sz="2000" dirty="0" err="1"/>
              <a:t>Το</a:t>
            </a:r>
            <a:r>
              <a:rPr lang="en-US" sz="2000" dirty="0"/>
              <a:t> π</a:t>
            </a:r>
            <a:r>
              <a:rPr lang="en-US" sz="2000" dirty="0" err="1"/>
              <a:t>ερι</a:t>
            </a:r>
            <a:r>
              <a:rPr lang="en-US" sz="2000" dirty="0"/>
              <a:t>βαλλοντικό αυτό πρόγραμμα συνδέεται τόσο με τα εργαστήρια δεξιοτήτων και την ευέλικτη ζώνη όσο και με την Μελέτη Περιβάλλοντος. </a:t>
            </a:r>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7940"/>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Τ</a:t>
            </a:r>
            <a:r>
              <a:rPr lang="el-GR" altLang="en-US" b="1" dirty="0"/>
              <a:t>ρόποι διάχυσης αποτελεσμάτων</a:t>
            </a:r>
            <a:endParaRPr lang="en-US" b="1" dirty="0"/>
          </a:p>
          <a:p>
            <a:pPr marL="0" indent="0" algn="just">
              <a:buNone/>
            </a:pPr>
            <a:r>
              <a:rPr lang="en-US" sz="2000" dirty="0"/>
              <a:t>Θα πρα</a:t>
            </a:r>
            <a:r>
              <a:rPr lang="en-US" sz="2000" dirty="0" err="1"/>
              <a:t>γμ</a:t>
            </a:r>
            <a:r>
              <a:rPr lang="en-US" sz="2000" dirty="0"/>
              <a:t>ατοποιηθούν διάφορες δράσεις στο σχολείο, όπως είναι:</a:t>
            </a:r>
          </a:p>
          <a:p>
            <a:pPr marL="0" indent="354330" algn="just">
              <a:buFont typeface="Wingdings" panose="05000000000000000000" charset="0"/>
              <a:buChar char="Ø"/>
            </a:pPr>
            <a:r>
              <a:rPr lang="el-GR" altLang="en-US" sz="2000" dirty="0"/>
              <a:t>Μ</a:t>
            </a:r>
            <a:r>
              <a:rPr lang="en-US" sz="2000" dirty="0"/>
              <a:t>ια </a:t>
            </a:r>
            <a:r>
              <a:rPr lang="en-US" sz="2000" dirty="0" err="1"/>
              <a:t>ημερίδ</a:t>
            </a:r>
            <a:r>
              <a:rPr lang="en-US" sz="2000" dirty="0"/>
              <a:t>α αφιερωμένη στο Περιβάλλον με ενημέρωση και σχετικές δραστηριότητες, ανοιχτή όχι μόνο στη σχολική αλλά και στην ευρύτερη κοινότητα.  </a:t>
            </a:r>
          </a:p>
          <a:p>
            <a:pPr algn="just">
              <a:buFont typeface="Wingdings" panose="05000000000000000000" charset="0"/>
              <a:buChar char="Ø"/>
            </a:pPr>
            <a:r>
              <a:rPr lang="el-GR" altLang="en-US" sz="2000" dirty="0"/>
              <a:t>Ε</a:t>
            </a:r>
            <a:r>
              <a:rPr lang="en-US" sz="2000" dirty="0"/>
              <a:t>να μπα</a:t>
            </a:r>
            <a:r>
              <a:rPr lang="en-US" sz="2000" dirty="0" err="1"/>
              <a:t>ζάρ</a:t>
            </a:r>
            <a:r>
              <a:rPr lang="en-US" sz="2000" dirty="0"/>
              <a:t> </a:t>
            </a:r>
            <a:r>
              <a:rPr lang="en-US" sz="2000" dirty="0" err="1"/>
              <a:t>μετ</a:t>
            </a:r>
            <a:r>
              <a:rPr lang="en-US" sz="2000" dirty="0"/>
              <a:t>αχειρισμένων βιβλίων</a:t>
            </a:r>
          </a:p>
          <a:p>
            <a:pPr algn="just">
              <a:buFont typeface="Wingdings" panose="05000000000000000000" charset="0"/>
              <a:buChar char="Ø"/>
            </a:pPr>
            <a:r>
              <a:rPr lang="el-GR" altLang="en-US" sz="2000" dirty="0"/>
              <a:t>Κ</a:t>
            </a:r>
            <a:r>
              <a:rPr lang="en-US" sz="2000" dirty="0"/>
              <a:t>ατα</a:t>
            </a:r>
            <a:r>
              <a:rPr lang="en-US" sz="2000" dirty="0" err="1"/>
              <a:t>σκευές</a:t>
            </a:r>
            <a:r>
              <a:rPr lang="en-US" sz="2000" dirty="0"/>
              <a:t> </a:t>
            </a:r>
            <a:r>
              <a:rPr lang="en-US" sz="2000" dirty="0" err="1"/>
              <a:t>εύχρηστων</a:t>
            </a:r>
            <a:r>
              <a:rPr lang="en-US" sz="2000" dirty="0"/>
              <a:t> α</a:t>
            </a:r>
            <a:r>
              <a:rPr lang="en-US" sz="2000" dirty="0" err="1"/>
              <a:t>ντικειμένων</a:t>
            </a:r>
            <a:r>
              <a:rPr lang="en-US" sz="2000" dirty="0"/>
              <a:t> </a:t>
            </a:r>
            <a:r>
              <a:rPr lang="en-US" sz="2000" dirty="0" err="1"/>
              <a:t>με</a:t>
            </a:r>
            <a:r>
              <a:rPr lang="en-US" sz="2000" dirty="0"/>
              <a:t> ανα</a:t>
            </a:r>
            <a:r>
              <a:rPr lang="en-US" sz="2000" dirty="0" err="1"/>
              <a:t>κυκλώσιμ</a:t>
            </a:r>
            <a:r>
              <a:rPr lang="en-US" sz="2000" dirty="0"/>
              <a:t>α υλικά</a:t>
            </a:r>
          </a:p>
          <a:p>
            <a:pPr algn="just">
              <a:buFont typeface="Wingdings" panose="05000000000000000000" charset="0"/>
              <a:buChar char="Ø"/>
            </a:pPr>
            <a:r>
              <a:rPr lang="el-GR" altLang="en-US" sz="2000" dirty="0"/>
              <a:t>Σ</a:t>
            </a:r>
            <a:r>
              <a:rPr lang="en-US" sz="2000" dirty="0" err="1"/>
              <a:t>υγκέντρωση</a:t>
            </a:r>
            <a:r>
              <a:rPr lang="en-US" sz="2000" dirty="0"/>
              <a:t> </a:t>
            </a:r>
            <a:r>
              <a:rPr lang="en-US" sz="2000" dirty="0" err="1"/>
              <a:t>ρούχων</a:t>
            </a:r>
            <a:endParaRPr lang="en-US" sz="2000" dirty="0"/>
          </a:p>
          <a:p>
            <a:pPr algn="just">
              <a:buFont typeface="Wingdings" panose="05000000000000000000" charset="0"/>
              <a:buChar char="Ø"/>
            </a:pPr>
            <a:r>
              <a:rPr lang="el-GR" altLang="en-US" sz="2000" dirty="0"/>
              <a:t>Δ</a:t>
            </a:r>
            <a:r>
              <a:rPr lang="en-US" sz="2000" dirty="0" err="1"/>
              <a:t>εντροφύτευση</a:t>
            </a:r>
            <a:endParaRPr lang="en-US" sz="2000" dirty="0"/>
          </a:p>
          <a:p>
            <a:pPr algn="just">
              <a:buFont typeface="Wingdings" panose="05000000000000000000" charset="0"/>
              <a:buChar char="Ø"/>
            </a:pPr>
            <a:r>
              <a:rPr lang="el-GR" altLang="en-US" sz="2000" dirty="0"/>
              <a:t>Κ</a:t>
            </a:r>
            <a:r>
              <a:rPr lang="en-US" sz="2000" dirty="0"/>
              <a:t>αθα</a:t>
            </a:r>
            <a:r>
              <a:rPr lang="en-US" sz="2000" dirty="0" err="1"/>
              <a:t>ρισμός</a:t>
            </a:r>
            <a:r>
              <a:rPr lang="en-US" sz="2000" dirty="0"/>
              <a:t> παρα</a:t>
            </a:r>
            <a:r>
              <a:rPr lang="en-US" sz="2000" dirty="0" err="1"/>
              <a:t>λιών</a:t>
            </a:r>
            <a:r>
              <a:rPr lang="en-US" sz="2000" dirty="0"/>
              <a:t> και π</a:t>
            </a:r>
            <a:r>
              <a:rPr lang="en-US" sz="2000" dirty="0" err="1"/>
              <a:t>άρκων</a:t>
            </a:r>
            <a:endParaRPr lang="en-US" sz="2000" dirty="0"/>
          </a:p>
          <a:p>
            <a:pPr algn="just">
              <a:buFont typeface="Wingdings" panose="05000000000000000000" charset="0"/>
              <a:buChar char="Ø"/>
            </a:pPr>
            <a:r>
              <a:rPr lang="el-GR" altLang="en-US" sz="2000" dirty="0"/>
              <a:t>Δ</a:t>
            </a:r>
            <a:r>
              <a:rPr lang="en-US" sz="2000" dirty="0" err="1"/>
              <a:t>ημοσίευση</a:t>
            </a:r>
            <a:r>
              <a:rPr lang="en-US" sz="2000" dirty="0"/>
              <a:t> </a:t>
            </a:r>
            <a:r>
              <a:rPr lang="en-US" sz="2000" dirty="0" err="1"/>
              <a:t>στην</a:t>
            </a:r>
            <a:r>
              <a:rPr lang="en-US" sz="2000" dirty="0"/>
              <a:t> </a:t>
            </a:r>
            <a:r>
              <a:rPr lang="en-US" sz="2000" dirty="0" err="1"/>
              <a:t>ιστοσελίδ</a:t>
            </a:r>
            <a:r>
              <a:rPr lang="en-US" sz="2000" dirty="0"/>
              <a:t>α του σχολείου</a:t>
            </a:r>
          </a:p>
          <a:p>
            <a:pPr algn="just">
              <a:buFont typeface="Wingdings" panose="05000000000000000000" charset="0"/>
              <a:buChar char="Ø"/>
            </a:pPr>
            <a:r>
              <a:rPr lang="el-GR" altLang="en-US" sz="2000" dirty="0"/>
              <a:t>Τ</a:t>
            </a:r>
            <a:r>
              <a:rPr lang="en-US" sz="2000" dirty="0"/>
              <a:t>ύπ</a:t>
            </a:r>
            <a:r>
              <a:rPr lang="en-US" sz="2000" dirty="0" err="1"/>
              <a:t>ωση</a:t>
            </a:r>
            <a:r>
              <a:rPr lang="en-US" sz="2000" dirty="0"/>
              <a:t> α</a:t>
            </a:r>
            <a:r>
              <a:rPr lang="en-US" sz="2000" dirty="0" err="1"/>
              <a:t>φίσ</a:t>
            </a:r>
            <a:r>
              <a:rPr lang="en-US" sz="2000" dirty="0"/>
              <a:t>ας.</a:t>
            </a:r>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Εικόνα 1" descr="https://1.bp.blogspot.com/-545JNaWq64g/XZDZgyDnZlI/AAAAAAAAH_g/D-Url6N8TBYUtAMkK-YU0muwhooDUU0IgCNcBGAsYHQ/s1600/Untitled%2B2.png"/>
          <p:cNvSpPr/>
          <p:nvPr/>
        </p:nvSpPr>
        <p:spPr>
          <a:xfrm>
            <a:off x="2156377" y="-321331"/>
            <a:ext cx="4831246" cy="7500662"/>
          </a:xfrm>
        </p:spPr>
      </p:sp>
      <p:pic>
        <p:nvPicPr>
          <p:cNvPr id="4" name="Content Placeholder 3"/>
          <p:cNvPicPr>
            <a:picLocks noGrp="1" noChangeAspect="1"/>
          </p:cNvPicPr>
          <p:nvPr>
            <p:ph idx="1"/>
          </p:nvPr>
        </p:nvPicPr>
        <p:blipFill>
          <a:blip r:embed="rId2"/>
          <a:stretch>
            <a:fillRect/>
          </a:stretch>
        </p:blipFill>
        <p:spPr>
          <a:xfrm>
            <a:off x="1280795" y="1600200"/>
            <a:ext cx="6544945" cy="5298440"/>
          </a:xfrm>
          <a:prstGeom prst="rect">
            <a:avLst/>
          </a:prstGeom>
        </p:spPr>
      </p:pic>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3"/>
          <a:srcRect/>
          <a:stretch>
            <a:fillRect/>
          </a:stretch>
        </p:blipFill>
        <p:spPr>
          <a:xfrm>
            <a:off x="-36512" y="44768"/>
            <a:ext cx="1560195" cy="13811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17415"/>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b="1" dirty="0"/>
              <a:t>Χ</a:t>
            </a:r>
            <a:r>
              <a:rPr lang="el-GR" altLang="en-US" b="1" dirty="0"/>
              <a:t>ρονοδιάγραμμα σχεδιασμού</a:t>
            </a:r>
            <a:r>
              <a:rPr lang="en-US" b="1" dirty="0"/>
              <a:t>,</a:t>
            </a:r>
            <a:r>
              <a:rPr lang="el-GR" altLang="en-US" b="1" dirty="0"/>
              <a:t> οργάνωσης και υλοποίησης του προγράμματος</a:t>
            </a:r>
            <a:endParaRPr lang="en-US" b="1" dirty="0"/>
          </a:p>
          <a:p>
            <a:pPr>
              <a:buFont typeface="Wingdings" panose="05000000000000000000" charset="0"/>
              <a:buChar char="Ø"/>
            </a:pPr>
            <a:r>
              <a:rPr lang="en-US" sz="2000" dirty="0" err="1"/>
              <a:t>Οκτώ</a:t>
            </a:r>
            <a:r>
              <a:rPr lang="en-US" sz="2000" dirty="0"/>
              <a:t>βριος: συζήτηση και επιλογή θέματος.</a:t>
            </a:r>
          </a:p>
          <a:p>
            <a:pPr marL="0" indent="354330">
              <a:buFont typeface="Wingdings" panose="05000000000000000000" charset="0"/>
              <a:buChar char="Ø"/>
            </a:pPr>
            <a:r>
              <a:rPr lang="en-US" sz="2000" dirty="0" err="1"/>
              <a:t>Νοέμ</a:t>
            </a:r>
            <a:r>
              <a:rPr lang="en-US" sz="2000" dirty="0"/>
              <a:t>βριος: ημερίδα για την ενημέρωση της σχολικής αλλά και της ευρύτερης κοινότητας, προετοιμασία μπαζάρ</a:t>
            </a:r>
            <a:r>
              <a:rPr lang="el-GR" altLang="en-US" sz="2000" dirty="0"/>
              <a:t>.</a:t>
            </a:r>
            <a:endParaRPr lang="en-US" sz="2000" dirty="0"/>
          </a:p>
          <a:p>
            <a:pPr>
              <a:buFont typeface="Wingdings" panose="05000000000000000000" charset="0"/>
              <a:buChar char="Ø"/>
            </a:pPr>
            <a:r>
              <a:rPr lang="en-US" sz="2000" dirty="0" err="1"/>
              <a:t>Δεκέμ</a:t>
            </a:r>
            <a:r>
              <a:rPr lang="en-US" sz="2000" dirty="0"/>
              <a:t>βριος: υλοποίηση μπαζάρ.</a:t>
            </a:r>
          </a:p>
          <a:p>
            <a:pPr>
              <a:buFont typeface="Wingdings" panose="05000000000000000000" charset="0"/>
              <a:buChar char="Ø"/>
            </a:pPr>
            <a:r>
              <a:rPr lang="en-US" sz="2000" dirty="0"/>
              <a:t>Ια</a:t>
            </a:r>
            <a:r>
              <a:rPr lang="en-US" sz="2000" dirty="0" err="1"/>
              <a:t>νουάριος</a:t>
            </a:r>
            <a:r>
              <a:rPr lang="en-US" sz="2000" dirty="0"/>
              <a:t>: </a:t>
            </a:r>
            <a:r>
              <a:rPr lang="en-US" sz="2000" dirty="0" err="1"/>
              <a:t>δεντροφύτευση</a:t>
            </a:r>
            <a:r>
              <a:rPr lang="en-US" sz="2000" dirty="0"/>
              <a:t>.</a:t>
            </a:r>
          </a:p>
          <a:p>
            <a:pPr marL="0" indent="354330">
              <a:buFont typeface="Wingdings" panose="05000000000000000000" charset="0"/>
              <a:buChar char="Ø"/>
              <a:tabLst>
                <a:tab pos="0" algn="l"/>
              </a:tabLst>
            </a:pPr>
            <a:r>
              <a:rPr lang="en-US" sz="2000" dirty="0" err="1"/>
              <a:t>Φε</a:t>
            </a:r>
            <a:r>
              <a:rPr lang="en-US" sz="2000" dirty="0"/>
              <a:t>βρουάριος: επίσκεψη στο Κέντρο Ανταποδοτικής Ανακύκλωσης και στον Βιολογικό.</a:t>
            </a:r>
          </a:p>
          <a:p>
            <a:pPr>
              <a:buFont typeface="Wingdings" panose="05000000000000000000" charset="0"/>
              <a:buChar char="Ø"/>
            </a:pPr>
            <a:r>
              <a:rPr lang="en-US" sz="2000" dirty="0" err="1"/>
              <a:t>Μάρτιος</a:t>
            </a:r>
            <a:r>
              <a:rPr lang="en-US" sz="2000" dirty="0"/>
              <a:t>: καθα</a:t>
            </a:r>
            <a:r>
              <a:rPr lang="en-US" sz="2000" dirty="0" err="1"/>
              <a:t>ρισμός</a:t>
            </a:r>
            <a:r>
              <a:rPr lang="en-US" sz="2000" dirty="0"/>
              <a:t> παρα</a:t>
            </a:r>
            <a:r>
              <a:rPr lang="en-US" sz="2000" dirty="0" err="1"/>
              <a:t>λί</a:t>
            </a:r>
            <a:r>
              <a:rPr lang="en-US" sz="2000" dirty="0"/>
              <a:t>ας και πάρκου.</a:t>
            </a:r>
          </a:p>
          <a:p>
            <a:pPr>
              <a:buFont typeface="Wingdings" panose="05000000000000000000" charset="0"/>
              <a:buChar char="Ø"/>
            </a:pPr>
            <a:r>
              <a:rPr lang="en-US" sz="2000" dirty="0"/>
              <a:t>Απ</a:t>
            </a:r>
            <a:r>
              <a:rPr lang="en-US" sz="2000" dirty="0" err="1"/>
              <a:t>ρίλιος</a:t>
            </a:r>
            <a:r>
              <a:rPr lang="en-US" sz="2000" dirty="0"/>
              <a:t>: </a:t>
            </a:r>
            <a:r>
              <a:rPr lang="en-US" sz="2000" dirty="0" err="1"/>
              <a:t>δημοσίευση</a:t>
            </a:r>
            <a:r>
              <a:rPr lang="en-US" sz="2000" dirty="0"/>
              <a:t> </a:t>
            </a:r>
            <a:r>
              <a:rPr lang="en-US" sz="2000" dirty="0" err="1"/>
              <a:t>στην</a:t>
            </a:r>
            <a:r>
              <a:rPr lang="en-US" sz="2000" dirty="0"/>
              <a:t> </a:t>
            </a:r>
            <a:r>
              <a:rPr lang="en-US" sz="2000" dirty="0" err="1"/>
              <a:t>σχολική</a:t>
            </a:r>
            <a:r>
              <a:rPr lang="en-US" sz="2000" dirty="0"/>
              <a:t> </a:t>
            </a:r>
            <a:r>
              <a:rPr lang="en-US" sz="2000" dirty="0" err="1"/>
              <a:t>ιστοσελίδ</a:t>
            </a:r>
            <a:r>
              <a:rPr lang="en-US" sz="2000" dirty="0"/>
              <a:t>α και τύπωση αφίσας.</a:t>
            </a:r>
          </a:p>
          <a:p>
            <a:endParaRPr lang="en-US" sz="2000" dirty="0"/>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68220" y="1125220"/>
            <a:ext cx="5187315" cy="5369560"/>
          </a:xfrm>
          <a:prstGeom prst="rect">
            <a:avLst/>
          </a:prstGeom>
        </p:spPr>
      </p:pic>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10" name="image3.png"/>
          <p:cNvPicPr preferRelativeResize="0"/>
          <p:nvPr/>
        </p:nvPicPr>
        <p:blipFill>
          <a:blip r:embed="rId3"/>
          <a:srcRect/>
          <a:stretch>
            <a:fillRect/>
          </a:stretch>
        </p:blipFill>
        <p:spPr>
          <a:xfrm>
            <a:off x="-36512" y="44768"/>
            <a:ext cx="1560195" cy="13811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a:p>
            <a:endParaRPr lang="en-US"/>
          </a:p>
          <a:p>
            <a:endParaRPr lang="en-US"/>
          </a:p>
          <a:p>
            <a:pPr marL="0" indent="0" algn="ctr">
              <a:buNone/>
            </a:pPr>
            <a:r>
              <a:rPr lang="el-GR" altLang="en-US" b="1">
                <a:solidFill>
                  <a:schemeClr val="accent1"/>
                </a:solidFill>
                <a:effectLst>
                  <a:outerShdw blurRad="38100" dist="25400" dir="5400000" algn="ctr" rotWithShape="0">
                    <a:srgbClr val="6E747A">
                      <a:alpha val="43000"/>
                    </a:srgbClr>
                  </a:outerShdw>
                </a:effectLst>
              </a:rPr>
              <a:t>ΣΑΣ ΕΥΧΑΡΙΣΤΟΥΜΕ ΠΟΛΥ!</a:t>
            </a:r>
          </a:p>
        </p:txBody>
      </p:sp>
      <p:sp>
        <p:nvSpPr>
          <p:cNvPr id="9" name="Title 1"/>
          <p:cNvSpPr>
            <a:spLocks noGrp="1"/>
          </p:cNvSpPr>
          <p:nvPr/>
        </p:nvSpPr>
        <p:spPr>
          <a:xfrm>
            <a:off x="827405" y="405130"/>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4"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545" y="1600200"/>
            <a:ext cx="8390255" cy="5139055"/>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b="1" u="sng" dirty="0"/>
              <a:t>ΕΙΣΑΓΩΓΗ</a:t>
            </a:r>
            <a:endParaRPr lang="en-US" sz="2000" b="1" u="sng" dirty="0"/>
          </a:p>
          <a:p>
            <a:pPr marL="0" indent="0" algn="just">
              <a:buNone/>
            </a:pPr>
            <a:r>
              <a:rPr lang="el-GR" altLang="en-US" sz="2000" dirty="0"/>
              <a:t>    Στην παρούσα εργασία θα αναφερθούμε στα περιβαλλοντικά ζητήματα και στην προοπτική της Αειφόρου Ανάπτυξης. Η βιώσιμη ή αειφόρος ανάπτυξη ορίζεται ως η ανάπτυξη, η οποία ανταποκρίνεται στις παρούσες ανάγκες χωρίς να διακυβεύει τη δυνατότητα των μελλοντικών γενεών να ικανοποιήσουν τις δικές τους ανάγκες.</a:t>
            </a:r>
          </a:p>
          <a:p>
            <a:pPr marL="0" indent="0" algn="just">
              <a:buFont typeface="Wingdings" panose="05000000000000000000" charset="0"/>
              <a:buNone/>
            </a:pPr>
            <a:endParaRPr lang="el-GR" altLang="en-US" sz="2000" dirty="0"/>
          </a:p>
        </p:txBody>
      </p:sp>
      <p:sp>
        <p:nvSpPr>
          <p:cNvPr id="4" name="Title 1"/>
          <p:cNvSpPr>
            <a:spLocks noGrp="1"/>
          </p:cNvSpPr>
          <p:nvPr/>
        </p:nvSpPr>
        <p:spPr>
          <a:xfrm>
            <a:off x="799465" y="401955"/>
            <a:ext cx="8229600" cy="812165"/>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755"/>
            <a:ext cx="8229600" cy="5530215"/>
          </a:xfrm>
        </p:spPr>
        <p:style>
          <a:lnRef idx="2">
            <a:schemeClr val="accent4"/>
          </a:lnRef>
          <a:fillRef idx="1">
            <a:schemeClr val="lt1"/>
          </a:fillRef>
          <a:effectRef idx="0">
            <a:schemeClr val="accent4"/>
          </a:effectRef>
          <a:fontRef idx="minor">
            <a:schemeClr val="dk1"/>
          </a:fontRef>
        </p:style>
        <p:txBody>
          <a:bodyPr/>
          <a:lstStyle/>
          <a:p>
            <a:pPr marL="0" indent="0">
              <a:buNone/>
            </a:pPr>
            <a:r>
              <a:rPr lang="en-US" sz="2400" b="1" u="sng" dirty="0"/>
              <a:t>ΒΙΩΣΙΜΗ ΑΝΑΠΤΥΞΗ</a:t>
            </a:r>
          </a:p>
          <a:p>
            <a:pPr marL="0" indent="0" algn="just">
              <a:buFont typeface="Wingdings" panose="05000000000000000000" charset="0"/>
              <a:buChar char="Ø"/>
            </a:pPr>
            <a:r>
              <a:rPr lang="el-GR" altLang="en-US" sz="2000" dirty="0"/>
              <a:t>   </a:t>
            </a:r>
            <a:r>
              <a:rPr lang="en-US" sz="2000" dirty="0"/>
              <a:t>Η β</a:t>
            </a:r>
            <a:r>
              <a:rPr lang="en-US" sz="2000" dirty="0" err="1"/>
              <a:t>ιώσιμη</a:t>
            </a:r>
            <a:r>
              <a:rPr lang="en-US" sz="2000" dirty="0"/>
              <a:t> α</a:t>
            </a:r>
            <a:r>
              <a:rPr lang="en-US" sz="2000" dirty="0" err="1"/>
              <a:t>νά</a:t>
            </a:r>
            <a:r>
              <a:rPr lang="en-US" sz="2000" dirty="0"/>
              <a:t>πτυξη (Sustainable Development) ή αλλιώς αειφόρος ανάπτυξη συνδέεται με διάφορα κοινωνικά, οικονομικά και περιβαλλοντικά προβλήματα, τα οποία πρέπει να προσπαθήσουν να επιλύσουν τα κράτη.</a:t>
            </a:r>
          </a:p>
          <a:p>
            <a:pPr marL="0" indent="0" algn="just">
              <a:buFont typeface="Wingdings" panose="05000000000000000000" charset="0"/>
              <a:buChar char="Ø"/>
            </a:pPr>
            <a:r>
              <a:rPr lang="en-US" sz="2000" dirty="0"/>
              <a:t> </a:t>
            </a:r>
            <a:r>
              <a:rPr lang="el-GR" altLang="en-US" sz="2000" dirty="0"/>
              <a:t> </a:t>
            </a:r>
            <a:r>
              <a:rPr lang="en-US" sz="2000" dirty="0" err="1"/>
              <a:t>Το</a:t>
            </a:r>
            <a:r>
              <a:rPr lang="en-US" sz="2000" dirty="0"/>
              <a:t> 1987, η Υπ</a:t>
            </a:r>
            <a:r>
              <a:rPr lang="en-US" sz="2000" dirty="0" err="1"/>
              <a:t>ουργός</a:t>
            </a:r>
            <a:r>
              <a:rPr lang="en-US" sz="2000" dirty="0"/>
              <a:t> </a:t>
            </a:r>
            <a:r>
              <a:rPr lang="en-US" sz="2000" dirty="0" err="1"/>
              <a:t>Περι</a:t>
            </a:r>
            <a:r>
              <a:rPr lang="en-US" sz="2000" dirty="0"/>
              <a:t>βάλλοντος της Νορβηγίας κα. </a:t>
            </a:r>
            <a:r>
              <a:rPr lang="en-US" sz="2000" dirty="0" err="1"/>
              <a:t>Brundtland</a:t>
            </a:r>
            <a:r>
              <a:rPr lang="en-US" sz="2000" dirty="0"/>
              <a:t> </a:t>
            </a:r>
            <a:r>
              <a:rPr lang="en-US" sz="2000" dirty="0" err="1"/>
              <a:t>ίδρυσε</a:t>
            </a:r>
            <a:r>
              <a:rPr lang="en-US" sz="2000" dirty="0"/>
              <a:t> </a:t>
            </a:r>
            <a:r>
              <a:rPr lang="en-US" sz="2000" dirty="0" err="1"/>
              <a:t>την</a:t>
            </a:r>
            <a:r>
              <a:rPr lang="en-US" sz="2000" dirty="0"/>
              <a:t> </a:t>
            </a:r>
            <a:r>
              <a:rPr lang="en-US" sz="2000" dirty="0" err="1"/>
              <a:t>ομώνυμη</a:t>
            </a:r>
            <a:r>
              <a:rPr lang="en-US" sz="2000" dirty="0"/>
              <a:t> Επ</a:t>
            </a:r>
            <a:r>
              <a:rPr lang="en-US" sz="2000" dirty="0" err="1"/>
              <a:t>ιτρο</a:t>
            </a:r>
            <a:r>
              <a:rPr lang="en-US" sz="2000" dirty="0"/>
              <a:t>πή Brundtland, η οποία εξέδωσε μία έκθεση παγκόσμιας επιτροπής για το περιβάλλον και την ανάπτυξη με τίτλο «Το κοινό μας μέλλον».</a:t>
            </a:r>
          </a:p>
          <a:p>
            <a:pPr marL="0" indent="0" algn="just">
              <a:buFont typeface="Wingdings" panose="05000000000000000000" charset="0"/>
              <a:buChar char="Ø"/>
            </a:pPr>
            <a:r>
              <a:rPr lang="el-GR" altLang="en-US" sz="2000" dirty="0">
                <a:sym typeface="+mn-ea"/>
              </a:rPr>
              <a:t>   Επιπλέον, διατυπώθηκε για πρώτη φορά ένας ορισμός για τη βιώσιμη ανάπτυξη.</a:t>
            </a:r>
          </a:p>
          <a:p>
            <a:pPr marL="0" indent="0" algn="just">
              <a:buFont typeface="Wingdings" panose="05000000000000000000" charset="0"/>
              <a:buChar char="Ø"/>
            </a:pPr>
            <a:r>
              <a:rPr lang="el-GR" altLang="en-US" sz="2000" dirty="0">
                <a:sym typeface="+mn-ea"/>
              </a:rPr>
              <a:t>   Το 1992 </a:t>
            </a:r>
            <a:r>
              <a:rPr lang="en-US" sz="2000" dirty="0" err="1">
                <a:sym typeface="+mn-ea"/>
              </a:rPr>
              <a:t>στη</a:t>
            </a:r>
            <a:r>
              <a:rPr lang="en-US" sz="2000" dirty="0">
                <a:sym typeface="+mn-ea"/>
              </a:rPr>
              <a:t> </a:t>
            </a:r>
            <a:r>
              <a:rPr lang="en-US" sz="2000" dirty="0" err="1">
                <a:sym typeface="+mn-ea"/>
              </a:rPr>
              <a:t>Συνδιάσκεψη</a:t>
            </a:r>
            <a:r>
              <a:rPr lang="en-US" sz="2000" dirty="0">
                <a:sym typeface="+mn-ea"/>
              </a:rPr>
              <a:t> </a:t>
            </a:r>
            <a:r>
              <a:rPr lang="en-US" sz="2000" dirty="0" err="1">
                <a:sym typeface="+mn-ea"/>
              </a:rPr>
              <a:t>του</a:t>
            </a:r>
            <a:r>
              <a:rPr lang="en-US" sz="2000" dirty="0">
                <a:sym typeface="+mn-ea"/>
              </a:rPr>
              <a:t> </a:t>
            </a:r>
            <a:r>
              <a:rPr lang="en-US" sz="2000" dirty="0" err="1">
                <a:sym typeface="+mn-ea"/>
              </a:rPr>
              <a:t>Ρίο</a:t>
            </a:r>
            <a:r>
              <a:rPr lang="en-US" sz="2000" dirty="0">
                <a:sym typeface="+mn-ea"/>
              </a:rPr>
              <a:t> </a:t>
            </a:r>
            <a:r>
              <a:rPr lang="en-US" sz="2000" dirty="0" err="1">
                <a:sym typeface="+mn-ea"/>
              </a:rPr>
              <a:t>συντάσσετ</a:t>
            </a:r>
            <a:r>
              <a:rPr lang="en-US" sz="2000" dirty="0">
                <a:sym typeface="+mn-ea"/>
              </a:rPr>
              <a:t>αι η Ατζέντα 21, στην οποία η βιώσιμη ανάπτυξη οριοθετείται από την ενσωμάτωση των οικονομικών, κοινωνικών και περιβαλλοντικών πυλώνων. </a:t>
            </a:r>
            <a:r>
              <a:rPr lang="en-US" sz="2000" dirty="0" err="1">
                <a:sym typeface="+mn-ea"/>
              </a:rPr>
              <a:t>Αυτοί</a:t>
            </a:r>
            <a:r>
              <a:rPr lang="en-US" sz="2000" dirty="0">
                <a:sym typeface="+mn-ea"/>
              </a:rPr>
              <a:t> </a:t>
            </a:r>
            <a:r>
              <a:rPr lang="en-US" sz="2000" dirty="0" err="1">
                <a:sym typeface="+mn-ea"/>
              </a:rPr>
              <a:t>οι</a:t>
            </a:r>
            <a:r>
              <a:rPr lang="en-US" sz="2000" dirty="0">
                <a:sym typeface="+mn-ea"/>
              </a:rPr>
              <a:t> </a:t>
            </a:r>
            <a:r>
              <a:rPr lang="en-US" sz="2000" dirty="0" err="1">
                <a:sym typeface="+mn-ea"/>
              </a:rPr>
              <a:t>τρεις</a:t>
            </a:r>
            <a:r>
              <a:rPr lang="en-US" sz="2000" dirty="0">
                <a:sym typeface="+mn-ea"/>
              </a:rPr>
              <a:t> </a:t>
            </a:r>
            <a:r>
              <a:rPr lang="el-GR" altLang="en-US" sz="2000" dirty="0">
                <a:sym typeface="+mn-ea"/>
              </a:rPr>
              <a:t>πυλώνες</a:t>
            </a:r>
            <a:r>
              <a:rPr lang="en-US" sz="2000" dirty="0">
                <a:sym typeface="+mn-ea"/>
              </a:rPr>
              <a:t> </a:t>
            </a:r>
            <a:r>
              <a:rPr lang="en-US" sz="2000" dirty="0" err="1">
                <a:sym typeface="+mn-ea"/>
              </a:rPr>
              <a:t>έχουν</a:t>
            </a:r>
            <a:r>
              <a:rPr lang="en-US" sz="2000" dirty="0">
                <a:sym typeface="+mn-ea"/>
              </a:rPr>
              <a:t> </a:t>
            </a:r>
            <a:r>
              <a:rPr lang="en-US" sz="2000" dirty="0" err="1">
                <a:sym typeface="+mn-ea"/>
              </a:rPr>
              <a:t>ίση</a:t>
            </a:r>
            <a:r>
              <a:rPr lang="en-US" sz="2000" dirty="0">
                <a:sym typeface="+mn-ea"/>
              </a:rPr>
              <a:t> σπ</a:t>
            </a:r>
            <a:r>
              <a:rPr lang="en-US" sz="2000" dirty="0" err="1">
                <a:sym typeface="+mn-ea"/>
              </a:rPr>
              <a:t>ουδ</a:t>
            </a:r>
            <a:r>
              <a:rPr lang="en-US" sz="2000" dirty="0">
                <a:sym typeface="+mn-ea"/>
              </a:rPr>
              <a:t>αιότητα</a:t>
            </a:r>
            <a:r>
              <a:rPr lang="el-GR" altLang="en-US" sz="2000" dirty="0">
                <a:sym typeface="+mn-ea"/>
              </a:rPr>
              <a:t> και είναι αλληλένδετοι και </a:t>
            </a:r>
            <a:r>
              <a:rPr lang="el-GR" altLang="en-US" sz="2000" dirty="0" err="1">
                <a:sym typeface="+mn-ea"/>
              </a:rPr>
              <a:t>αλληλοεξαρτόμενοι</a:t>
            </a:r>
            <a:r>
              <a:rPr lang="en-US" sz="2000" dirty="0">
                <a:sym typeface="+mn-ea"/>
              </a:rPr>
              <a:t> </a:t>
            </a:r>
            <a:r>
              <a:rPr lang="el-GR" altLang="en-US" sz="2000" dirty="0">
                <a:sym typeface="+mn-ea"/>
              </a:rPr>
              <a:t>.</a:t>
            </a:r>
            <a:endParaRPr lang="en-US" sz="2000" dirty="0"/>
          </a:p>
          <a:p>
            <a:pPr algn="just">
              <a:buFont typeface="Wingdings" panose="05000000000000000000" charset="0"/>
              <a:buChar char="Ø"/>
            </a:pPr>
            <a:endParaRPr lang="el-GR" altLang="en-US" sz="2000" dirty="0"/>
          </a:p>
          <a:p>
            <a:pPr algn="just">
              <a:buFont typeface="Wingdings" panose="05000000000000000000" charset="0"/>
              <a:buChar char="Ø"/>
            </a:pPr>
            <a:endParaRPr lang="en-US" sz="2000" dirty="0"/>
          </a:p>
          <a:p>
            <a:pPr algn="just">
              <a:buFont typeface="Wingdings" panose="05000000000000000000" charset="0"/>
              <a:buChar char="Ø"/>
            </a:pPr>
            <a:endParaRPr lang="en-US" sz="2000" dirty="0"/>
          </a:p>
        </p:txBody>
      </p:sp>
      <p:sp>
        <p:nvSpPr>
          <p:cNvPr id="4" name="Title 1"/>
          <p:cNvSpPr>
            <a:spLocks noGrp="1"/>
          </p:cNvSpPr>
          <p:nvPr/>
        </p:nvSpPr>
        <p:spPr>
          <a:xfrm>
            <a:off x="882650" y="401955"/>
            <a:ext cx="8146415" cy="868045"/>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45" y="3141345"/>
            <a:ext cx="8430260" cy="3439795"/>
          </a:xfrm>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n-US" sz="2400" b="1"/>
              <a:t>1.Κοινων</a:t>
            </a:r>
            <a:r>
              <a:rPr lang="el-GR" altLang="en-US" sz="2400" b="1"/>
              <a:t>ία</a:t>
            </a:r>
          </a:p>
          <a:p>
            <a:pPr marL="0" indent="0">
              <a:buNone/>
            </a:pPr>
            <a:r>
              <a:rPr lang="en-US" sz="2400" b="1">
                <a:sym typeface="+mn-ea"/>
              </a:rPr>
              <a:t>2</a:t>
            </a:r>
            <a:r>
              <a:rPr lang="en-US" sz="2400">
                <a:sym typeface="+mn-ea"/>
              </a:rPr>
              <a:t>.</a:t>
            </a:r>
            <a:r>
              <a:rPr lang="en-US" sz="2400" b="1">
                <a:sym typeface="+mn-ea"/>
              </a:rPr>
              <a:t>Περιβ</a:t>
            </a:r>
            <a:r>
              <a:rPr lang="el-GR" altLang="en-US" sz="2400" b="1">
                <a:sym typeface="+mn-ea"/>
              </a:rPr>
              <a:t>ά</a:t>
            </a:r>
            <a:r>
              <a:rPr lang="en-US" sz="2400" b="1">
                <a:sym typeface="+mn-ea"/>
              </a:rPr>
              <a:t>λλον</a:t>
            </a:r>
            <a:endParaRPr lang="en-US" sz="2400" b="1"/>
          </a:p>
          <a:p>
            <a:pPr marL="0" indent="0" algn="just">
              <a:buFont typeface="Wingdings" panose="05000000000000000000" charset="0"/>
              <a:buNone/>
            </a:pPr>
            <a:r>
              <a:rPr lang="en-US" sz="2400" b="1">
                <a:sym typeface="+mn-ea"/>
              </a:rPr>
              <a:t>3.Οικονομ</a:t>
            </a:r>
            <a:r>
              <a:rPr lang="el-GR" altLang="en-US" sz="2400" b="1">
                <a:sym typeface="+mn-ea"/>
              </a:rPr>
              <a:t>ία</a:t>
            </a:r>
            <a:endParaRPr lang="en-US" sz="2400" b="1">
              <a:sym typeface="+mn-ea"/>
            </a:endParaRPr>
          </a:p>
          <a:p>
            <a:pPr marL="0" indent="0" algn="just">
              <a:buFont typeface="Wingdings" panose="05000000000000000000" charset="0"/>
              <a:buNone/>
            </a:pPr>
            <a:r>
              <a:rPr lang="el-GR" altLang="en-US" sz="2400" b="1">
                <a:sym typeface="+mn-ea"/>
              </a:rPr>
              <a:t>4. Π</a:t>
            </a:r>
            <a:r>
              <a:rPr lang="en-US" sz="2400" b="1">
                <a:sym typeface="+mn-ea"/>
              </a:rPr>
              <a:t>ολιτισμός</a:t>
            </a:r>
            <a:endParaRPr lang="en-US" sz="2400" b="1"/>
          </a:p>
          <a:p>
            <a:pPr marL="0" indent="0" algn="just">
              <a:buNone/>
            </a:pPr>
            <a:r>
              <a:rPr lang="el-GR" altLang="en-US" sz="2400">
                <a:sym typeface="+mn-ea"/>
              </a:rPr>
              <a:t>(Ολοι οι πυλώνες της βιωσιμότητας πρέπει να λαμβάνονται υπόψη συλλογικά.)</a:t>
            </a:r>
            <a:endParaRPr lang="el-GR" altLang="en-US" sz="2400"/>
          </a:p>
          <a:p>
            <a:pPr marL="0" indent="0" algn="just">
              <a:buNone/>
            </a:pPr>
            <a:endParaRPr lang="en-US" sz="2400" b="1"/>
          </a:p>
          <a:p>
            <a:pPr marL="0" indent="0" algn="just">
              <a:buNone/>
            </a:pPr>
            <a:r>
              <a:rPr lang="el-GR" altLang="en-US" sz="2000"/>
              <a:t>   </a:t>
            </a:r>
            <a:endParaRPr lang="en-US" sz="2000"/>
          </a:p>
        </p:txBody>
      </p:sp>
      <p:sp>
        <p:nvSpPr>
          <p:cNvPr id="4" name="Title 1"/>
          <p:cNvSpPr>
            <a:spLocks noGrp="1"/>
          </p:cNvSpPr>
          <p:nvPr/>
        </p:nvSpPr>
        <p:spPr>
          <a:xfrm>
            <a:off x="799465" y="40195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sp>
        <p:nvSpPr>
          <p:cNvPr id="5" name="Title 1"/>
          <p:cNvSpPr>
            <a:spLocks noGrp="1"/>
          </p:cNvSpPr>
          <p:nvPr/>
        </p:nvSpPr>
        <p:spPr>
          <a:xfrm>
            <a:off x="313690" y="1701165"/>
            <a:ext cx="8528050" cy="1143000"/>
          </a:xfrm>
          <a:prstGeom prst="rect">
            <a:avLst/>
          </a:prstGeom>
        </p:spPr>
        <p:style>
          <a:lnRef idx="2">
            <a:schemeClr val="accent4"/>
          </a:lnRef>
          <a:fillRef idx="1">
            <a:schemeClr val="lt1"/>
          </a:fillRef>
          <a:effectRef idx="0">
            <a:schemeClr val="accent4"/>
          </a:effectRef>
          <a:fontRef idx="minor">
            <a:schemeClr val="dk1"/>
          </a:fontRef>
        </p:style>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r>
              <a:rPr lang="en-US" sz="2400" b="1" i="1">
                <a:solidFill>
                  <a:schemeClr val="tx1"/>
                </a:solidFill>
                <a:effectLst>
                  <a:outerShdw blurRad="38100" dist="19050" dir="2700000" algn="tl" rotWithShape="0">
                    <a:schemeClr val="dk1">
                      <a:alpha val="40000"/>
                    </a:schemeClr>
                  </a:outerShdw>
                </a:effectLst>
              </a:rPr>
              <a:t>ΟΙ ΤΡΕΙΣ ΚΑΙ ΕΝΑΣ ΠΥΛΩΝΕΣ ΤΗΣ ΒΙΩΣΙΜΗΣ ΑΝΑΠΤΥΞΗΣ:</a:t>
            </a: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marL="0" indent="0">
              <a:buNone/>
            </a:pPr>
            <a:r>
              <a:rPr lang="en-US" sz="2000" b="1" dirty="0">
                <a:sym typeface="+mn-ea"/>
              </a:rPr>
              <a:t>ΑΤΖΕΝΤΑ 30</a:t>
            </a:r>
            <a:endParaRPr lang="en-US" sz="2000" dirty="0"/>
          </a:p>
          <a:p>
            <a:pPr marL="0" indent="0" algn="just">
              <a:buNone/>
            </a:pPr>
            <a:r>
              <a:rPr lang="en-US" sz="2000" dirty="0">
                <a:sym typeface="+mn-ea"/>
              </a:rPr>
              <a:t>Η </a:t>
            </a:r>
            <a:r>
              <a:rPr lang="en-US" sz="2000" dirty="0" err="1">
                <a:sym typeface="+mn-ea"/>
              </a:rPr>
              <a:t>Ατζέντ</a:t>
            </a:r>
            <a:r>
              <a:rPr lang="en-US" sz="2000" dirty="0">
                <a:sym typeface="+mn-ea"/>
              </a:rPr>
              <a:t>α 2030</a:t>
            </a:r>
            <a:endParaRPr lang="en-US" sz="2000" dirty="0"/>
          </a:p>
          <a:p>
            <a:pPr algn="just">
              <a:buFont typeface="Wingdings" panose="05000000000000000000" charset="0"/>
              <a:buChar char="Ø"/>
            </a:pPr>
            <a:r>
              <a:rPr lang="en-US" sz="2000" dirty="0" err="1">
                <a:sym typeface="+mn-ea"/>
              </a:rPr>
              <a:t>Eίν</a:t>
            </a:r>
            <a:r>
              <a:rPr lang="en-US" sz="2000" dirty="0">
                <a:sym typeface="+mn-ea"/>
              </a:rPr>
              <a:t>αι ένα σχέδιο δράσης.</a:t>
            </a:r>
            <a:endParaRPr lang="en-US" sz="2000" dirty="0"/>
          </a:p>
          <a:p>
            <a:pPr algn="just">
              <a:buFont typeface="Wingdings" panose="05000000000000000000" charset="0"/>
              <a:buChar char="Ø"/>
            </a:pPr>
            <a:r>
              <a:rPr lang="el-GR" altLang="en-US" sz="2000" dirty="0">
                <a:sym typeface="+mn-ea"/>
              </a:rPr>
              <a:t>Θέτει 17 στόχους.</a:t>
            </a:r>
            <a:endParaRPr lang="el-GR" altLang="en-US" sz="2000" dirty="0"/>
          </a:p>
          <a:p>
            <a:pPr marL="0" indent="354330" algn="just">
              <a:buFont typeface="Wingdings" panose="05000000000000000000" charset="0"/>
              <a:buChar char="Ø"/>
            </a:pPr>
            <a:r>
              <a:rPr lang="en-US" sz="2000" dirty="0" err="1">
                <a:sym typeface="+mn-ea"/>
              </a:rPr>
              <a:t>Οι</a:t>
            </a:r>
            <a:r>
              <a:rPr lang="en-US" sz="2000" dirty="0">
                <a:sym typeface="+mn-ea"/>
              </a:rPr>
              <a:t> </a:t>
            </a:r>
            <a:r>
              <a:rPr lang="en-US" sz="2000" dirty="0" err="1">
                <a:sym typeface="+mn-ea"/>
              </a:rPr>
              <a:t>στόχοι</a:t>
            </a:r>
            <a:r>
              <a:rPr lang="en-US" sz="2000" dirty="0">
                <a:sym typeface="+mn-ea"/>
              </a:rPr>
              <a:t> </a:t>
            </a:r>
            <a:r>
              <a:rPr lang="en-US" sz="2000" dirty="0" err="1">
                <a:sym typeface="+mn-ea"/>
              </a:rPr>
              <a:t>συνδέοντ</a:t>
            </a:r>
            <a:r>
              <a:rPr lang="en-US" sz="2000" dirty="0">
                <a:sym typeface="+mn-ea"/>
              </a:rPr>
              <a:t>αι με τον άνθρωπο, τον πλανήτη, την ευημερία, την ειρήνη και τη συνεργασία. </a:t>
            </a:r>
            <a:r>
              <a:rPr lang="el-GR" altLang="en-US" sz="2000" dirty="0">
                <a:sym typeface="+mn-ea"/>
              </a:rPr>
              <a:t>Έ</a:t>
            </a:r>
            <a:r>
              <a:rPr lang="en-US" sz="2000" dirty="0" err="1">
                <a:sym typeface="+mn-ea"/>
              </a:rPr>
              <a:t>χουν</a:t>
            </a:r>
            <a:r>
              <a:rPr lang="en-US" sz="2000" dirty="0">
                <a:sym typeface="+mn-ea"/>
              </a:rPr>
              <a:t> </a:t>
            </a:r>
            <a:r>
              <a:rPr lang="en-US" sz="2000" dirty="0" err="1">
                <a:sym typeface="+mn-ea"/>
              </a:rPr>
              <a:t>ως</a:t>
            </a:r>
            <a:r>
              <a:rPr lang="en-US" sz="2000" dirty="0">
                <a:sym typeface="+mn-ea"/>
              </a:rPr>
              <a:t> </a:t>
            </a:r>
            <a:r>
              <a:rPr lang="en-US" sz="2000" dirty="0" err="1">
                <a:sym typeface="+mn-ea"/>
              </a:rPr>
              <a:t>σκο</a:t>
            </a:r>
            <a:r>
              <a:rPr lang="en-US" sz="2000" dirty="0">
                <a:sym typeface="+mn-ea"/>
              </a:rPr>
              <a:t>πό</a:t>
            </a:r>
            <a:r>
              <a:rPr lang="el-GR" altLang="en-US" sz="2000" dirty="0">
                <a:sym typeface="+mn-ea"/>
              </a:rPr>
              <a:t>:</a:t>
            </a:r>
            <a:r>
              <a:rPr lang="en-US" sz="2000" dirty="0">
                <a:sym typeface="+mn-ea"/>
              </a:rPr>
              <a:t> </a:t>
            </a:r>
            <a:endParaRPr lang="en-US" sz="2000" dirty="0"/>
          </a:p>
          <a:p>
            <a:pPr algn="just">
              <a:buFont typeface="Wingdings" panose="05000000000000000000" pitchFamily="2" charset="2"/>
              <a:buChar char="Ø"/>
            </a:pPr>
            <a:r>
              <a:rPr lang="el-GR" altLang="en-US" sz="2000" dirty="0">
                <a:sym typeface="+mn-ea"/>
              </a:rPr>
              <a:t> </a:t>
            </a:r>
            <a:r>
              <a:rPr lang="el-GR" sz="2000" dirty="0">
                <a:sym typeface="+mn-ea"/>
              </a:rPr>
              <a:t>Ν</a:t>
            </a:r>
            <a:r>
              <a:rPr lang="en-US" sz="2000" dirty="0">
                <a:sym typeface="+mn-ea"/>
              </a:rPr>
              <a:t>α καταπ</a:t>
            </a:r>
            <a:r>
              <a:rPr lang="en-US" sz="2000" dirty="0" err="1">
                <a:sym typeface="+mn-ea"/>
              </a:rPr>
              <a:t>ολεμήσουν</a:t>
            </a:r>
            <a:r>
              <a:rPr lang="en-US" sz="2000" dirty="0">
                <a:sym typeface="+mn-ea"/>
              </a:rPr>
              <a:t> </a:t>
            </a:r>
            <a:r>
              <a:rPr lang="en-US" sz="2000" dirty="0" err="1">
                <a:sym typeface="+mn-ea"/>
              </a:rPr>
              <a:t>την</a:t>
            </a:r>
            <a:r>
              <a:rPr lang="en-US" sz="2000" dirty="0">
                <a:sym typeface="+mn-ea"/>
              </a:rPr>
              <a:t> </a:t>
            </a:r>
            <a:r>
              <a:rPr lang="en-US" sz="2000" dirty="0" err="1">
                <a:sym typeface="+mn-ea"/>
              </a:rPr>
              <a:t>φτώχει</a:t>
            </a:r>
            <a:r>
              <a:rPr lang="en-US" sz="2000" dirty="0">
                <a:sym typeface="+mn-ea"/>
              </a:rPr>
              <a:t>α και την πείνα</a:t>
            </a:r>
            <a:endParaRPr lang="en-US" sz="2000" dirty="0"/>
          </a:p>
          <a:p>
            <a:pPr marL="0" indent="354330" algn="just">
              <a:buFont typeface="Wingdings" panose="05000000000000000000" pitchFamily="2" charset="2"/>
              <a:buChar char="Ø"/>
            </a:pPr>
            <a:r>
              <a:rPr lang="el-GR" altLang="en-US" sz="2000" dirty="0">
                <a:sym typeface="+mn-ea"/>
              </a:rPr>
              <a:t> </a:t>
            </a:r>
            <a:r>
              <a:rPr lang="el-GR" sz="2000" dirty="0">
                <a:sym typeface="+mn-ea"/>
              </a:rPr>
              <a:t>Ν</a:t>
            </a:r>
            <a:r>
              <a:rPr lang="en-US" sz="2000" dirty="0">
                <a:sym typeface="+mn-ea"/>
              </a:rPr>
              <a:t>α </a:t>
            </a:r>
            <a:r>
              <a:rPr lang="en-US" sz="2000" dirty="0" err="1">
                <a:sym typeface="+mn-ea"/>
              </a:rPr>
              <a:t>εγγυηθούν</a:t>
            </a:r>
            <a:r>
              <a:rPr lang="en-US" sz="2000" dirty="0">
                <a:sym typeface="+mn-ea"/>
              </a:rPr>
              <a:t> </a:t>
            </a:r>
            <a:r>
              <a:rPr lang="en-US" sz="2000" dirty="0" err="1">
                <a:sym typeface="+mn-ea"/>
              </a:rPr>
              <a:t>ότι</a:t>
            </a:r>
            <a:r>
              <a:rPr lang="en-US" sz="2000" dirty="0">
                <a:sym typeface="+mn-ea"/>
              </a:rPr>
              <a:t> </a:t>
            </a:r>
            <a:r>
              <a:rPr lang="en-US" sz="2000" dirty="0" err="1">
                <a:sym typeface="+mn-ea"/>
              </a:rPr>
              <a:t>όλοι</a:t>
            </a:r>
            <a:r>
              <a:rPr lang="en-US" sz="2000" dirty="0">
                <a:sym typeface="+mn-ea"/>
              </a:rPr>
              <a:t> </a:t>
            </a:r>
            <a:r>
              <a:rPr lang="en-US" sz="2000" dirty="0" err="1">
                <a:sym typeface="+mn-ea"/>
              </a:rPr>
              <a:t>οι</a:t>
            </a:r>
            <a:r>
              <a:rPr lang="en-US" sz="2000" dirty="0">
                <a:sym typeface="+mn-ea"/>
              </a:rPr>
              <a:t> </a:t>
            </a:r>
            <a:r>
              <a:rPr lang="en-US" sz="2000" dirty="0" err="1">
                <a:sym typeface="+mn-ea"/>
              </a:rPr>
              <a:t>άνθρω</a:t>
            </a:r>
            <a:r>
              <a:rPr lang="en-US" sz="2000" dirty="0">
                <a:sym typeface="+mn-ea"/>
              </a:rPr>
              <a:t>ποι μπορούν να ζουν σε ένα υγιές περιβάλλον με σεβασμό όχι μόνο προς τον εαυτό τους, αλλά και προς τους άλλους, υπερήφανα με ευγένεια και ήθος.</a:t>
            </a:r>
            <a:endParaRPr lang="en-US" sz="2000" dirty="0"/>
          </a:p>
          <a:p>
            <a:pPr marL="265430" indent="-265430" algn="just">
              <a:buFont typeface="Wingdings" panose="05000000000000000000" pitchFamily="2" charset="2"/>
              <a:buChar char="Ø"/>
            </a:pPr>
            <a:r>
              <a:rPr lang="el-GR" altLang="en-US" sz="2000" dirty="0">
                <a:sym typeface="+mn-ea"/>
              </a:rPr>
              <a:t>   </a:t>
            </a:r>
            <a:r>
              <a:rPr lang="el-GR" sz="2000" dirty="0">
                <a:sym typeface="+mn-ea"/>
              </a:rPr>
              <a:t>Τ</a:t>
            </a:r>
            <a:r>
              <a:rPr lang="en-US" sz="2000" dirty="0" err="1">
                <a:sym typeface="+mn-ea"/>
              </a:rPr>
              <a:t>ην</a:t>
            </a:r>
            <a:r>
              <a:rPr lang="en-US" sz="2000" dirty="0">
                <a:sym typeface="+mn-ea"/>
              </a:rPr>
              <a:t> π</a:t>
            </a:r>
            <a:r>
              <a:rPr lang="en-US" sz="2000" dirty="0" err="1">
                <a:sym typeface="+mn-ea"/>
              </a:rPr>
              <a:t>ροστ</a:t>
            </a:r>
            <a:r>
              <a:rPr lang="en-US" sz="2000" dirty="0">
                <a:sym typeface="+mn-ea"/>
              </a:rPr>
              <a:t>ασία του περιβάλλοντος από την μείωση της αξίας του. </a:t>
            </a:r>
            <a:endParaRPr lang="en-US" sz="2000" dirty="0"/>
          </a:p>
          <a:p>
            <a:pPr>
              <a:buFont typeface="Wingdings" panose="05000000000000000000" charset="0"/>
              <a:buChar char="Ø"/>
            </a:pPr>
            <a:endParaRPr lang="el-GR" altLang="en-US" sz="2000" b="1" i="1" dirty="0"/>
          </a:p>
        </p:txBody>
      </p:sp>
      <p:sp>
        <p:nvSpPr>
          <p:cNvPr id="5" name="Title 1"/>
          <p:cNvSpPr>
            <a:spLocks noGrp="1"/>
          </p:cNvSpPr>
          <p:nvPr/>
        </p:nvSpPr>
        <p:spPr>
          <a:xfrm>
            <a:off x="799465" y="40195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08830"/>
          </a:xfrm>
        </p:spPr>
        <p:style>
          <a:lnRef idx="2">
            <a:schemeClr val="accent4"/>
          </a:lnRef>
          <a:fillRef idx="1">
            <a:schemeClr val="lt1"/>
          </a:fillRef>
          <a:effectRef idx="0">
            <a:schemeClr val="accent4"/>
          </a:effectRef>
          <a:fontRef idx="minor">
            <a:schemeClr val="dk1"/>
          </a:fontRef>
        </p:style>
        <p:txBody>
          <a:bodyPr/>
          <a:lstStyle/>
          <a:p>
            <a:pPr marL="0" indent="0">
              <a:buNone/>
            </a:pPr>
            <a:r>
              <a:rPr lang="el-GR" altLang="en-US" sz="2000" dirty="0">
                <a:sym typeface="+mn-ea"/>
              </a:rPr>
              <a:t>   </a:t>
            </a:r>
            <a:r>
              <a:rPr lang="el-GR" altLang="en-US" sz="2000" b="1" dirty="0">
                <a:sym typeface="+mn-ea"/>
              </a:rPr>
              <a:t>Ο</a:t>
            </a:r>
            <a:r>
              <a:rPr lang="en-US" sz="2000" b="1" dirty="0">
                <a:sym typeface="+mn-ea"/>
              </a:rPr>
              <a:t>ι 17 </a:t>
            </a:r>
            <a:r>
              <a:rPr lang="en-US" sz="2000" b="1" dirty="0" err="1">
                <a:sym typeface="+mn-ea"/>
              </a:rPr>
              <a:t>Στόχοι</a:t>
            </a:r>
            <a:r>
              <a:rPr lang="en-US" sz="2000" b="1" dirty="0">
                <a:sym typeface="+mn-ea"/>
              </a:rPr>
              <a:t> </a:t>
            </a:r>
            <a:r>
              <a:rPr lang="en-US" sz="2000" b="1" dirty="0" err="1">
                <a:sym typeface="+mn-ea"/>
              </a:rPr>
              <a:t>Βιώσιμης</a:t>
            </a:r>
            <a:r>
              <a:rPr lang="en-US" sz="2000" b="1" dirty="0">
                <a:sym typeface="+mn-ea"/>
              </a:rPr>
              <a:t> </a:t>
            </a:r>
            <a:r>
              <a:rPr lang="en-US" sz="2000" b="1" dirty="0" err="1">
                <a:sym typeface="+mn-ea"/>
              </a:rPr>
              <a:t>Ανά</a:t>
            </a:r>
            <a:r>
              <a:rPr lang="en-US" sz="2000" b="1" dirty="0">
                <a:sym typeface="+mn-ea"/>
              </a:rPr>
              <a:t>πτυξης είναι:</a:t>
            </a:r>
            <a:r>
              <a:rPr lang="en-US" sz="2000" dirty="0">
                <a:sym typeface="+mn-ea"/>
              </a:rPr>
              <a:t> </a:t>
            </a:r>
            <a:endParaRPr lang="en-US" sz="2000" dirty="0"/>
          </a:p>
          <a:p>
            <a:pPr algn="just">
              <a:buFont typeface="Wingdings" panose="05000000000000000000" charset="0"/>
              <a:buChar char="Ø"/>
            </a:pPr>
            <a:r>
              <a:rPr lang="en-US" sz="2000" dirty="0" err="1">
                <a:sym typeface="+mn-ea"/>
              </a:rPr>
              <a:t>Μηδενική</a:t>
            </a:r>
            <a:r>
              <a:rPr lang="en-US" sz="2000" dirty="0">
                <a:sym typeface="+mn-ea"/>
              </a:rPr>
              <a:t> </a:t>
            </a:r>
            <a:r>
              <a:rPr lang="en-US" sz="2000" dirty="0" err="1">
                <a:sym typeface="+mn-ea"/>
              </a:rPr>
              <a:t>φτώχει</a:t>
            </a:r>
            <a:r>
              <a:rPr lang="en-US" sz="2000" dirty="0">
                <a:sym typeface="+mn-ea"/>
              </a:rPr>
              <a:t>α </a:t>
            </a:r>
            <a:endParaRPr lang="en-US" sz="2000" dirty="0"/>
          </a:p>
          <a:p>
            <a:pPr algn="just">
              <a:buFont typeface="Wingdings" panose="05000000000000000000" charset="0"/>
              <a:buChar char="Ø"/>
            </a:pPr>
            <a:r>
              <a:rPr lang="en-US" sz="2000" dirty="0" err="1">
                <a:sym typeface="+mn-ea"/>
              </a:rPr>
              <a:t>Μηδενική</a:t>
            </a:r>
            <a:r>
              <a:rPr lang="en-US" sz="2000" dirty="0">
                <a:sym typeface="+mn-ea"/>
              </a:rPr>
              <a:t> π</a:t>
            </a:r>
            <a:r>
              <a:rPr lang="en-US" sz="2000" dirty="0" err="1">
                <a:sym typeface="+mn-ea"/>
              </a:rPr>
              <a:t>είν</a:t>
            </a:r>
            <a:r>
              <a:rPr lang="en-US" sz="2000" dirty="0">
                <a:sym typeface="+mn-ea"/>
              </a:rPr>
              <a:t>α </a:t>
            </a:r>
            <a:endParaRPr lang="en-US" sz="2000" dirty="0"/>
          </a:p>
          <a:p>
            <a:pPr algn="just">
              <a:buFont typeface="Wingdings" panose="05000000000000000000" charset="0"/>
              <a:buChar char="Ø"/>
            </a:pPr>
            <a:r>
              <a:rPr lang="en-US" sz="2000" dirty="0">
                <a:sym typeface="+mn-ea"/>
              </a:rPr>
              <a:t>Κα</a:t>
            </a:r>
            <a:r>
              <a:rPr lang="en-US" sz="2000" dirty="0" err="1">
                <a:sym typeface="+mn-ea"/>
              </a:rPr>
              <a:t>λή</a:t>
            </a:r>
            <a:r>
              <a:rPr lang="en-US" sz="2000" dirty="0">
                <a:sym typeface="+mn-ea"/>
              </a:rPr>
              <a:t> </a:t>
            </a:r>
            <a:r>
              <a:rPr lang="en-US" sz="2000" dirty="0" err="1">
                <a:sym typeface="+mn-ea"/>
              </a:rPr>
              <a:t>υγεί</a:t>
            </a:r>
            <a:r>
              <a:rPr lang="en-US" sz="2000" dirty="0">
                <a:sym typeface="+mn-ea"/>
              </a:rPr>
              <a:t>α και ευημερία </a:t>
            </a:r>
            <a:endParaRPr lang="en-US" sz="2000" dirty="0"/>
          </a:p>
          <a:p>
            <a:pPr algn="just">
              <a:buFont typeface="Wingdings" panose="05000000000000000000" charset="0"/>
              <a:buChar char="Ø"/>
            </a:pPr>
            <a:r>
              <a:rPr lang="en-US" sz="2000" dirty="0" err="1">
                <a:sym typeface="+mn-ea"/>
              </a:rPr>
              <a:t>Ποιοτική</a:t>
            </a:r>
            <a:r>
              <a:rPr lang="en-US" sz="2000" dirty="0">
                <a:sym typeface="+mn-ea"/>
              </a:rPr>
              <a:t> </a:t>
            </a:r>
            <a:r>
              <a:rPr lang="en-US" sz="2000" dirty="0" err="1">
                <a:sym typeface="+mn-ea"/>
              </a:rPr>
              <a:t>εκ</a:t>
            </a:r>
            <a:r>
              <a:rPr lang="en-US" sz="2000" dirty="0">
                <a:sym typeface="+mn-ea"/>
              </a:rPr>
              <a:t>παίδευση </a:t>
            </a:r>
            <a:endParaRPr lang="en-US" sz="2000" dirty="0"/>
          </a:p>
          <a:p>
            <a:pPr algn="just">
              <a:buFont typeface="Wingdings" panose="05000000000000000000" charset="0"/>
              <a:buChar char="Ø"/>
            </a:pPr>
            <a:r>
              <a:rPr lang="en-US" sz="2000" dirty="0" err="1">
                <a:sym typeface="+mn-ea"/>
              </a:rPr>
              <a:t>Ισότητ</a:t>
            </a:r>
            <a:r>
              <a:rPr lang="en-US" sz="2000" dirty="0">
                <a:sym typeface="+mn-ea"/>
              </a:rPr>
              <a:t>α των φύλων </a:t>
            </a:r>
            <a:endParaRPr lang="en-US" sz="2000" dirty="0"/>
          </a:p>
          <a:p>
            <a:pPr algn="just">
              <a:buFont typeface="Wingdings" panose="05000000000000000000" charset="0"/>
              <a:buChar char="Ø"/>
            </a:pPr>
            <a:r>
              <a:rPr lang="en-US" sz="2000" dirty="0">
                <a:sym typeface="+mn-ea"/>
              </a:rPr>
              <a:t>Καθα</a:t>
            </a:r>
            <a:r>
              <a:rPr lang="en-US" sz="2000" dirty="0" err="1">
                <a:sym typeface="+mn-ea"/>
              </a:rPr>
              <a:t>ρό</a:t>
            </a:r>
            <a:r>
              <a:rPr lang="en-US" sz="2000" dirty="0">
                <a:sym typeface="+mn-ea"/>
              </a:rPr>
              <a:t> </a:t>
            </a:r>
            <a:r>
              <a:rPr lang="en-US" sz="2000" dirty="0" err="1">
                <a:sym typeface="+mn-ea"/>
              </a:rPr>
              <a:t>νερό</a:t>
            </a:r>
            <a:r>
              <a:rPr lang="en-US" sz="2000" dirty="0">
                <a:sym typeface="+mn-ea"/>
              </a:rPr>
              <a:t> και απ</a:t>
            </a:r>
            <a:r>
              <a:rPr lang="en-US" sz="2000" dirty="0" err="1">
                <a:sym typeface="+mn-ea"/>
              </a:rPr>
              <a:t>οχέτευση</a:t>
            </a:r>
            <a:r>
              <a:rPr lang="en-US" sz="2000" dirty="0">
                <a:sym typeface="+mn-ea"/>
              </a:rPr>
              <a:t> </a:t>
            </a:r>
            <a:endParaRPr lang="en-US" sz="2000" dirty="0"/>
          </a:p>
          <a:p>
            <a:pPr algn="just">
              <a:buFont typeface="Wingdings" panose="05000000000000000000" charset="0"/>
              <a:buChar char="Ø"/>
            </a:pPr>
            <a:r>
              <a:rPr lang="en-US" sz="2000" dirty="0" err="1">
                <a:sym typeface="+mn-ea"/>
              </a:rPr>
              <a:t>Φθηνή</a:t>
            </a:r>
            <a:r>
              <a:rPr lang="en-US" sz="2000" dirty="0">
                <a:sym typeface="+mn-ea"/>
              </a:rPr>
              <a:t> και καθα</a:t>
            </a:r>
            <a:r>
              <a:rPr lang="en-US" sz="2000" dirty="0" err="1">
                <a:sym typeface="+mn-ea"/>
              </a:rPr>
              <a:t>ρή</a:t>
            </a:r>
            <a:r>
              <a:rPr lang="en-US" sz="2000" dirty="0">
                <a:sym typeface="+mn-ea"/>
              </a:rPr>
              <a:t> </a:t>
            </a:r>
            <a:r>
              <a:rPr lang="en-US" sz="2000" dirty="0" err="1">
                <a:sym typeface="+mn-ea"/>
              </a:rPr>
              <a:t>ενέργει</a:t>
            </a:r>
            <a:r>
              <a:rPr lang="en-US" sz="2000" dirty="0">
                <a:sym typeface="+mn-ea"/>
              </a:rPr>
              <a:t>α </a:t>
            </a:r>
            <a:endParaRPr lang="en-US" sz="2000" dirty="0"/>
          </a:p>
          <a:p>
            <a:pPr algn="just">
              <a:buFont typeface="Wingdings" panose="05000000000000000000" charset="0"/>
              <a:buChar char="Ø"/>
            </a:pPr>
            <a:r>
              <a:rPr lang="en-US" sz="2000" dirty="0" err="1">
                <a:sym typeface="+mn-ea"/>
              </a:rPr>
              <a:t>Αξιο</a:t>
            </a:r>
            <a:r>
              <a:rPr lang="en-US" sz="2000" dirty="0">
                <a:sym typeface="+mn-ea"/>
              </a:rPr>
              <a:t>πρεπής εργασία και οικονομική ανάπτυξη </a:t>
            </a:r>
            <a:endParaRPr lang="en-US" sz="2000" dirty="0"/>
          </a:p>
          <a:p>
            <a:pPr algn="just">
              <a:buFont typeface="Wingdings" panose="05000000000000000000" charset="0"/>
              <a:buChar char="Ø"/>
            </a:pPr>
            <a:r>
              <a:rPr lang="en-US" sz="2000" dirty="0" err="1">
                <a:sym typeface="+mn-ea"/>
              </a:rPr>
              <a:t>Βιομηχ</a:t>
            </a:r>
            <a:r>
              <a:rPr lang="en-US" sz="2000" dirty="0">
                <a:sym typeface="+mn-ea"/>
              </a:rPr>
              <a:t>ανία, καινοτομία και υποδομές </a:t>
            </a:r>
            <a:endParaRPr lang="en-US" sz="2000" dirty="0"/>
          </a:p>
          <a:p>
            <a:pPr algn="just">
              <a:buFont typeface="Wingdings" panose="05000000000000000000" charset="0"/>
              <a:buChar char="Ø"/>
            </a:pPr>
            <a:r>
              <a:rPr lang="en-US" sz="2000" dirty="0" err="1">
                <a:sym typeface="+mn-ea"/>
              </a:rPr>
              <a:t>Λιγότερες</a:t>
            </a:r>
            <a:r>
              <a:rPr lang="en-US" sz="2000" dirty="0">
                <a:sym typeface="+mn-ea"/>
              </a:rPr>
              <a:t> α</a:t>
            </a:r>
            <a:r>
              <a:rPr lang="en-US" sz="2000" dirty="0" err="1">
                <a:sym typeface="+mn-ea"/>
              </a:rPr>
              <a:t>νισότητες</a:t>
            </a:r>
            <a:r>
              <a:rPr lang="en-US" sz="2000" dirty="0">
                <a:sym typeface="+mn-ea"/>
              </a:rPr>
              <a:t> </a:t>
            </a:r>
            <a:endParaRPr lang="en-US" sz="2000" dirty="0"/>
          </a:p>
          <a:p>
            <a:pPr algn="just">
              <a:buFont typeface="Wingdings" panose="05000000000000000000" charset="0"/>
              <a:buChar char="Ø"/>
            </a:pPr>
            <a:r>
              <a:rPr lang="en-US" sz="2000" dirty="0" err="1">
                <a:sym typeface="+mn-ea"/>
              </a:rPr>
              <a:t>Βιώσιμες</a:t>
            </a:r>
            <a:r>
              <a:rPr lang="en-US" sz="2000" dirty="0">
                <a:sym typeface="+mn-ea"/>
              </a:rPr>
              <a:t> π</a:t>
            </a:r>
            <a:r>
              <a:rPr lang="en-US" sz="2000" dirty="0" err="1">
                <a:sym typeface="+mn-ea"/>
              </a:rPr>
              <a:t>όλεις</a:t>
            </a:r>
            <a:r>
              <a:rPr lang="en-US" sz="2000" dirty="0">
                <a:sym typeface="+mn-ea"/>
              </a:rPr>
              <a:t> και </a:t>
            </a:r>
            <a:r>
              <a:rPr lang="en-US" sz="2000" dirty="0" err="1">
                <a:sym typeface="+mn-ea"/>
              </a:rPr>
              <a:t>κοινότητες</a:t>
            </a:r>
            <a:r>
              <a:rPr lang="en-US" sz="2000" dirty="0">
                <a:sym typeface="+mn-ea"/>
              </a:rPr>
              <a:t> </a:t>
            </a:r>
            <a:endParaRPr lang="en-US" sz="2000" dirty="0"/>
          </a:p>
          <a:p>
            <a:pPr marL="0" indent="0" algn="just">
              <a:buNone/>
            </a:pPr>
            <a:endParaRPr lang="el-GR" altLang="en-US" sz="2000" dirty="0"/>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pPr algn="just">
              <a:buFont typeface="Wingdings" panose="05000000000000000000" charset="0"/>
              <a:buChar char="Ø"/>
            </a:pPr>
            <a:r>
              <a:rPr lang="en-US" sz="2000">
                <a:sym typeface="+mn-ea"/>
              </a:rPr>
              <a:t>Υπεύθυνη κατανάλωση και παραγωγή </a:t>
            </a:r>
          </a:p>
          <a:p>
            <a:pPr algn="just">
              <a:buFont typeface="Wingdings" panose="05000000000000000000" charset="0"/>
              <a:buChar char="Ø"/>
            </a:pPr>
            <a:r>
              <a:rPr lang="en-US" sz="2000">
                <a:sym typeface="+mn-ea"/>
              </a:rPr>
              <a:t> Δράση για το κλίμα </a:t>
            </a:r>
          </a:p>
          <a:p>
            <a:pPr algn="just">
              <a:buFont typeface="Wingdings" panose="05000000000000000000" charset="0"/>
              <a:buChar char="Ø"/>
            </a:pPr>
            <a:r>
              <a:rPr lang="en-US" sz="2000">
                <a:sym typeface="+mn-ea"/>
              </a:rPr>
              <a:t>Ζωή στο νερό </a:t>
            </a:r>
          </a:p>
          <a:p>
            <a:pPr algn="just">
              <a:buFont typeface="Wingdings" panose="05000000000000000000" charset="0"/>
              <a:buChar char="Ø"/>
            </a:pPr>
            <a:r>
              <a:rPr lang="en-US" sz="2000">
                <a:sym typeface="+mn-ea"/>
              </a:rPr>
              <a:t>Ζωή στη στεριά </a:t>
            </a:r>
          </a:p>
          <a:p>
            <a:pPr algn="just">
              <a:buFont typeface="Wingdings" panose="05000000000000000000" charset="0"/>
              <a:buChar char="Ø"/>
            </a:pPr>
            <a:r>
              <a:rPr lang="en-US" sz="2000">
                <a:sym typeface="+mn-ea"/>
              </a:rPr>
              <a:t>Ειρήνη, δικαιοσύνη και ισχυροί θεσμοί </a:t>
            </a:r>
          </a:p>
          <a:p>
            <a:pPr algn="just">
              <a:buFont typeface="Wingdings" panose="05000000000000000000" charset="0"/>
              <a:buChar char="Ø"/>
            </a:pPr>
            <a:r>
              <a:rPr lang="en-US" sz="2000">
                <a:sym typeface="+mn-ea"/>
              </a:rPr>
              <a:t>Συνεργασία για τους στόχους. </a:t>
            </a:r>
            <a:endParaRPr lang="en-US" sz="2000"/>
          </a:p>
          <a:p>
            <a:pPr marL="0" indent="0">
              <a:buNone/>
            </a:pPr>
            <a:endParaRPr lang="en-US" sz="2000"/>
          </a:p>
          <a:p>
            <a:pPr marL="0" indent="0">
              <a:buNone/>
            </a:pPr>
            <a:endParaRPr lang="en-US" sz="2000"/>
          </a:p>
        </p:txBody>
      </p:sp>
      <p:sp>
        <p:nvSpPr>
          <p:cNvPr id="4" name="Title 1"/>
          <p:cNvSpPr>
            <a:spLocks noGrp="1"/>
          </p:cNvSpPr>
          <p:nvPr/>
        </p:nvSpPr>
        <p:spPr>
          <a:xfrm>
            <a:off x="825500" y="404495"/>
            <a:ext cx="8229600" cy="869950"/>
          </a:xfrm>
          <a:prstGeom prst="rect">
            <a:avLst/>
          </a:prstGeom>
        </p:spPr>
        <p:style>
          <a:lnRef idx="2">
            <a:schemeClr val="accent4"/>
          </a:lnRef>
          <a:fillRef idx="1">
            <a:schemeClr val="lt1"/>
          </a:fillRef>
          <a:effectRef idx="0">
            <a:schemeClr val="accent4"/>
          </a:effectRef>
          <a:fontRef idx="minor">
            <a:schemeClr val="dk1"/>
          </a:fontRef>
        </p:style>
        <p:txBody>
          <a:bodyPr anchor="ctr" anchorCtr="0">
            <a:scene3d>
              <a:camera prst="orthographicFront"/>
              <a:lightRig rig="threePt" dir="t"/>
            </a:scene3d>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dk1"/>
                </a:solidFill>
                <a:latin typeface="+mj-lt"/>
                <a:ea typeface="+mj-ea"/>
                <a:cs typeface="+mj-cs"/>
              </a:defRPr>
            </a:lvl1pPr>
          </a:lstStyle>
          <a:p>
            <a:endParaRPr lang="en-US" sz="2400" b="1" i="1">
              <a:ln w="22225">
                <a:solidFill>
                  <a:schemeClr val="accent2"/>
                </a:solidFill>
                <a:prstDash val="solid"/>
              </a:ln>
              <a:solidFill>
                <a:schemeClr val="accent2">
                  <a:lumMod val="40000"/>
                  <a:lumOff val="60000"/>
                </a:schemeClr>
              </a:solidFill>
              <a:effectLst/>
              <a:sym typeface="+mn-ea"/>
            </a:endParaRPr>
          </a:p>
          <a:p>
            <a:r>
              <a:rPr lang="en-US" sz="2400" b="1" i="1">
                <a:ln w="22225">
                  <a:solidFill>
                    <a:schemeClr val="accent2"/>
                  </a:solidFill>
                  <a:prstDash val="solid"/>
                </a:ln>
                <a:solidFill>
                  <a:schemeClr val="accent2">
                    <a:lumMod val="40000"/>
                    <a:lumOff val="60000"/>
                  </a:schemeClr>
                </a:solidFill>
                <a:effectLst/>
                <a:sym typeface="+mn-ea"/>
              </a:rPr>
              <a:t>Περιβαλλοντικά Ζητήματα στην προοπτική της Αειφόρου Ανάπτυξης</a:t>
            </a:r>
            <a:br>
              <a:rPr lang="en-US" sz="2400" b="1" i="1">
                <a:ln w="22225">
                  <a:solidFill>
                    <a:schemeClr val="accent2"/>
                  </a:solidFill>
                  <a:prstDash val="solid"/>
                </a:ln>
                <a:solidFill>
                  <a:schemeClr val="accent2">
                    <a:lumMod val="40000"/>
                    <a:lumOff val="60000"/>
                  </a:schemeClr>
                </a:solidFill>
                <a:effectLst/>
              </a:rPr>
            </a:br>
            <a:endParaRPr lang="en-US" sz="2400" b="1" i="1">
              <a:ln w="22225">
                <a:solidFill>
                  <a:schemeClr val="accent2"/>
                </a:solidFill>
                <a:prstDash val="solid"/>
              </a:ln>
              <a:solidFill>
                <a:schemeClr val="accent2">
                  <a:lumMod val="40000"/>
                  <a:lumOff val="60000"/>
                </a:schemeClr>
              </a:solidFill>
              <a:effectLst/>
            </a:endParaRPr>
          </a:p>
        </p:txBody>
      </p:sp>
      <p:pic>
        <p:nvPicPr>
          <p:cNvPr id="6" name="image3.png"/>
          <p:cNvPicPr preferRelativeResize="0"/>
          <p:nvPr/>
        </p:nvPicPr>
        <p:blipFill>
          <a:blip r:embed="rId2"/>
          <a:srcRect/>
          <a:stretch>
            <a:fillRect/>
          </a:stretch>
        </p:blipFill>
        <p:spPr>
          <a:xfrm>
            <a:off x="-36512" y="44768"/>
            <a:ext cx="1560195" cy="138112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2340</Words>
  <Application>Microsoft Macintosh PowerPoint</Application>
  <PresentationFormat>Προβολή στην οθόνη (4:3)</PresentationFormat>
  <Paragraphs>238</Paragraphs>
  <Slides>36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36</vt:i4>
      </vt:variant>
    </vt:vector>
  </HeadingPairs>
  <TitlesOfParts>
    <vt:vector size="39" baseType="lpstr">
      <vt:lpstr>Arial</vt:lpstr>
      <vt:lpstr>Wingdings</vt:lpstr>
      <vt:lpstr>Default Design</vt:lpstr>
      <vt:lpstr>Περιβαλλοντικά Ζητήματα στην προοπτική της Αειφόρου Ανάπτυξης</vt:lpstr>
      <vt:lpstr> Περιβαλλοντικά Ζητήματα στην προοπτική της Αειφόρου Ανάπτυξης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Περιβαλλοντικά Ζητήματα στην προοπτική της Αειφόρου Ανάπτυξης</dc:title>
  <dc:creator>ΠΟΠΗ ΠΑΜΠΙΔΗ</dc:creator>
  <cp:lastModifiedBy>Thanos Mogias</cp:lastModifiedBy>
  <cp:revision>20</cp:revision>
  <dcterms:created xsi:type="dcterms:W3CDTF">2023-05-21T13:54:00Z</dcterms:created>
  <dcterms:modified xsi:type="dcterms:W3CDTF">2023-05-24T12:55:54Z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1033-11.2.0.11417</vt:lpwstr>
  </property>
  <property fmtid="{D5CDD505-2E9C-101B-9397-08002B2CF9AE}" pid="3" name="ICV">
    <vt:lpwstr>8C47EED2D05E43F7AB0D3FFE6C10B1B3</vt:lpwstr>
  </property>
</Properties>
</file>