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3" r:id="rId8"/>
    <p:sldId id="262" r:id="rId9"/>
    <p:sldId id="264" r:id="rId10"/>
    <p:sldId id="270" r:id="rId11"/>
    <p:sldId id="267" r:id="rId12"/>
    <p:sldId id="266" r:id="rId13"/>
    <p:sldId id="279" r:id="rId14"/>
    <p:sldId id="265" r:id="rId15"/>
    <p:sldId id="276" r:id="rId16"/>
    <p:sldId id="275" r:id="rId17"/>
    <p:sldId id="277" r:id="rId18"/>
    <p:sldId id="278" r:id="rId19"/>
    <p:sldId id="273" r:id="rId20"/>
    <p:sldId id="280" r:id="rId21"/>
    <p:sldId id="274"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93" autoAdjust="0"/>
    <p:restoredTop sz="94453" autoAdjust="0"/>
  </p:normalViewPr>
  <p:slideViewPr>
    <p:cSldViewPr snapToGrid="0">
      <p:cViewPr varScale="1">
        <p:scale>
          <a:sx n="103" d="100"/>
          <a:sy n="103" d="100"/>
        </p:scale>
        <p:origin x="648" y="16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a:t>Στυλ κύριου τίτλου</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3FF19389-8147-4E31-B7D9-BC62D997E0F6}" type="datetimeFigureOut">
              <a:rPr lang="el-GR" smtClean="0"/>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9255346" y="2750337"/>
            <a:ext cx="1171888" cy="1356442"/>
          </a:xfrm>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685628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11309"/>
            <a:ext cx="1154151" cy="1090789"/>
          </a:xfrm>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153305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11615"/>
            <a:ext cx="1154151" cy="1090789"/>
          </a:xfrm>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662256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a:t>Στυλ κύριου τίτλου</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09925"/>
            <a:ext cx="1154151" cy="1090789"/>
          </a:xfrm>
        </p:spPr>
        <p:txBody>
          <a:bodyPr/>
          <a:lstStyle/>
          <a:p>
            <a:fld id="{4AC55158-F77F-4A81-847C-A0D386E80995}" type="slidenum">
              <a:rPr lang="el-GR" smtClean="0"/>
              <a:t>‹#›</a:t>
            </a:fld>
            <a:endParaRPr lang="el-G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125378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a:t>Στυλ κύριου τίτλου</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09925"/>
            <a:ext cx="1154151" cy="1090789"/>
          </a:xfrm>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4097941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a:t>Στυλ κύριου τίτλου</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3" name="Date Placeholder 2"/>
          <p:cNvSpPr>
            <a:spLocks noGrp="1"/>
          </p:cNvSpPr>
          <p:nvPr>
            <p:ph type="dt" sz="half" idx="10"/>
          </p:nvPr>
        </p:nvSpPr>
        <p:spPr/>
        <p:txBody>
          <a:bodyPr/>
          <a:lstStyle/>
          <a:p>
            <a:fld id="{3FF19389-8147-4E31-B7D9-BC62D997E0F6}" type="datetimeFigureOut">
              <a:rPr lang="el-GR" smtClean="0"/>
              <a:t>25/5/23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2545486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a:t>Στυλ κύριου τίτλου</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3" name="Date Placeholder 2"/>
          <p:cNvSpPr>
            <a:spLocks noGrp="1"/>
          </p:cNvSpPr>
          <p:nvPr>
            <p:ph type="dt" sz="half" idx="10"/>
          </p:nvPr>
        </p:nvSpPr>
        <p:spPr/>
        <p:txBody>
          <a:bodyPr/>
          <a:lstStyle/>
          <a:p>
            <a:fld id="{3FF19389-8147-4E31-B7D9-BC62D997E0F6}" type="datetimeFigureOut">
              <a:rPr lang="el-GR" smtClean="0"/>
              <a:t>25/5/23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1108880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FF19389-8147-4E31-B7D9-BC62D997E0F6}" type="datetimeFigureOut">
              <a:rPr lang="el-GR" smtClean="0"/>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2822828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3FF19389-8147-4E31-B7D9-BC62D997E0F6}" type="datetimeFigureOut">
              <a:rPr lang="el-GR" smtClean="0"/>
              <a:t>25/5/23</a:t>
            </a:fld>
            <a:endParaRPr lang="el-GR"/>
          </a:p>
        </p:txBody>
      </p:sp>
      <p:sp>
        <p:nvSpPr>
          <p:cNvPr id="5" name="Footer Placeholder 4"/>
          <p:cNvSpPr>
            <a:spLocks noGrp="1"/>
          </p:cNvSpPr>
          <p:nvPr>
            <p:ph type="ftr" sz="quarter" idx="11"/>
          </p:nvPr>
        </p:nvSpPr>
        <p:spPr>
          <a:xfrm>
            <a:off x="680321" y="5936188"/>
            <a:ext cx="6126805" cy="365125"/>
          </a:xfrm>
        </p:spPr>
        <p:txBody>
          <a:bodyPr/>
          <a:lstStyle/>
          <a:p>
            <a:endParaRPr lang="el-G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AC55158-F77F-4A81-847C-A0D386E80995}" type="slidenum">
              <a:rPr lang="el-GR" smtClean="0"/>
              <a:t>‹#›</a:t>
            </a:fld>
            <a:endParaRPr lang="el-GR"/>
          </a:p>
        </p:txBody>
      </p:sp>
    </p:spTree>
    <p:extLst>
      <p:ext uri="{BB962C8B-B14F-4D97-AF65-F5344CB8AC3E}">
        <p14:creationId xmlns:p14="http://schemas.microsoft.com/office/powerpoint/2010/main" val="2441146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FF19389-8147-4E31-B7D9-BC62D997E0F6}" type="datetimeFigureOut">
              <a:rPr lang="el-GR" smtClean="0"/>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3791156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a:t>Στυλ κύριου τίτλου</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3FF19389-8147-4E31-B7D9-BC62D997E0F6}" type="datetimeFigureOut">
              <a:rPr lang="el-GR" smtClean="0"/>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10729455" y="2869895"/>
            <a:ext cx="1154151" cy="1090789"/>
          </a:xfrm>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1228617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2681528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680322" y="3030008"/>
            <a:ext cx="4698355" cy="2906179"/>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5594123" y="3030008"/>
            <a:ext cx="4700059" cy="2906179"/>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3FF19389-8147-4E31-B7D9-BC62D997E0F6}" type="datetimeFigureOut">
              <a:rPr lang="el-GR" smtClean="0"/>
              <a:t>25/5/23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401429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3FF19389-8147-4E31-B7D9-BC62D997E0F6}" type="datetimeFigureOut">
              <a:rPr lang="el-GR" smtClean="0"/>
              <a:t>25/5/23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3882639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FF19389-8147-4E31-B7D9-BC62D997E0F6}" type="datetimeFigureOut">
              <a:rPr lang="el-GR" smtClean="0"/>
              <a:t>25/5/23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1154162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a:t>Στυλ κύριου τίτλου</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3902895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3FF19389-8147-4E31-B7D9-BC62D997E0F6}" type="datetimeFigureOut">
              <a:rPr lang="el-GR" smtClean="0"/>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C55158-F77F-4A81-847C-A0D386E80995}" type="slidenum">
              <a:rPr lang="el-GR" smtClean="0"/>
              <a:t>‹#›</a:t>
            </a:fld>
            <a:endParaRPr lang="el-GR"/>
          </a:p>
        </p:txBody>
      </p:sp>
    </p:spTree>
    <p:extLst>
      <p:ext uri="{BB962C8B-B14F-4D97-AF65-F5344CB8AC3E}">
        <p14:creationId xmlns:p14="http://schemas.microsoft.com/office/powerpoint/2010/main" val="177951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FF19389-8147-4E31-B7D9-BC62D997E0F6}" type="datetimeFigureOut">
              <a:rPr lang="el-GR" smtClean="0"/>
              <a:t>25/5/23</a:t>
            </a:fld>
            <a:endParaRPr lang="el-G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AC55158-F77F-4A81-847C-A0D386E80995}" type="slidenum">
              <a:rPr lang="el-GR" smtClean="0"/>
              <a:t>‹#›</a:t>
            </a:fld>
            <a:endParaRPr lang="el-GR"/>
          </a:p>
        </p:txBody>
      </p:sp>
    </p:spTree>
    <p:extLst>
      <p:ext uri="{BB962C8B-B14F-4D97-AF65-F5344CB8AC3E}">
        <p14:creationId xmlns:p14="http://schemas.microsoft.com/office/powerpoint/2010/main" val="3659244218"/>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3600" dirty="0"/>
              <a:t>Μάθημα Ε2. Περιβαλλοντικά Ζητήματα στην Προοπτική της Αειφόρου Ανάπτυξης</a:t>
            </a:r>
          </a:p>
        </p:txBody>
      </p:sp>
      <p:sp>
        <p:nvSpPr>
          <p:cNvPr id="3" name="Υπότιτλος 2"/>
          <p:cNvSpPr>
            <a:spLocks noGrp="1"/>
          </p:cNvSpPr>
          <p:nvPr>
            <p:ph type="subTitle" idx="1"/>
          </p:nvPr>
        </p:nvSpPr>
        <p:spPr>
          <a:xfrm>
            <a:off x="680322" y="4590987"/>
            <a:ext cx="8144134" cy="1117687"/>
          </a:xfrm>
        </p:spPr>
        <p:txBody>
          <a:bodyPr>
            <a:noAutofit/>
          </a:bodyPr>
          <a:lstStyle/>
          <a:p>
            <a:r>
              <a:rPr lang="el-GR" sz="2400" dirty="0" err="1"/>
              <a:t>Βαΐδου</a:t>
            </a:r>
            <a:r>
              <a:rPr lang="el-GR" sz="2400" dirty="0"/>
              <a:t> Βασιλική</a:t>
            </a:r>
          </a:p>
          <a:p>
            <a:r>
              <a:rPr lang="el-GR" sz="2400" dirty="0"/>
              <a:t>Δημητρακοπούλου Ειρήνη</a:t>
            </a:r>
          </a:p>
          <a:p>
            <a:r>
              <a:rPr lang="el-GR" sz="2400" dirty="0" err="1"/>
              <a:t>Πανυτσίδου</a:t>
            </a:r>
            <a:r>
              <a:rPr lang="el-GR" sz="2400" dirty="0"/>
              <a:t> Θεοδώρα</a:t>
            </a:r>
          </a:p>
        </p:txBody>
      </p:sp>
    </p:spTree>
    <p:extLst>
      <p:ext uri="{BB962C8B-B14F-4D97-AF65-F5344CB8AC3E}">
        <p14:creationId xmlns:p14="http://schemas.microsoft.com/office/powerpoint/2010/main" val="2192633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25657" y="731521"/>
            <a:ext cx="9726637" cy="1209821"/>
          </a:xfrm>
        </p:spPr>
        <p:txBody>
          <a:bodyPr>
            <a:noAutofit/>
          </a:bodyPr>
          <a:lstStyle/>
          <a:p>
            <a:r>
              <a:rPr lang="el-GR" b="1" dirty="0">
                <a:latin typeface="+mn-lt"/>
              </a:rPr>
              <a:t>Σχέδιο υποβολής προγράμματος σχολικής δραστηριότητας για την Περιβαλλοντική Εκπαίδευση</a:t>
            </a:r>
          </a:p>
        </p:txBody>
      </p:sp>
      <p:sp>
        <p:nvSpPr>
          <p:cNvPr id="3" name="Θέση περιεχομένου 2"/>
          <p:cNvSpPr>
            <a:spLocks noGrp="1"/>
          </p:cNvSpPr>
          <p:nvPr>
            <p:ph idx="1"/>
          </p:nvPr>
        </p:nvSpPr>
        <p:spPr>
          <a:xfrm>
            <a:off x="838200" y="2293033"/>
            <a:ext cx="9614095" cy="4025597"/>
          </a:xfrm>
        </p:spPr>
        <p:txBody>
          <a:bodyPr/>
          <a:lstStyle/>
          <a:p>
            <a:r>
              <a:rPr lang="el-GR" b="1" dirty="0"/>
              <a:t>Τίτλος προγράμματος: «</a:t>
            </a:r>
            <a:r>
              <a:rPr lang="el-GR" dirty="0"/>
              <a:t>Τροφή: Φτάνει για όλους;»</a:t>
            </a:r>
          </a:p>
          <a:p>
            <a:r>
              <a:rPr lang="el-GR" b="1" dirty="0"/>
              <a:t>Εντάσσεται στη θεματολογία: </a:t>
            </a:r>
            <a:r>
              <a:rPr lang="el-GR" dirty="0"/>
              <a:t>2ος Στόχος των 17 Στόχων της Βιώσιμης Ανάπτυξης της </a:t>
            </a:r>
            <a:r>
              <a:rPr lang="en-US" dirty="0"/>
              <a:t>Agenda</a:t>
            </a:r>
            <a:r>
              <a:rPr lang="el-GR" dirty="0"/>
              <a:t> 2030-Μηδενική Πείνα</a:t>
            </a:r>
          </a:p>
          <a:p>
            <a:r>
              <a:rPr lang="el-GR" b="1" dirty="0"/>
              <a:t>Μαθητές/</a:t>
            </a:r>
            <a:r>
              <a:rPr lang="el-GR" b="1" dirty="0" err="1"/>
              <a:t>τριες</a:t>
            </a:r>
            <a:r>
              <a:rPr lang="el-GR" b="1" dirty="0"/>
              <a:t> που συμμετέχουν στο πρόγραμμα: </a:t>
            </a:r>
            <a:r>
              <a:rPr lang="el-GR" dirty="0"/>
              <a:t>Μαθητές και μαθήτριες νηπιαγωγείου</a:t>
            </a:r>
          </a:p>
          <a:p>
            <a:r>
              <a:rPr lang="el-GR" dirty="0"/>
              <a:t>Συναντήσεις ομάδας: Εντός σχολικού ωραρίου</a:t>
            </a:r>
          </a:p>
          <a:p>
            <a:endParaRPr lang="el-GR" dirty="0"/>
          </a:p>
          <a:p>
            <a:endParaRPr lang="el-GR" dirty="0"/>
          </a:p>
        </p:txBody>
      </p:sp>
    </p:spTree>
    <p:extLst>
      <p:ext uri="{BB962C8B-B14F-4D97-AF65-F5344CB8AC3E}">
        <p14:creationId xmlns:p14="http://schemas.microsoft.com/office/powerpoint/2010/main" val="140401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4388" y="838014"/>
            <a:ext cx="9613861" cy="1080938"/>
          </a:xfrm>
        </p:spPr>
        <p:txBody>
          <a:bodyPr>
            <a:normAutofit fontScale="90000"/>
          </a:bodyPr>
          <a:lstStyle/>
          <a:p>
            <a:pPr lvl="0">
              <a:spcBef>
                <a:spcPts val="1000"/>
              </a:spcBef>
            </a:pPr>
            <a:r>
              <a:rPr lang="el-GR" sz="4400" b="1" u="sng" dirty="0">
                <a:latin typeface="+mn-lt"/>
              </a:rPr>
              <a:t>Παιδαγωγική διαδικασία</a:t>
            </a:r>
            <a:br>
              <a:rPr lang="el-GR" dirty="0"/>
            </a:br>
            <a:br>
              <a:rPr lang="el-GR" sz="2800" dirty="0">
                <a:solidFill>
                  <a:prstClr val="black"/>
                </a:solidFill>
                <a:latin typeface="Calibri" panose="020F0502020204030204"/>
                <a:ea typeface="+mn-ea"/>
                <a:cs typeface="+mn-cs"/>
              </a:rPr>
            </a:br>
            <a:endParaRPr lang="el-GR" dirty="0"/>
          </a:p>
        </p:txBody>
      </p:sp>
      <p:sp>
        <p:nvSpPr>
          <p:cNvPr id="3" name="Θέση περιεχομένου 2"/>
          <p:cNvSpPr>
            <a:spLocks noGrp="1"/>
          </p:cNvSpPr>
          <p:nvPr>
            <p:ph sz="half" idx="1"/>
          </p:nvPr>
        </p:nvSpPr>
        <p:spPr>
          <a:xfrm>
            <a:off x="694388" y="2459421"/>
            <a:ext cx="9757907" cy="3978786"/>
          </a:xfrm>
        </p:spPr>
        <p:txBody>
          <a:bodyPr>
            <a:normAutofit/>
          </a:bodyPr>
          <a:lstStyle/>
          <a:p>
            <a:r>
              <a:rPr lang="el-GR" sz="2400" dirty="0"/>
              <a:t>Το θέμα που διαπραγματεύεται το πρόγραμμα είναι ο 2ος Στόχος από τους 17 Στόχους της Βιώσιμης Ανάπτυξης της </a:t>
            </a:r>
            <a:r>
              <a:rPr lang="en-US" sz="2400" dirty="0"/>
              <a:t>Agenda</a:t>
            </a:r>
            <a:r>
              <a:rPr lang="el-GR" sz="2400" dirty="0"/>
              <a:t> 2030, η Μηδενική Πείνα. Το συγκεκριμένο θέμα ένα επίκαιρο πρόβλημα παγκοσμίως, συνδέεται με την </a:t>
            </a:r>
            <a:r>
              <a:rPr lang="el-GR" sz="2400" dirty="0" err="1"/>
              <a:t>αειφορία</a:t>
            </a:r>
            <a:r>
              <a:rPr lang="el-GR" sz="2400" dirty="0"/>
              <a:t> και τους πυλώνες της, δηλαδή την οικονομία, το περιβάλλον και την κοινωνία/πολιτισμό. Επιπλέον, παρέχει ευκαιρία για μια διαθεματική και βιωματική προσέγγιση στη μαθησιακή διαδικασία.</a:t>
            </a:r>
          </a:p>
        </p:txBody>
      </p:sp>
      <p:sp>
        <p:nvSpPr>
          <p:cNvPr id="4" name="Θέση περιεχομένου 3"/>
          <p:cNvSpPr>
            <a:spLocks noGrp="1"/>
          </p:cNvSpPr>
          <p:nvPr>
            <p:ph sz="half" idx="2"/>
          </p:nvPr>
        </p:nvSpPr>
        <p:spPr>
          <a:xfrm>
            <a:off x="838200" y="1378483"/>
            <a:ext cx="8795196" cy="734096"/>
          </a:xfrm>
        </p:spPr>
        <p:txBody>
          <a:bodyPr>
            <a:normAutofit/>
          </a:bodyPr>
          <a:lstStyle/>
          <a:p>
            <a:pPr marL="0" indent="0">
              <a:buNone/>
            </a:pPr>
            <a:r>
              <a:rPr lang="el-GR" sz="2800" b="1" dirty="0"/>
              <a:t>Α. Κύριο θέμα-θεματικές ενότητες</a:t>
            </a:r>
          </a:p>
        </p:txBody>
      </p:sp>
    </p:spTree>
    <p:extLst>
      <p:ext uri="{BB962C8B-B14F-4D97-AF65-F5344CB8AC3E}">
        <p14:creationId xmlns:p14="http://schemas.microsoft.com/office/powerpoint/2010/main" val="3881112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a:latin typeface="+mn-lt"/>
              </a:rPr>
              <a:t>Β. Παιδαγωγικοί στόχοι</a:t>
            </a:r>
            <a:endParaRPr lang="el-GR" sz="2800" dirty="0">
              <a:latin typeface="+mn-lt"/>
            </a:endParaRPr>
          </a:p>
        </p:txBody>
      </p:sp>
      <p:sp>
        <p:nvSpPr>
          <p:cNvPr id="3" name="Θέση περιεχομένου 2"/>
          <p:cNvSpPr>
            <a:spLocks noGrp="1"/>
          </p:cNvSpPr>
          <p:nvPr>
            <p:ph idx="1"/>
          </p:nvPr>
        </p:nvSpPr>
        <p:spPr/>
        <p:txBody>
          <a:bodyPr>
            <a:normAutofit fontScale="92500"/>
          </a:bodyPr>
          <a:lstStyle/>
          <a:p>
            <a:r>
              <a:rPr lang="el-GR" dirty="0"/>
              <a:t>Οι παιδαγωγικοί στόχοι ποικίλλουν και αφορούν γνωστικούς, συναισθηματικούς και ηθικούς τομείς. Παράλληλα, αποβλέπουν και στην καλλιέργεια ικανοτήτων και δεξιοτήτων των μαθητών/τριών.</a:t>
            </a:r>
            <a:r>
              <a:rPr lang="el-GR" dirty="0">
                <a:effectLst/>
              </a:rPr>
              <a:t> </a:t>
            </a:r>
            <a:r>
              <a:rPr lang="el-GR" dirty="0"/>
              <a:t>Πιο συγκεκριμένα, η αναγνώριση της σημασίας του προβλήματος της πείνας αποτελεί πρωταρχικό στόχο του προγράμματος. Επιπλέον, η επαφή των μαθητών/</a:t>
            </a:r>
            <a:r>
              <a:rPr lang="el-GR" dirty="0" err="1"/>
              <a:t>τριων</a:t>
            </a:r>
            <a:r>
              <a:rPr lang="el-GR" dirty="0"/>
              <a:t> του νηπιαγωγείου με τις έννοιες του υποσιτισμού, των φυσικών πόρων, της κλιματικής αλλαγής, του κύκλου ζωή των προϊόντων, της </a:t>
            </a:r>
            <a:r>
              <a:rPr lang="el-GR" dirty="0" err="1"/>
              <a:t>αειφορίας</a:t>
            </a:r>
            <a:r>
              <a:rPr lang="el-GR" dirty="0"/>
              <a:t>, της φτώχειας και της μετανάστευσης, του υπερκαταναλωτισμού και της σπατάλης τροφίμων, είναι απαραίτητη, καθώς είναι χρήσιμο το θέμα να προσεγγιστεί συστημικά και πάντα σύμφωνα με το επίπεδο των μαθητών/τριών. </a:t>
            </a:r>
          </a:p>
        </p:txBody>
      </p:sp>
    </p:spTree>
    <p:extLst>
      <p:ext uri="{BB962C8B-B14F-4D97-AF65-F5344CB8AC3E}">
        <p14:creationId xmlns:p14="http://schemas.microsoft.com/office/powerpoint/2010/main" val="28346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prstClr val="white"/>
                </a:solidFill>
              </a:rPr>
              <a:t>Β. Παιδαγωγικοί στόχοι</a:t>
            </a:r>
            <a:endParaRPr lang="el-GR" dirty="0"/>
          </a:p>
        </p:txBody>
      </p:sp>
      <p:sp>
        <p:nvSpPr>
          <p:cNvPr id="3" name="Θέση περιεχομένου 2"/>
          <p:cNvSpPr>
            <a:spLocks noGrp="1"/>
          </p:cNvSpPr>
          <p:nvPr>
            <p:ph idx="1"/>
          </p:nvPr>
        </p:nvSpPr>
        <p:spPr/>
        <p:txBody>
          <a:bodyPr/>
          <a:lstStyle/>
          <a:p>
            <a:pPr lvl="0"/>
            <a:r>
              <a:rPr lang="el-GR" sz="1900" dirty="0">
                <a:solidFill>
                  <a:prstClr val="white"/>
                </a:solidFill>
              </a:rPr>
              <a:t>Ένας ακόμα στόχος είναι η ευαισθητοποίηση των μαθητών/</a:t>
            </a:r>
            <a:r>
              <a:rPr lang="el-GR" sz="1900" dirty="0" err="1">
                <a:solidFill>
                  <a:prstClr val="white"/>
                </a:solidFill>
              </a:rPr>
              <a:t>τριων</a:t>
            </a:r>
            <a:r>
              <a:rPr lang="el-GR" sz="1900" dirty="0">
                <a:solidFill>
                  <a:prstClr val="white"/>
                </a:solidFill>
              </a:rPr>
              <a:t> αναφορικά με το παγκόσμιο πρόβλημα του υποσιτισμού και της πείνας και η κινητοποίηση τους για δράσεις.  Επίσης, μέσα από το συγκεκριμένο πρόγραμμα επιδιώκεται η </a:t>
            </a:r>
            <a:r>
              <a:rPr lang="el-GR" sz="1900" dirty="0" err="1">
                <a:solidFill>
                  <a:prstClr val="white"/>
                </a:solidFill>
              </a:rPr>
              <a:t>ομαδοσυνεργατική</a:t>
            </a:r>
            <a:r>
              <a:rPr lang="el-GR" sz="1900" dirty="0">
                <a:solidFill>
                  <a:prstClr val="white"/>
                </a:solidFill>
              </a:rPr>
              <a:t> μάθηση, η αλληλεπίδραση και η επικοινωνία των παιδιών. Ακόμα, προωθείται η ανταλλαγή απόψεων, η δημιουργία κριτικής σκέψης και η καλλιέργεια της δημιουργικότητας και της φαντασίας. Τέλος, το πρόγραμμα στοχεύει στη δημιουργία στάσεων σχετικά με την αξία της τροφής, της ζωής, της φύσης, του </a:t>
            </a:r>
            <a:r>
              <a:rPr lang="el-GR" sz="1900">
                <a:solidFill>
                  <a:prstClr val="white"/>
                </a:solidFill>
              </a:rPr>
              <a:t>περιβάλλοντος, της </a:t>
            </a:r>
            <a:r>
              <a:rPr lang="el-GR" sz="1900" dirty="0">
                <a:solidFill>
                  <a:prstClr val="white"/>
                </a:solidFill>
              </a:rPr>
              <a:t>αλληλεγγύης, του εθελοντισμού και της προσφοράς.</a:t>
            </a:r>
          </a:p>
          <a:p>
            <a:endParaRPr lang="el-GR" dirty="0"/>
          </a:p>
        </p:txBody>
      </p:sp>
    </p:spTree>
    <p:extLst>
      <p:ext uri="{BB962C8B-B14F-4D97-AF65-F5344CB8AC3E}">
        <p14:creationId xmlns:p14="http://schemas.microsoft.com/office/powerpoint/2010/main" val="2053395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702751"/>
            <a:ext cx="10211873" cy="1064430"/>
          </a:xfrm>
        </p:spPr>
        <p:txBody>
          <a:bodyPr>
            <a:normAutofit/>
          </a:bodyPr>
          <a:lstStyle/>
          <a:p>
            <a:r>
              <a:rPr lang="el-GR" sz="2800" b="1" dirty="0">
                <a:latin typeface="+mn-lt"/>
              </a:rPr>
              <a:t>Γ. Μεθοδολογία υλοποίησης</a:t>
            </a:r>
          </a:p>
        </p:txBody>
      </p:sp>
      <p:sp>
        <p:nvSpPr>
          <p:cNvPr id="3" name="Θέση περιεχομένου 2"/>
          <p:cNvSpPr>
            <a:spLocks noGrp="1"/>
          </p:cNvSpPr>
          <p:nvPr>
            <p:ph idx="1"/>
          </p:nvPr>
        </p:nvSpPr>
        <p:spPr>
          <a:xfrm>
            <a:off x="838200" y="2138289"/>
            <a:ext cx="9585960" cy="4545111"/>
          </a:xfrm>
        </p:spPr>
        <p:txBody>
          <a:bodyPr>
            <a:normAutofit fontScale="92500" lnSpcReduction="20000"/>
          </a:bodyPr>
          <a:lstStyle/>
          <a:p>
            <a:r>
              <a:rPr lang="el-GR" dirty="0" err="1"/>
              <a:t>Ιδεοθύελλα</a:t>
            </a:r>
            <a:endParaRPr lang="el-GR" dirty="0"/>
          </a:p>
          <a:p>
            <a:r>
              <a:rPr lang="el-GR" dirty="0"/>
              <a:t>Επίλυση προβλήματος</a:t>
            </a:r>
          </a:p>
          <a:p>
            <a:r>
              <a:rPr lang="el-GR" dirty="0"/>
              <a:t>Αφήγηση-παραμύθια</a:t>
            </a:r>
          </a:p>
          <a:p>
            <a:r>
              <a:rPr lang="el-GR" dirty="0"/>
              <a:t>Βιωματική προσέγγιση</a:t>
            </a:r>
          </a:p>
          <a:p>
            <a:r>
              <a:rPr lang="el-GR" dirty="0"/>
              <a:t>Παιχνίδια</a:t>
            </a:r>
          </a:p>
          <a:p>
            <a:r>
              <a:rPr lang="el-GR" dirty="0"/>
              <a:t>Μελέτη πεδίου-παρατήρηση</a:t>
            </a:r>
          </a:p>
          <a:p>
            <a:r>
              <a:rPr lang="el-GR" dirty="0"/>
              <a:t>Επισκέψεις</a:t>
            </a:r>
          </a:p>
          <a:p>
            <a:r>
              <a:rPr lang="el-GR" dirty="0"/>
              <a:t>Προσομοίωση και Νέες τεχνολογίες (αεροφωτογραφίες, παρακολούθηση</a:t>
            </a:r>
            <a:r>
              <a:rPr lang="en-US" dirty="0"/>
              <a:t> </a:t>
            </a:r>
            <a:r>
              <a:rPr lang="el-GR" dirty="0"/>
              <a:t>βίντεο, ταινίες)</a:t>
            </a:r>
          </a:p>
          <a:p>
            <a:r>
              <a:rPr lang="el-GR" dirty="0"/>
              <a:t>Δημιουργία κατασκευών, </a:t>
            </a:r>
            <a:r>
              <a:rPr lang="el-GR" dirty="0" err="1"/>
              <a:t>κολάζ</a:t>
            </a:r>
            <a:endParaRPr lang="el-GR" dirty="0"/>
          </a:p>
          <a:p>
            <a:r>
              <a:rPr lang="el-GR" dirty="0"/>
              <a:t>Καλλιέργεια φυτών</a:t>
            </a:r>
          </a:p>
          <a:p>
            <a:r>
              <a:rPr lang="el-GR" dirty="0"/>
              <a:t>Υλοποίηση </a:t>
            </a:r>
            <a:r>
              <a:rPr lang="el-GR" dirty="0" err="1"/>
              <a:t>μπαζάρ</a:t>
            </a:r>
            <a:endParaRPr lang="el-GR" dirty="0"/>
          </a:p>
          <a:p>
            <a:endParaRPr lang="el-GR" dirty="0"/>
          </a:p>
          <a:p>
            <a:endParaRPr lang="el-GR" dirty="0"/>
          </a:p>
          <a:p>
            <a:endParaRPr lang="el-GR" dirty="0"/>
          </a:p>
          <a:p>
            <a:endParaRPr lang="el-GR" dirty="0"/>
          </a:p>
          <a:p>
            <a:endParaRPr lang="el-GR" dirty="0"/>
          </a:p>
          <a:p>
            <a:endParaRPr lang="el-GR" dirty="0"/>
          </a:p>
          <a:p>
            <a:pPr marL="0" indent="0">
              <a:buNone/>
            </a:pPr>
            <a:endParaRPr lang="el-GR" dirty="0"/>
          </a:p>
        </p:txBody>
      </p:sp>
    </p:spTree>
    <p:extLst>
      <p:ext uri="{BB962C8B-B14F-4D97-AF65-F5344CB8AC3E}">
        <p14:creationId xmlns:p14="http://schemas.microsoft.com/office/powerpoint/2010/main" val="2026148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67295"/>
            <a:ext cx="10250276" cy="1080938"/>
          </a:xfrm>
        </p:spPr>
        <p:txBody>
          <a:bodyPr>
            <a:normAutofit/>
          </a:bodyPr>
          <a:lstStyle/>
          <a:p>
            <a:pPr lvl="0">
              <a:spcBef>
                <a:spcPts val="1000"/>
              </a:spcBef>
            </a:pPr>
            <a:r>
              <a:rPr lang="el-GR" sz="2800" b="1" dirty="0">
                <a:solidFill>
                  <a:prstClr val="white"/>
                </a:solidFill>
                <a:effectLst>
                  <a:outerShdw blurRad="228600" algn="ctr" rotWithShape="0">
                    <a:prstClr val="black">
                      <a:alpha val="53000"/>
                    </a:prstClr>
                  </a:outerShdw>
                </a:effectLst>
                <a:ea typeface="+mn-ea"/>
                <a:cs typeface="+mn-cs"/>
              </a:rPr>
              <a:t>Δ. Προβλεπόμενη διάρκεια-προβλεπόμενος μήνας έναρξης</a:t>
            </a:r>
            <a:br>
              <a:rPr lang="el-GR" sz="2800" b="1" dirty="0">
                <a:solidFill>
                  <a:prstClr val="white"/>
                </a:solidFill>
                <a:effectLst>
                  <a:outerShdw blurRad="228600" algn="ctr" rotWithShape="0">
                    <a:prstClr val="black">
                      <a:alpha val="53000"/>
                    </a:prstClr>
                  </a:outerShdw>
                </a:effectLst>
                <a:ea typeface="+mn-ea"/>
                <a:cs typeface="+mn-cs"/>
              </a:rPr>
            </a:br>
            <a:endParaRPr lang="el-GR" sz="2800" dirty="0"/>
          </a:p>
        </p:txBody>
      </p:sp>
      <p:sp>
        <p:nvSpPr>
          <p:cNvPr id="3" name="Θέση περιεχομένου 2"/>
          <p:cNvSpPr>
            <a:spLocks noGrp="1"/>
          </p:cNvSpPr>
          <p:nvPr>
            <p:ph idx="1"/>
          </p:nvPr>
        </p:nvSpPr>
        <p:spPr/>
        <p:txBody>
          <a:bodyPr/>
          <a:lstStyle/>
          <a:p>
            <a:pPr lvl="0"/>
            <a:r>
              <a:rPr lang="el-GR" dirty="0">
                <a:solidFill>
                  <a:prstClr val="white"/>
                </a:solidFill>
              </a:rPr>
              <a:t>Έναρξη τον Οκτώβριο μέχρι τέλος της σχολικής χρονιάς (9 μήνες)</a:t>
            </a:r>
          </a:p>
          <a:p>
            <a:endParaRPr lang="el-GR" dirty="0"/>
          </a:p>
        </p:txBody>
      </p:sp>
    </p:spTree>
    <p:extLst>
      <p:ext uri="{BB962C8B-B14F-4D97-AF65-F5344CB8AC3E}">
        <p14:creationId xmlns:p14="http://schemas.microsoft.com/office/powerpoint/2010/main" val="2475945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spcBef>
                <a:spcPts val="1000"/>
              </a:spcBef>
            </a:pPr>
            <a:r>
              <a:rPr lang="el-GR" sz="3100" b="1" dirty="0">
                <a:solidFill>
                  <a:prstClr val="white"/>
                </a:solidFill>
                <a:effectLst>
                  <a:outerShdw blurRad="228600" algn="ctr" rotWithShape="0">
                    <a:prstClr val="black">
                      <a:alpha val="53000"/>
                    </a:prstClr>
                  </a:outerShdw>
                </a:effectLst>
                <a:ea typeface="+mn-ea"/>
                <a:cs typeface="+mn-cs"/>
              </a:rPr>
              <a:t>Ε. Προβλεπόμενες επισκέψεις-συνεργασίες </a:t>
            </a:r>
            <a:br>
              <a:rPr lang="en-US" sz="3100" b="1" dirty="0">
                <a:solidFill>
                  <a:prstClr val="white"/>
                </a:solidFill>
                <a:effectLst>
                  <a:outerShdw blurRad="228600" algn="ctr" rotWithShape="0">
                    <a:prstClr val="black">
                      <a:alpha val="53000"/>
                    </a:prstClr>
                  </a:outerShdw>
                </a:effectLst>
                <a:ea typeface="+mn-ea"/>
                <a:cs typeface="+mn-cs"/>
              </a:rPr>
            </a:br>
            <a:r>
              <a:rPr lang="el-GR" sz="3100" b="1" dirty="0">
                <a:solidFill>
                  <a:prstClr val="white"/>
                </a:solidFill>
                <a:effectLst>
                  <a:outerShdw blurRad="228600" algn="ctr" rotWithShape="0">
                    <a:prstClr val="black">
                      <a:alpha val="53000"/>
                    </a:prstClr>
                  </a:outerShdw>
                </a:effectLst>
                <a:ea typeface="+mn-ea"/>
                <a:cs typeface="+mn-cs"/>
              </a:rPr>
              <a:t>με άλλους φορείς</a:t>
            </a:r>
            <a:br>
              <a:rPr lang="el-GR" sz="2400" b="1" dirty="0">
                <a:solidFill>
                  <a:prstClr val="white"/>
                </a:solidFill>
                <a:effectLst>
                  <a:outerShdw blurRad="228600" algn="ctr" rotWithShape="0">
                    <a:prstClr val="black">
                      <a:alpha val="53000"/>
                    </a:prstClr>
                  </a:outerShdw>
                </a:effectLst>
                <a:ea typeface="+mn-ea"/>
                <a:cs typeface="+mn-cs"/>
              </a:rPr>
            </a:br>
            <a:endParaRPr lang="el-GR" dirty="0"/>
          </a:p>
        </p:txBody>
      </p:sp>
      <p:sp>
        <p:nvSpPr>
          <p:cNvPr id="3" name="Θέση περιεχομένου 2"/>
          <p:cNvSpPr>
            <a:spLocks noGrp="1"/>
          </p:cNvSpPr>
          <p:nvPr>
            <p:ph idx="1"/>
          </p:nvPr>
        </p:nvSpPr>
        <p:spPr/>
        <p:txBody>
          <a:bodyPr/>
          <a:lstStyle/>
          <a:p>
            <a:pPr lvl="0"/>
            <a:r>
              <a:rPr lang="el-GR" dirty="0">
                <a:solidFill>
                  <a:prstClr val="white"/>
                </a:solidFill>
              </a:rPr>
              <a:t>Αριθμός προβλεπόμενων επισκέψεων και συνεργασιών με φορείς:</a:t>
            </a:r>
          </a:p>
          <a:p>
            <a:pPr marL="0" lvl="0" indent="0">
              <a:buNone/>
            </a:pPr>
            <a:r>
              <a:rPr lang="el-GR" dirty="0">
                <a:solidFill>
                  <a:prstClr val="white"/>
                </a:solidFill>
              </a:rPr>
              <a:t>1)Μελέτη πεδίου-δάσος</a:t>
            </a:r>
          </a:p>
          <a:p>
            <a:pPr marL="0" lvl="0" indent="0">
              <a:buNone/>
            </a:pPr>
            <a:r>
              <a:rPr lang="el-GR" dirty="0">
                <a:solidFill>
                  <a:prstClr val="white"/>
                </a:solidFill>
              </a:rPr>
              <a:t>2) Συνεργασία και επικοινωνία με γεωργούς, αλιείς και γεωπόνους</a:t>
            </a:r>
          </a:p>
          <a:p>
            <a:endParaRPr lang="el-GR" dirty="0"/>
          </a:p>
        </p:txBody>
      </p:sp>
    </p:spTree>
    <p:extLst>
      <p:ext uri="{BB962C8B-B14F-4D97-AF65-F5344CB8AC3E}">
        <p14:creationId xmlns:p14="http://schemas.microsoft.com/office/powerpoint/2010/main" val="320336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spcBef>
                <a:spcPts val="1000"/>
              </a:spcBef>
            </a:pPr>
            <a:r>
              <a:rPr lang="el-GR" sz="3100" b="1" dirty="0">
                <a:solidFill>
                  <a:prstClr val="white"/>
                </a:solidFill>
                <a:effectLst>
                  <a:outerShdw blurRad="228600" algn="ctr" rotWithShape="0">
                    <a:prstClr val="black">
                      <a:alpha val="53000"/>
                    </a:prstClr>
                  </a:outerShdw>
                </a:effectLst>
                <a:ea typeface="+mn-ea"/>
                <a:cs typeface="+mn-cs"/>
              </a:rPr>
              <a:t>ΣΤ. Πεδία σύνδεσης με τα προγράμματα σπουδών (γνωστικά αντικείμενα)</a:t>
            </a:r>
            <a:br>
              <a:rPr lang="el-GR" sz="2400" b="1" dirty="0">
                <a:solidFill>
                  <a:prstClr val="white"/>
                </a:solidFill>
                <a:effectLst>
                  <a:outerShdw blurRad="228600" algn="ctr" rotWithShape="0">
                    <a:prstClr val="black">
                      <a:alpha val="53000"/>
                    </a:prstClr>
                  </a:outerShdw>
                </a:effectLst>
                <a:ea typeface="+mn-ea"/>
                <a:cs typeface="+mn-cs"/>
              </a:rPr>
            </a:br>
            <a:endParaRPr lang="el-GR" dirty="0"/>
          </a:p>
        </p:txBody>
      </p:sp>
      <p:sp>
        <p:nvSpPr>
          <p:cNvPr id="3" name="Θέση περιεχομένου 2"/>
          <p:cNvSpPr>
            <a:spLocks noGrp="1"/>
          </p:cNvSpPr>
          <p:nvPr>
            <p:ph idx="1"/>
          </p:nvPr>
        </p:nvSpPr>
        <p:spPr/>
        <p:txBody>
          <a:bodyPr>
            <a:normAutofit lnSpcReduction="10000"/>
          </a:bodyPr>
          <a:lstStyle/>
          <a:p>
            <a:pPr lvl="0"/>
            <a:r>
              <a:rPr lang="el-GR" dirty="0">
                <a:solidFill>
                  <a:prstClr val="white"/>
                </a:solidFill>
              </a:rPr>
              <a:t>Φυσικές επιστήμες</a:t>
            </a:r>
          </a:p>
          <a:p>
            <a:pPr lvl="0"/>
            <a:r>
              <a:rPr lang="el-GR" dirty="0">
                <a:solidFill>
                  <a:prstClr val="white"/>
                </a:solidFill>
              </a:rPr>
              <a:t>Βιολογία</a:t>
            </a:r>
          </a:p>
          <a:p>
            <a:pPr lvl="0"/>
            <a:r>
              <a:rPr lang="el-GR" dirty="0">
                <a:solidFill>
                  <a:prstClr val="white"/>
                </a:solidFill>
              </a:rPr>
              <a:t>Χημεία</a:t>
            </a:r>
          </a:p>
          <a:p>
            <a:pPr lvl="0"/>
            <a:r>
              <a:rPr lang="el-GR" dirty="0">
                <a:solidFill>
                  <a:prstClr val="white"/>
                </a:solidFill>
              </a:rPr>
              <a:t>Μαθηματικά</a:t>
            </a:r>
          </a:p>
          <a:p>
            <a:pPr lvl="0"/>
            <a:r>
              <a:rPr lang="el-GR" dirty="0">
                <a:solidFill>
                  <a:prstClr val="white"/>
                </a:solidFill>
              </a:rPr>
              <a:t>Καλλιτεχνικά</a:t>
            </a:r>
          </a:p>
          <a:p>
            <a:pPr lvl="0"/>
            <a:r>
              <a:rPr lang="el-GR" dirty="0">
                <a:solidFill>
                  <a:prstClr val="white"/>
                </a:solidFill>
              </a:rPr>
              <a:t>Πληροφορική</a:t>
            </a:r>
          </a:p>
          <a:p>
            <a:pPr lvl="0"/>
            <a:r>
              <a:rPr lang="el-GR" dirty="0">
                <a:solidFill>
                  <a:prstClr val="white"/>
                </a:solidFill>
              </a:rPr>
              <a:t>Γλώσσα</a:t>
            </a:r>
          </a:p>
          <a:p>
            <a:pPr lvl="0"/>
            <a:r>
              <a:rPr lang="el-GR" dirty="0">
                <a:solidFill>
                  <a:prstClr val="white"/>
                </a:solidFill>
              </a:rPr>
              <a:t>Ιστορία</a:t>
            </a:r>
          </a:p>
          <a:p>
            <a:endParaRPr lang="el-GR" dirty="0"/>
          </a:p>
        </p:txBody>
      </p:sp>
    </p:spTree>
    <p:extLst>
      <p:ext uri="{BB962C8B-B14F-4D97-AF65-F5344CB8AC3E}">
        <p14:creationId xmlns:p14="http://schemas.microsoft.com/office/powerpoint/2010/main" val="3182405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lvl="0">
              <a:spcBef>
                <a:spcPts val="1000"/>
              </a:spcBef>
            </a:pPr>
            <a:r>
              <a:rPr lang="el-GR" sz="2800" b="1" dirty="0">
                <a:solidFill>
                  <a:prstClr val="white"/>
                </a:solidFill>
                <a:effectLst>
                  <a:outerShdw blurRad="228600" algn="ctr" rotWithShape="0">
                    <a:prstClr val="black">
                      <a:alpha val="53000"/>
                    </a:prstClr>
                  </a:outerShdw>
                </a:effectLst>
                <a:ea typeface="+mn-ea"/>
                <a:cs typeface="+mn-cs"/>
              </a:rPr>
              <a:t>Ζ. Τρόποι διάχυσης των αποτελεσμάτων</a:t>
            </a:r>
            <a:br>
              <a:rPr lang="el-GR" sz="2400" b="1" dirty="0">
                <a:solidFill>
                  <a:prstClr val="white"/>
                </a:solidFill>
                <a:effectLst>
                  <a:outerShdw blurRad="228600" algn="ctr" rotWithShape="0">
                    <a:prstClr val="black">
                      <a:alpha val="53000"/>
                    </a:prstClr>
                  </a:outerShdw>
                </a:effectLst>
                <a:ea typeface="+mn-ea"/>
                <a:cs typeface="+mn-cs"/>
              </a:rPr>
            </a:br>
            <a:endParaRPr lang="el-GR" dirty="0"/>
          </a:p>
        </p:txBody>
      </p:sp>
      <p:sp>
        <p:nvSpPr>
          <p:cNvPr id="3" name="Θέση περιεχομένου 2"/>
          <p:cNvSpPr>
            <a:spLocks noGrp="1"/>
          </p:cNvSpPr>
          <p:nvPr>
            <p:ph idx="1"/>
          </p:nvPr>
        </p:nvSpPr>
        <p:spPr/>
        <p:txBody>
          <a:bodyPr/>
          <a:lstStyle/>
          <a:p>
            <a:r>
              <a:rPr lang="el-GR" dirty="0">
                <a:solidFill>
                  <a:prstClr val="white"/>
                </a:solidFill>
              </a:rPr>
              <a:t>Παρουσίαση </a:t>
            </a:r>
            <a:r>
              <a:rPr lang="el-GR" dirty="0" err="1">
                <a:solidFill>
                  <a:prstClr val="white"/>
                </a:solidFill>
              </a:rPr>
              <a:t>κολάζ</a:t>
            </a:r>
            <a:r>
              <a:rPr lang="el-GR" dirty="0">
                <a:solidFill>
                  <a:prstClr val="white"/>
                </a:solidFill>
              </a:rPr>
              <a:t> και σχετικών κατασκευών στην τοπική κοινωνία κατά τη διάρκεια του </a:t>
            </a:r>
            <a:r>
              <a:rPr lang="el-GR" dirty="0" err="1">
                <a:solidFill>
                  <a:prstClr val="white"/>
                </a:solidFill>
              </a:rPr>
              <a:t>μπαζάρ</a:t>
            </a:r>
            <a:r>
              <a:rPr lang="el-GR" dirty="0">
                <a:solidFill>
                  <a:prstClr val="white"/>
                </a:solidFill>
              </a:rPr>
              <a:t> που θα πραγματοποιήσουν οι μαθητές/</a:t>
            </a:r>
            <a:r>
              <a:rPr lang="el-GR" dirty="0" err="1">
                <a:solidFill>
                  <a:prstClr val="white"/>
                </a:solidFill>
              </a:rPr>
              <a:t>τριες</a:t>
            </a:r>
            <a:r>
              <a:rPr lang="el-GR" dirty="0">
                <a:solidFill>
                  <a:prstClr val="white"/>
                </a:solidFill>
              </a:rPr>
              <a:t>.</a:t>
            </a:r>
          </a:p>
          <a:p>
            <a:endParaRPr lang="el-GR" dirty="0"/>
          </a:p>
        </p:txBody>
      </p:sp>
    </p:spTree>
    <p:extLst>
      <p:ext uri="{BB962C8B-B14F-4D97-AF65-F5344CB8AC3E}">
        <p14:creationId xmlns:p14="http://schemas.microsoft.com/office/powerpoint/2010/main" val="777954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3373" y="739161"/>
            <a:ext cx="9613861" cy="1080938"/>
          </a:xfrm>
        </p:spPr>
        <p:txBody>
          <a:bodyPr>
            <a:noAutofit/>
          </a:bodyPr>
          <a:lstStyle/>
          <a:p>
            <a:r>
              <a:rPr lang="el-GR" sz="2600" b="1" dirty="0">
                <a:solidFill>
                  <a:prstClr val="white"/>
                </a:solidFill>
                <a:effectLst>
                  <a:outerShdw blurRad="228600" algn="ctr" rotWithShape="0">
                    <a:prstClr val="black">
                      <a:alpha val="53000"/>
                    </a:prstClr>
                  </a:outerShdw>
                </a:effectLst>
                <a:ea typeface="+mn-ea"/>
                <a:cs typeface="+mn-cs"/>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p>
        </p:txBody>
      </p:sp>
      <p:sp>
        <p:nvSpPr>
          <p:cNvPr id="3" name="Θέση περιεχομένου 2"/>
          <p:cNvSpPr>
            <a:spLocks noGrp="1"/>
          </p:cNvSpPr>
          <p:nvPr>
            <p:ph idx="1"/>
          </p:nvPr>
        </p:nvSpPr>
        <p:spPr>
          <a:xfrm>
            <a:off x="483373" y="2300802"/>
            <a:ext cx="9926719" cy="4360985"/>
          </a:xfrm>
        </p:spPr>
        <p:txBody>
          <a:bodyPr>
            <a:noAutofit/>
          </a:bodyPr>
          <a:lstStyle/>
          <a:p>
            <a:pPr lvl="0"/>
            <a:r>
              <a:rPr lang="el-GR" dirty="0">
                <a:solidFill>
                  <a:prstClr val="white"/>
                </a:solidFill>
              </a:rPr>
              <a:t>Το πρόγραμμα θα υλοποιηθεί εντός και εκτός του σχολικού πλαισίου με διάφορες δραστηριότητες και δράσεις.</a:t>
            </a:r>
          </a:p>
          <a:p>
            <a:pPr lvl="0"/>
            <a:r>
              <a:rPr lang="el-GR" dirty="0">
                <a:solidFill>
                  <a:prstClr val="white"/>
                </a:solidFill>
              </a:rPr>
              <a:t>Πιο συγκεκριμένα, μέσω της μεθόδου της </a:t>
            </a:r>
            <a:r>
              <a:rPr lang="el-GR" dirty="0" err="1">
                <a:solidFill>
                  <a:prstClr val="white"/>
                </a:solidFill>
              </a:rPr>
              <a:t>ιδεοθύελλας</a:t>
            </a:r>
            <a:r>
              <a:rPr lang="el-GR" dirty="0">
                <a:solidFill>
                  <a:prstClr val="white"/>
                </a:solidFill>
              </a:rPr>
              <a:t>, οι μαθητές/</a:t>
            </a:r>
            <a:r>
              <a:rPr lang="el-GR" dirty="0" err="1">
                <a:solidFill>
                  <a:prstClr val="white"/>
                </a:solidFill>
              </a:rPr>
              <a:t>τριες</a:t>
            </a:r>
            <a:r>
              <a:rPr lang="el-GR" dirty="0">
                <a:solidFill>
                  <a:prstClr val="white"/>
                </a:solidFill>
              </a:rPr>
              <a:t> θα συζητήσουν την προέλευση και παραγωγή των τροφών (έδαφος, θρεπτικά, νερό), θα επισκεφθούν γεωργικές καλλιέργειες και θα επικοινωνήσουν με γεωργούς και αλιείς.</a:t>
            </a:r>
          </a:p>
          <a:p>
            <a:pPr lvl="0"/>
            <a:r>
              <a:rPr lang="el-GR" dirty="0">
                <a:solidFill>
                  <a:prstClr val="white"/>
                </a:solidFill>
              </a:rPr>
              <a:t>Ακόμα, μέσω της μελέτης πεδίου θα επισκεφθούν ένα δάσος της τοπικής περιοχής για παρατήρηση των φυσικών πόρων που αυτό προσφέρει.</a:t>
            </a:r>
          </a:p>
        </p:txBody>
      </p:sp>
    </p:spTree>
    <p:extLst>
      <p:ext uri="{BB962C8B-B14F-4D97-AF65-F5344CB8AC3E}">
        <p14:creationId xmlns:p14="http://schemas.microsoft.com/office/powerpoint/2010/main" val="1559351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0" y="767296"/>
            <a:ext cx="9613861" cy="1080938"/>
          </a:xfrm>
        </p:spPr>
        <p:txBody>
          <a:bodyPr>
            <a:noAutofit/>
          </a:bodyPr>
          <a:lstStyle/>
          <a:p>
            <a:r>
              <a:rPr lang="el-GR" sz="4000" b="1" dirty="0">
                <a:latin typeface="+mn-lt"/>
              </a:rPr>
              <a:t>Παρουσίαση </a:t>
            </a:r>
            <a:r>
              <a:rPr lang="en-US" sz="4000" b="1" dirty="0">
                <a:latin typeface="+mn-lt"/>
              </a:rPr>
              <a:t>2</a:t>
            </a:r>
            <a:r>
              <a:rPr lang="el-GR" sz="4000" b="1" baseline="30000" dirty="0">
                <a:latin typeface="+mn-lt"/>
              </a:rPr>
              <a:t>ου</a:t>
            </a:r>
            <a:r>
              <a:rPr lang="el-GR" sz="4000" b="1" dirty="0">
                <a:latin typeface="+mn-lt"/>
              </a:rPr>
              <a:t> Στόχου: Μηδενική Πείνα</a:t>
            </a:r>
          </a:p>
        </p:txBody>
      </p:sp>
      <p:sp>
        <p:nvSpPr>
          <p:cNvPr id="3" name="Θέση περιεχομένου 2"/>
          <p:cNvSpPr>
            <a:spLocks noGrp="1"/>
          </p:cNvSpPr>
          <p:nvPr>
            <p:ph idx="1"/>
          </p:nvPr>
        </p:nvSpPr>
        <p:spPr/>
        <p:txBody>
          <a:bodyPr>
            <a:normAutofit/>
          </a:bodyPr>
          <a:lstStyle/>
          <a:p>
            <a:r>
              <a:rPr lang="el-GR" dirty="0"/>
              <a:t>Η αξιοποίηση με κατάλληλο τρόπο των τομέων της γεωργίας, της αλιείας και της δασοπονίας θα οδηγήσει σε παραγωγή θρεπτικής τροφής για όλους και δημιουργία εισοδημάτων</a:t>
            </a:r>
          </a:p>
        </p:txBody>
      </p:sp>
    </p:spTree>
    <p:extLst>
      <p:ext uri="{BB962C8B-B14F-4D97-AF65-F5344CB8AC3E}">
        <p14:creationId xmlns:p14="http://schemas.microsoft.com/office/powerpoint/2010/main" val="3823397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a:solidFill>
                  <a:prstClr val="white"/>
                </a:solidFill>
              </a:rPr>
              <a:t>Παράλληλα, μπορούν να καλλιεργήσουν σε συνεργασία με κάποιον/α γεωπόνο, δικά τους φυτά (μυρωδικά, όσπρια), που θα τα πουλήσουν σε </a:t>
            </a:r>
            <a:r>
              <a:rPr lang="el-GR" dirty="0" err="1">
                <a:solidFill>
                  <a:prstClr val="white"/>
                </a:solidFill>
              </a:rPr>
              <a:t>μπαζάρ</a:t>
            </a:r>
            <a:r>
              <a:rPr lang="el-GR" dirty="0">
                <a:solidFill>
                  <a:prstClr val="white"/>
                </a:solidFill>
              </a:rPr>
              <a:t> σε συνεργασία με τον σύλλογο γονέων και κηδεμόνων.</a:t>
            </a:r>
          </a:p>
          <a:p>
            <a:pPr lvl="0"/>
            <a:r>
              <a:rPr lang="el-GR" dirty="0">
                <a:solidFill>
                  <a:prstClr val="white"/>
                </a:solidFill>
              </a:rPr>
              <a:t>Με τα έσοδα μπορούν να αγοράσουν τρόφιμα που θα τα διανείμουν σε ευπαθείς ομάδες της τοπικής κοινωνίας.</a:t>
            </a:r>
          </a:p>
          <a:p>
            <a:pPr lvl="0"/>
            <a:r>
              <a:rPr lang="el-GR" dirty="0">
                <a:solidFill>
                  <a:prstClr val="white"/>
                </a:solidFill>
              </a:rPr>
              <a:t>Επίσης, μέσω βίντεο, ταινιών και παραμυθιών θα ενημερωθούν για τις συνθήκες διαβίωσης άλλων ανθρώπων άλλων χωρών που ζουν στα όρια της πείνας. </a:t>
            </a:r>
          </a:p>
          <a:p>
            <a:pPr lvl="0"/>
            <a:endParaRPr lang="el-GR" sz="2200" dirty="0">
              <a:solidFill>
                <a:prstClr val="white"/>
              </a:solidFill>
            </a:endParaRPr>
          </a:p>
          <a:p>
            <a:endParaRPr lang="el-GR" dirty="0"/>
          </a:p>
        </p:txBody>
      </p:sp>
      <p:sp>
        <p:nvSpPr>
          <p:cNvPr id="4" name="Τίτλος 1"/>
          <p:cNvSpPr>
            <a:spLocks noGrp="1"/>
          </p:cNvSpPr>
          <p:nvPr>
            <p:ph type="title"/>
          </p:nvPr>
        </p:nvSpPr>
        <p:spPr/>
        <p:txBody>
          <a:bodyPr>
            <a:noAutofit/>
          </a:bodyPr>
          <a:lstStyle/>
          <a:p>
            <a:r>
              <a:rPr lang="el-GR" sz="2600" b="1" dirty="0">
                <a:solidFill>
                  <a:prstClr val="white"/>
                </a:solidFill>
                <a:effectLst>
                  <a:outerShdw blurRad="228600" algn="ctr" rotWithShape="0">
                    <a:prstClr val="black">
                      <a:alpha val="53000"/>
                    </a:prstClr>
                  </a:outerShdw>
                </a:effectLst>
                <a:ea typeface="+mn-ea"/>
                <a:cs typeface="+mn-cs"/>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p>
        </p:txBody>
      </p:sp>
    </p:spTree>
    <p:extLst>
      <p:ext uri="{BB962C8B-B14F-4D97-AF65-F5344CB8AC3E}">
        <p14:creationId xmlns:p14="http://schemas.microsoft.com/office/powerpoint/2010/main" val="1127766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2439" y="702751"/>
            <a:ext cx="9993924" cy="1210456"/>
          </a:xfrm>
        </p:spPr>
        <p:txBody>
          <a:bodyPr>
            <a:noAutofit/>
          </a:bodyPr>
          <a:lstStyle/>
          <a:p>
            <a:r>
              <a:rPr lang="el-GR" sz="2600" b="1" dirty="0">
                <a:solidFill>
                  <a:prstClr val="white"/>
                </a:solidFill>
                <a:effectLst>
                  <a:outerShdw blurRad="228600" algn="ctr" rotWithShape="0">
                    <a:prstClr val="black">
                      <a:alpha val="53000"/>
                    </a:prstClr>
                  </a:outerShdw>
                </a:effectLst>
                <a:ea typeface="+mn-ea"/>
                <a:cs typeface="+mn-cs"/>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p>
        </p:txBody>
      </p:sp>
      <p:sp>
        <p:nvSpPr>
          <p:cNvPr id="3" name="Θέση περιεχομένου 2"/>
          <p:cNvSpPr>
            <a:spLocks noGrp="1"/>
          </p:cNvSpPr>
          <p:nvPr>
            <p:ph idx="1"/>
          </p:nvPr>
        </p:nvSpPr>
        <p:spPr>
          <a:xfrm>
            <a:off x="472439" y="2124222"/>
            <a:ext cx="9993924" cy="4733778"/>
          </a:xfrm>
        </p:spPr>
        <p:txBody>
          <a:bodyPr>
            <a:normAutofit fontScale="92500"/>
          </a:bodyPr>
          <a:lstStyle/>
          <a:p>
            <a:pPr lvl="0"/>
            <a:r>
              <a:rPr lang="el-GR" dirty="0">
                <a:solidFill>
                  <a:prstClr val="white"/>
                </a:solidFill>
              </a:rPr>
              <a:t>Μέσω της μεθόδου της προσομοίωσης και της χρήσης νέων τεχνολογιών θα δουν αεροφωτογραφίες περιοχών από όλον τον κόσμο που χρησιμοποιούνταν για καλλιέργειες τροφίμων πριν και μετά των συνεπειών της κλιματικής αλλαγής (ερημοποίηση, ξηρασία) και θα συζητήσουν για τη σύνδεση των ευκαιριών εργασίας, τη φτώχεια και τη μετανάστευση.</a:t>
            </a:r>
          </a:p>
          <a:p>
            <a:pPr lvl="0"/>
            <a:r>
              <a:rPr lang="el-GR" dirty="0">
                <a:solidFill>
                  <a:prstClr val="white"/>
                </a:solidFill>
              </a:rPr>
              <a:t>Θα παίξουν ένα παιχνίδι που θα αναδειχθεί ο περιορισμός των φυσικών πόρων, η άνιση κατανομή τους στους ανθρώπους και το πρόβλημα της πείνας. </a:t>
            </a:r>
          </a:p>
          <a:p>
            <a:pPr lvl="0"/>
            <a:r>
              <a:rPr lang="el-GR" dirty="0">
                <a:solidFill>
                  <a:prstClr val="white"/>
                </a:solidFill>
              </a:rPr>
              <a:t>Με τη μέθοδο της επίλυσης προβλήματος, τα παιδιά θα συζητήσουν για τον υπερκαταναλωτισμό και τη σπατάλη τροφίμων.</a:t>
            </a:r>
          </a:p>
          <a:p>
            <a:pPr lvl="0"/>
            <a:r>
              <a:rPr lang="el-GR" dirty="0">
                <a:solidFill>
                  <a:prstClr val="white"/>
                </a:solidFill>
              </a:rPr>
              <a:t>Μέσα από όλες αυτές τις δραστηριότητες και τις δράσεις θα ανακύπτουν τρόποι αντιμετώπισης του προβλήματος της πείνας και μέσα από φύλλα εργασίας, ζωγραφιές, κατασκευές και διάφορα παιχνίδια (κυνήγι θησαυρού) θα αξιολογείται η </a:t>
            </a:r>
            <a:r>
              <a:rPr lang="el-GR" dirty="0" err="1">
                <a:solidFill>
                  <a:prstClr val="white"/>
                </a:solidFill>
              </a:rPr>
              <a:t>στοχοθεσία</a:t>
            </a:r>
            <a:r>
              <a:rPr lang="el-GR" dirty="0">
                <a:solidFill>
                  <a:prstClr val="white"/>
                </a:solidFill>
              </a:rPr>
              <a:t> του προγράμματος.</a:t>
            </a:r>
          </a:p>
          <a:p>
            <a:pPr marL="0" indent="0">
              <a:buNone/>
            </a:pPr>
            <a:endParaRPr lang="el-GR" dirty="0"/>
          </a:p>
        </p:txBody>
      </p:sp>
    </p:spTree>
    <p:extLst>
      <p:ext uri="{BB962C8B-B14F-4D97-AF65-F5344CB8AC3E}">
        <p14:creationId xmlns:p14="http://schemas.microsoft.com/office/powerpoint/2010/main" val="3311479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dirty="0"/>
              <a:t>Επιβαρυντικοί παράγοντες:</a:t>
            </a:r>
          </a:p>
          <a:p>
            <a:r>
              <a:rPr lang="el-GR" dirty="0"/>
              <a:t>Η υποβάθμιση του εδάφους, του γλυκού νερού, των ωκεανών, των δασών και της βιοποικιλότητας</a:t>
            </a:r>
          </a:p>
          <a:p>
            <a:r>
              <a:rPr lang="el-GR" dirty="0"/>
              <a:t>Η πίεση που ασκεί η κλιματική αλλαγή στους παρεχόμενους πόρους του πλανήτη</a:t>
            </a:r>
          </a:p>
          <a:p>
            <a:r>
              <a:rPr lang="el-GR" dirty="0"/>
              <a:t>Οι πιθανές πλημμύρες και ξηρασίες λόγω της κλιματικής αλλαγής</a:t>
            </a:r>
          </a:p>
          <a:p>
            <a:r>
              <a:rPr lang="el-GR" dirty="0"/>
              <a:t>Μετανάστευση</a:t>
            </a:r>
          </a:p>
          <a:p>
            <a:endParaRPr lang="el-GR" dirty="0"/>
          </a:p>
        </p:txBody>
      </p:sp>
    </p:spTree>
    <p:extLst>
      <p:ext uri="{BB962C8B-B14F-4D97-AF65-F5344CB8AC3E}">
        <p14:creationId xmlns:p14="http://schemas.microsoft.com/office/powerpoint/2010/main" val="378192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Πρέπει να γίνουν ριζικές αλλαγές στον τομέα των τροφίμων και της γεωργίας, καθώς αποτελεί το βασικότερο μέσο για την εξάλειψη της πείνας και της φτώχιας</a:t>
            </a:r>
          </a:p>
          <a:p>
            <a:endParaRPr lang="el-GR" dirty="0"/>
          </a:p>
        </p:txBody>
      </p:sp>
    </p:spTree>
    <p:extLst>
      <p:ext uri="{BB962C8B-B14F-4D97-AF65-F5344CB8AC3E}">
        <p14:creationId xmlns:p14="http://schemas.microsoft.com/office/powerpoint/2010/main" val="236835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25092"/>
            <a:ext cx="9613861" cy="1080938"/>
          </a:xfrm>
        </p:spPr>
        <p:txBody>
          <a:bodyPr>
            <a:normAutofit/>
          </a:bodyPr>
          <a:lstStyle/>
          <a:p>
            <a:r>
              <a:rPr lang="el-GR" b="1" dirty="0">
                <a:latin typeface="+mn-lt"/>
              </a:rPr>
              <a:t>Στοιχεία και αριθμοί</a:t>
            </a:r>
          </a:p>
        </p:txBody>
      </p:sp>
      <p:sp>
        <p:nvSpPr>
          <p:cNvPr id="3" name="Θέση περιεχομένου 2"/>
          <p:cNvSpPr>
            <a:spLocks noGrp="1"/>
          </p:cNvSpPr>
          <p:nvPr>
            <p:ph idx="1"/>
          </p:nvPr>
        </p:nvSpPr>
        <p:spPr>
          <a:xfrm>
            <a:off x="680321" y="2236762"/>
            <a:ext cx="9757907" cy="4417255"/>
          </a:xfrm>
        </p:spPr>
        <p:txBody>
          <a:bodyPr>
            <a:normAutofit fontScale="85000" lnSpcReduction="20000"/>
          </a:bodyPr>
          <a:lstStyle/>
          <a:p>
            <a:r>
              <a:rPr lang="el-GR" dirty="0"/>
              <a:t>1 στους 9 ανθρώπους παγκοσμίως υποσιτίζεται. </a:t>
            </a:r>
          </a:p>
          <a:p>
            <a:r>
              <a:rPr lang="el-GR" dirty="0"/>
              <a:t>Οι περισσότεροι από αυτούς τους ανθρώπους ζουν σε αναπτυσσόμενες χώρες, όπου το 12,9% του πληθυσμού υποσιτίζεται.</a:t>
            </a:r>
          </a:p>
          <a:p>
            <a:r>
              <a:rPr lang="el-GR" dirty="0"/>
              <a:t>Η Ασία είναι η ήπειρος με τα μεγαλύτερα ποσοστά υποσιτισμού. Στη δυτική Ασία τα ποσοστά σημείωσαν μικρή αύξηση, ενώ στη νότια Ασία τα ποσοστά έχουν μειωθεί.</a:t>
            </a:r>
          </a:p>
          <a:p>
            <a:r>
              <a:rPr lang="el-GR" dirty="0"/>
              <a:t>Η νότια Ασία αντιμετωπίζει το σοβαρότερο πρόβλημα υποσιτισμού με περίπου 281 εκατομμύρια ανθρώπους να υποσιτίζονται. Στην </a:t>
            </a:r>
            <a:r>
              <a:rPr lang="el-GR" dirty="0" err="1"/>
              <a:t>Υποσαχάρια</a:t>
            </a:r>
            <a:r>
              <a:rPr lang="el-GR" dirty="0"/>
              <a:t> περιοχή της Αφρικής το ποσοστό υποσιτιζόμενων αναμένεται να αγγίξει το 23% το 2014-2016.</a:t>
            </a:r>
          </a:p>
          <a:p>
            <a:r>
              <a:rPr lang="el-GR" dirty="0"/>
              <a:t>45% των παιδικών θανάτων, ηλικίας κάτω των 5 ετών, οφείλονται σε κακή διατροφή.</a:t>
            </a:r>
          </a:p>
          <a:p>
            <a:r>
              <a:rPr lang="el-GR" dirty="0"/>
              <a:t>1 στα 4 παιδιά παγκοσμίως παρουσιάζουν καθυστερημένη ανάπτυξη. Στις αναπτυσσόμενες χώρες η αναλογία μπορεί ανέλθει σε 1 προς 3.</a:t>
            </a:r>
          </a:p>
          <a:p>
            <a:r>
              <a:rPr lang="el-GR" dirty="0"/>
              <a:t>Στις αναπτυσσόμενες χώρες, 66 εκατομμύρια παιδιά Δημοτικού πηγαίνουν στο σχολείο πεινασμένα. 23 εκατομμύρια από αυτά να βρίσκονται στην Αφρική.</a:t>
            </a:r>
          </a:p>
        </p:txBody>
      </p:sp>
    </p:spTree>
    <p:extLst>
      <p:ext uri="{BB962C8B-B14F-4D97-AF65-F5344CB8AC3E}">
        <p14:creationId xmlns:p14="http://schemas.microsoft.com/office/powerpoint/2010/main" val="33424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626665"/>
            <a:ext cx="10515600" cy="1325563"/>
          </a:xfrm>
        </p:spPr>
        <p:txBody>
          <a:bodyPr/>
          <a:lstStyle/>
          <a:p>
            <a:r>
              <a:rPr lang="el-GR" b="1" dirty="0">
                <a:latin typeface="+mn-lt"/>
              </a:rPr>
              <a:t>Επισιτιστική ασφάλεια</a:t>
            </a:r>
          </a:p>
        </p:txBody>
      </p:sp>
      <p:sp>
        <p:nvSpPr>
          <p:cNvPr id="3" name="Θέση περιεχομένου 2"/>
          <p:cNvSpPr>
            <a:spLocks noGrp="1"/>
          </p:cNvSpPr>
          <p:nvPr>
            <p:ph idx="1"/>
          </p:nvPr>
        </p:nvSpPr>
        <p:spPr/>
        <p:txBody>
          <a:bodyPr>
            <a:normAutofit fontScale="85000" lnSpcReduction="10000"/>
          </a:bodyPr>
          <a:lstStyle/>
          <a:p>
            <a:r>
              <a:rPr lang="el-GR" dirty="0"/>
              <a:t>Οι άνθρωποι μπορούν να αποκτήσουν, είτε παράγοντας είτε αγοράζοντας, αρκετά τρόφιμα για να καλύψουν τις ανάγκες τους που τους επιτρέπουν να έχουν μια υγιή και ενεργή ζωή. </a:t>
            </a:r>
          </a:p>
          <a:p>
            <a:r>
              <a:rPr lang="el-GR" dirty="0"/>
              <a:t>Η γεωργία, αποτελεί τον μοναδικό και τον μεγαλύτερο τομέα απασχόλησης, καθώς παρέχει βιοτικούς πόρους για το 40% του παγκόσμιου πληθυσμού σήμερα και αποτελεί τη μεγαλύτερη πηγή εισοδήματος και θέσεων εργασίας για τα φτωχά νοικοκυριά της υπαίθρου.</a:t>
            </a:r>
          </a:p>
          <a:p>
            <a:r>
              <a:rPr lang="el-GR" dirty="0"/>
              <a:t>Η επισιτιστική ασφάλεια, η διατροφή των φτωχότερων ανθρώπων, και η αύξηση της παραγωγής τροφίμων για τις τοπικές και τις παγκόσμιες αγορές μπορούν να ενισχυθούν μέσω επενδύσεων σε άνδρες και γυναίκες μικροκτηματίες.  Άλλωστε, 500 εκατομμύρια μικρές φάρμες παγκοσμίως, οι περισσότερες εκ των οποίων εξαρτώνται από τις βροχοπτώσεις, παρέχουν το 80% της τροφής που  καταναλώνεται σε μεγάλο μέρος του αναπτυσσόμενου κόσμου.</a:t>
            </a:r>
          </a:p>
        </p:txBody>
      </p:sp>
    </p:spTree>
    <p:extLst>
      <p:ext uri="{BB962C8B-B14F-4D97-AF65-F5344CB8AC3E}">
        <p14:creationId xmlns:p14="http://schemas.microsoft.com/office/powerpoint/2010/main" val="2766676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mn-lt"/>
              </a:rPr>
              <a:t>Επισιτιστική ασφάλεια</a:t>
            </a:r>
          </a:p>
        </p:txBody>
      </p:sp>
      <p:sp>
        <p:nvSpPr>
          <p:cNvPr id="3" name="Θέση περιεχομένου 2"/>
          <p:cNvSpPr>
            <a:spLocks noGrp="1"/>
          </p:cNvSpPr>
          <p:nvPr>
            <p:ph idx="1"/>
          </p:nvPr>
        </p:nvSpPr>
        <p:spPr>
          <a:xfrm>
            <a:off x="680321" y="2336873"/>
            <a:ext cx="9757907" cy="4092062"/>
          </a:xfrm>
        </p:spPr>
        <p:txBody>
          <a:bodyPr>
            <a:normAutofit fontScale="77500" lnSpcReduction="20000"/>
          </a:bodyPr>
          <a:lstStyle/>
          <a:p>
            <a:r>
              <a:rPr lang="el-GR" sz="2800" dirty="0"/>
              <a:t>Από το 1900, το 70% περίπου της ποικιλίας των καλλιεργειών «εξαφανίστηκε» από τα αγροκτήματα των γεωργών. Για την προώθηση πιο θρεπτικών διατροφών, την ενίσχυση του βιοπορισμού των αγροτικών κοινοτήτων, καθώς και την προαγωγή πιο ανθεκτικών και βιώσιμων γεωργικών συστημάτων, απαιτείται ορθότερη χρήση γεωργικής βιοποικιλότητας.</a:t>
            </a:r>
          </a:p>
          <a:p>
            <a:r>
              <a:rPr lang="el-GR" sz="2800" dirty="0"/>
              <a:t>Ο αριθμός των ανθρώπων παγκοσμίως που βρίσκεται στα όρια της πείνας μπορεί να μειωθεί κατά 150 εκατομμύρια, αν παρέχονταν ίδιες ευκαιρίες πρόσβασης σε πόρους στις γυναίκες αγρότισσες, όπως παρέχονται στους άνδρες.</a:t>
            </a:r>
          </a:p>
          <a:p>
            <a:r>
              <a:rPr lang="el-GR" sz="2800" dirty="0"/>
              <a:t>1,4 δισεκατομμύρια άνθρωποι παγκοσμίως, οι περισσότεροι εκ των οποίων ζουν σε αγροτικές περιοχές του αναπτυσσόμενου κόσμου, δεν έχουν πρόσβαση σε ηλεκτρικό ρεύμα, γεγονός που δεν συμβάλλει στην εξάλειψη της πείνας και στην παραγωγή επαρκούς τροφής για την κάλυψη μελλοντικών αναγκών.</a:t>
            </a:r>
          </a:p>
          <a:p>
            <a:endParaRPr lang="el-GR" dirty="0"/>
          </a:p>
        </p:txBody>
      </p:sp>
    </p:spTree>
    <p:extLst>
      <p:ext uri="{BB962C8B-B14F-4D97-AF65-F5344CB8AC3E}">
        <p14:creationId xmlns:p14="http://schemas.microsoft.com/office/powerpoint/2010/main" val="234514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39160"/>
            <a:ext cx="9613861" cy="1080938"/>
          </a:xfrm>
        </p:spPr>
        <p:txBody>
          <a:bodyPr>
            <a:normAutofit/>
          </a:bodyPr>
          <a:lstStyle/>
          <a:p>
            <a:r>
              <a:rPr lang="el-GR" b="1" dirty="0">
                <a:latin typeface="+mn-lt"/>
              </a:rPr>
              <a:t>Στόχοι</a:t>
            </a:r>
          </a:p>
        </p:txBody>
      </p:sp>
      <p:sp>
        <p:nvSpPr>
          <p:cNvPr id="3" name="Θέση περιεχομένου 2"/>
          <p:cNvSpPr>
            <a:spLocks noGrp="1"/>
          </p:cNvSpPr>
          <p:nvPr>
            <p:ph idx="1"/>
          </p:nvPr>
        </p:nvSpPr>
        <p:spPr>
          <a:xfrm>
            <a:off x="680321" y="2405574"/>
            <a:ext cx="9715704" cy="4065563"/>
          </a:xfrm>
        </p:spPr>
        <p:txBody>
          <a:bodyPr>
            <a:normAutofit fontScale="55000" lnSpcReduction="20000"/>
          </a:bodyPr>
          <a:lstStyle/>
          <a:p>
            <a:pPr fontAlgn="base"/>
            <a:r>
              <a:rPr lang="el-GR" sz="3600" dirty="0"/>
              <a:t>Έως το 2030, τερματισμός της πείνας και διασφάλιση της πρόσβασης όλων των ανθρώπων, σε ασφαλή, θρεπτική και επαρκή τροφή.</a:t>
            </a:r>
          </a:p>
          <a:p>
            <a:pPr fontAlgn="base"/>
            <a:r>
              <a:rPr lang="el-GR" sz="3600" dirty="0"/>
              <a:t>Έως το 2030, τερματισμός όλων των μορφών κακής διατροφής, επιτυγχάνοντας, έως το 2025, τους διεθνώς συμφωνηθέντες στόχους για την καχεξία και την εξασθένηση των παιδιών ηλικίας κάτω των πέντε ετών, καθώς και αντιμετώπιση των διατροφικών αναγκών των έφηβων κοριτσιών, των εγκύων, των γυναικών που θηλάζουν και των ηλικιωμένων ανθρώπων.</a:t>
            </a:r>
          </a:p>
          <a:p>
            <a:pPr fontAlgn="base"/>
            <a:r>
              <a:rPr lang="el-GR" sz="3600" dirty="0"/>
              <a:t>Έως το 2030, διπλασιασμός της αγροτικής παραγωγικότητας και των εισοδημάτων των μικροπαραγωγών τροφίμων.</a:t>
            </a:r>
          </a:p>
          <a:p>
            <a:pPr fontAlgn="base"/>
            <a:r>
              <a:rPr lang="el-GR" sz="3600" dirty="0"/>
              <a:t>Έως το 2030, διασφάλιση της χρήσης βιώσιμων συστημάτων παραγωγής τροφίμων και της εφαρμογής ανθεκτικών γεωργικών πρακτικών που αυξάνουν την παραγωγικότητα και την παραγωγή,  τα οποία θα συμβάλλουν στη διατήρηση των οικοσυστημάτων, θα ενισχύσουν την ικανότητα προσαρμογής στην κλιματική αλλαγή, στα ακραία καιρικά φαινόμενα, στην ξηρασία, στις πλημμύρες και άλλες καταστροφές, και θα βελτιώσουν σταδιακά την ποιότητα της γης και του εδάφους.</a:t>
            </a:r>
          </a:p>
          <a:p>
            <a:endParaRPr lang="el-GR" dirty="0"/>
          </a:p>
        </p:txBody>
      </p:sp>
    </p:spTree>
    <p:extLst>
      <p:ext uri="{BB962C8B-B14F-4D97-AF65-F5344CB8AC3E}">
        <p14:creationId xmlns:p14="http://schemas.microsoft.com/office/powerpoint/2010/main" val="1326240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latin typeface="+mn-lt"/>
              </a:rPr>
              <a:t>Στόχοι</a:t>
            </a:r>
          </a:p>
        </p:txBody>
      </p:sp>
      <p:sp>
        <p:nvSpPr>
          <p:cNvPr id="3" name="Θέση περιεχομένου 2"/>
          <p:cNvSpPr>
            <a:spLocks noGrp="1"/>
          </p:cNvSpPr>
          <p:nvPr>
            <p:ph idx="1"/>
          </p:nvPr>
        </p:nvSpPr>
        <p:spPr>
          <a:xfrm>
            <a:off x="680320" y="2011680"/>
            <a:ext cx="9613861" cy="4747846"/>
          </a:xfrm>
        </p:spPr>
        <p:txBody>
          <a:bodyPr>
            <a:noAutofit/>
          </a:bodyPr>
          <a:lstStyle/>
          <a:p>
            <a:pPr fontAlgn="base"/>
            <a:r>
              <a:rPr lang="el-GR" sz="2000" dirty="0"/>
              <a:t>Έως το 2020, διατήρηση της γενετικής ποικιλίας των σπόρων, των καλλιεργούμενων φυτών, των εκτρεφόμενων και των οικόσιτων ζώων  και των συγγενικών τους άγριων ειδών, καθώς και προαγωγή της πρόσβασης στη δίκαιη και ισότιμη κατανομή των ωφελημάτων που προκύπτουν από τη χρήση των γενετικών πόρων και της συναφούς παραδοσιακής γνώσης.</a:t>
            </a:r>
          </a:p>
          <a:p>
            <a:pPr fontAlgn="base"/>
            <a:r>
              <a:rPr lang="el-GR" sz="2000" dirty="0"/>
              <a:t>Αύξηση των επενδύσεων, στις υποδομές της υπαίθρου, στην αγροτική έρευνα, στις υπηρεσίες γεωργικών εφαρμογών, στην τεχνολογική ανάπτυξη και στις τράπεζες φυτικών και ζωικών γονιδίων.</a:t>
            </a:r>
          </a:p>
          <a:p>
            <a:pPr fontAlgn="base"/>
            <a:r>
              <a:rPr lang="el-GR" sz="2000" dirty="0"/>
              <a:t>Διόρθωση και αποτροπή εμπορικών περιορισμών και στρεβλώσεων στις παγκόσμιες γεωργικές αγορές, σε συνδυασμό με την εξάλειψη όλων των μορφών εξαγωγικών γεωργικών επιδοτήσεων και όλων των εξαγωγικών μέτρων με ισοδύναμο αποτέλεσμα.</a:t>
            </a:r>
          </a:p>
          <a:p>
            <a:pPr fontAlgn="base"/>
            <a:r>
              <a:rPr lang="el-GR" sz="2000" dirty="0"/>
              <a:t>Υιοθέτηση μέτρων που διασφαλίζουν την εύρυθμη λειτουργία των αγορών των βασικών προϊόντων διατροφής και των παραγώγων τους και διευκολύνουν την έγκαιρη πρόσβαση σε πληροφορίες σχετικές με τις αγορές, προκειμένου να διευκολυνθεί ο περιορισμός της ακραίας αστάθειας των τιμών.</a:t>
            </a:r>
          </a:p>
          <a:p>
            <a:endParaRPr lang="el-GR" sz="2000" dirty="0"/>
          </a:p>
        </p:txBody>
      </p:sp>
    </p:spTree>
    <p:extLst>
      <p:ext uri="{BB962C8B-B14F-4D97-AF65-F5344CB8AC3E}">
        <p14:creationId xmlns:p14="http://schemas.microsoft.com/office/powerpoint/2010/main" val="2153562033"/>
      </p:ext>
    </p:extLst>
  </p:cSld>
  <p:clrMapOvr>
    <a:masterClrMapping/>
  </p:clrMapOvr>
</p:sld>
</file>

<file path=ppt/theme/theme1.xml><?xml version="1.0" encoding="utf-8"?>
<a:theme xmlns:a="http://schemas.openxmlformats.org/drawingml/2006/main" name="Βερολίνο">
  <a:themeElements>
    <a:clrScheme name="Βερολίνο">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Βερολίνο">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ερολίνο">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Βερολίνο</Template>
  <TotalTime>431</TotalTime>
  <Words>1723</Words>
  <Application>Microsoft Macintosh PowerPoint</Application>
  <PresentationFormat>Ευρεία οθόνη</PresentationFormat>
  <Paragraphs>97</Paragraphs>
  <Slides>21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Calibri</vt:lpstr>
      <vt:lpstr>Trebuchet MS</vt:lpstr>
      <vt:lpstr>Βερολίνο</vt:lpstr>
      <vt:lpstr>Μάθημα Ε2. Περιβαλλοντικά Ζητήματα στην Προοπτική της Αειφόρου Ανάπτυξης</vt:lpstr>
      <vt:lpstr>Παρουσίαση 2ου Στόχου: Μηδενική Πείνα</vt:lpstr>
      <vt:lpstr>Παρουσίαση του PowerPoint</vt:lpstr>
      <vt:lpstr>Παρουσίαση του PowerPoint</vt:lpstr>
      <vt:lpstr>Στοιχεία και αριθμοί</vt:lpstr>
      <vt:lpstr>Επισιτιστική ασφάλεια</vt:lpstr>
      <vt:lpstr>Επισιτιστική ασφάλεια</vt:lpstr>
      <vt:lpstr>Στόχοι</vt:lpstr>
      <vt:lpstr>Στόχοι</vt:lpstr>
      <vt:lpstr>Σχέδιο υποβολής προγράμματος σχολικής δραστηριότητας για την Περιβαλλοντική Εκπαίδευση</vt:lpstr>
      <vt:lpstr>Παιδαγωγική διαδικασία  </vt:lpstr>
      <vt:lpstr>Β. Παιδαγωγικοί στόχοι</vt:lpstr>
      <vt:lpstr>Β. Παιδαγωγικοί στόχοι</vt:lpstr>
      <vt:lpstr>Γ. Μεθοδολογία υλοποίησης</vt:lpstr>
      <vt:lpstr>Δ. Προβλεπόμενη διάρκεια-προβλεπόμενος μήνας έναρξης </vt:lpstr>
      <vt:lpstr>Ε. Προβλεπόμενες επισκέψεις-συνεργασίες  με άλλους φορείς </vt:lpstr>
      <vt:lpstr>ΣΤ. Πεδία σύνδεσης με τα προγράμματα σπουδών (γνωστικά αντικείμενα) </vt:lpstr>
      <vt:lpstr>Ζ. Τρόποι διάχυσης των αποτελεσμάτων </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Λογαριασμός Microsoft</dc:creator>
  <cp:lastModifiedBy>Thanos Mogias</cp:lastModifiedBy>
  <cp:revision>51</cp:revision>
  <dcterms:created xsi:type="dcterms:W3CDTF">2023-05-22T11:00:42Z</dcterms:created>
  <dcterms:modified xsi:type="dcterms:W3CDTF">2023-05-25T17:22:28Z</dcterms:modified>
</cp:coreProperties>
</file>