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0" d="100"/>
          <a:sy n="110" d="100"/>
        </p:scale>
        <p:origin x="5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5/25/23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FE7A42-4C08-7687-05F0-AEC2267B0CD3}"/>
              </a:ext>
            </a:extLst>
          </p:cNvPr>
          <p:cNvSpPr>
            <a:spLocks noGrp="1"/>
          </p:cNvSpPr>
          <p:nvPr>
            <p:ph type="ctrTitle"/>
          </p:nvPr>
        </p:nvSpPr>
        <p:spPr/>
        <p:txBody>
          <a:bodyPr>
            <a:normAutofit fontScale="90000"/>
          </a:bodyPr>
          <a:lstStyle/>
          <a:p>
            <a:r>
              <a:rPr lang="el-GR" dirty="0"/>
              <a:t>Περιβαλλοντικά ζητήματα στην Προοπτική της Αειφόρου Ανάπτυξης</a:t>
            </a:r>
          </a:p>
        </p:txBody>
      </p:sp>
      <p:sp>
        <p:nvSpPr>
          <p:cNvPr id="3" name="Υπότιτλος 2">
            <a:extLst>
              <a:ext uri="{FF2B5EF4-FFF2-40B4-BE49-F238E27FC236}">
                <a16:creationId xmlns:a16="http://schemas.microsoft.com/office/drawing/2014/main" id="{7ADCBDE0-C778-9414-CBAE-A932C90CD165}"/>
              </a:ext>
            </a:extLst>
          </p:cNvPr>
          <p:cNvSpPr>
            <a:spLocks noGrp="1"/>
          </p:cNvSpPr>
          <p:nvPr>
            <p:ph type="subTitle" idx="1"/>
          </p:nvPr>
        </p:nvSpPr>
        <p:spPr/>
        <p:txBody>
          <a:bodyPr>
            <a:normAutofit/>
          </a:bodyPr>
          <a:lstStyle/>
          <a:p>
            <a:r>
              <a:rPr lang="el-GR" sz="2400" dirty="0"/>
              <a:t>Υπεύθυνος Καθηγητής: Αθανάσιος Μόγιας</a:t>
            </a:r>
          </a:p>
        </p:txBody>
      </p:sp>
    </p:spTree>
    <p:extLst>
      <p:ext uri="{BB962C8B-B14F-4D97-AF65-F5344CB8AC3E}">
        <p14:creationId xmlns:p14="http://schemas.microsoft.com/office/powerpoint/2010/main" val="20900179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5D54165-DEFB-9BCE-1C15-E6FD89C75B41}"/>
              </a:ext>
            </a:extLst>
          </p:cNvPr>
          <p:cNvSpPr>
            <a:spLocks noGrp="1"/>
          </p:cNvSpPr>
          <p:nvPr>
            <p:ph idx="1"/>
          </p:nvPr>
        </p:nvSpPr>
        <p:spPr>
          <a:xfrm>
            <a:off x="2589212" y="795130"/>
            <a:ext cx="8915400" cy="5116092"/>
          </a:xfrm>
        </p:spPr>
        <p:txBody>
          <a:bodyPr>
            <a:normAutofit/>
          </a:bodyPr>
          <a:lstStyle/>
          <a:p>
            <a:r>
              <a:rPr lang="el-GR" sz="2400" dirty="0">
                <a:effectLst/>
                <a:latin typeface="Calibri" panose="020F0502020204030204" pitchFamily="34" charset="0"/>
                <a:ea typeface="Calibri" panose="020F0502020204030204" pitchFamily="34" charset="0"/>
                <a:cs typeface="Times New Roman" panose="02020603050405020304" pitchFamily="18" charset="0"/>
              </a:rPr>
              <a:t> 4.α Οικοδόμηση και αναβάθμιση εκπαιδευτικών εγκαταστάσεων οι οποίες ανταποκρίνονται στις ανάγκες των παιδιών και των ατόμων με αναπηρίες, λαμβάνοντας υπόψη το θέμα του φύλου, και παροχή ασφαλών, ειρηνικών, συμμετοχικών και αποδοτικών μαθησιακών περιβαλλόντων για όλους.</a:t>
            </a:r>
            <a:endParaRPr lang="el-GR" sz="2400" dirty="0"/>
          </a:p>
        </p:txBody>
      </p:sp>
      <p:pic>
        <p:nvPicPr>
          <p:cNvPr id="4" name="Εικόνα 3">
            <a:extLst>
              <a:ext uri="{FF2B5EF4-FFF2-40B4-BE49-F238E27FC236}">
                <a16:creationId xmlns:a16="http://schemas.microsoft.com/office/drawing/2014/main" id="{11F344F9-AD4A-993F-8415-7D743C039DAD}"/>
              </a:ext>
            </a:extLst>
          </p:cNvPr>
          <p:cNvPicPr>
            <a:picLocks noChangeAspect="1"/>
          </p:cNvPicPr>
          <p:nvPr/>
        </p:nvPicPr>
        <p:blipFill>
          <a:blip r:embed="rId2"/>
          <a:stretch>
            <a:fillRect/>
          </a:stretch>
        </p:blipFill>
        <p:spPr>
          <a:xfrm>
            <a:off x="1938792" y="3192597"/>
            <a:ext cx="4531042" cy="2870273"/>
          </a:xfrm>
          <a:prstGeom prst="rect">
            <a:avLst/>
          </a:prstGeom>
        </p:spPr>
      </p:pic>
      <p:pic>
        <p:nvPicPr>
          <p:cNvPr id="5" name="Εικόνα 4">
            <a:extLst>
              <a:ext uri="{FF2B5EF4-FFF2-40B4-BE49-F238E27FC236}">
                <a16:creationId xmlns:a16="http://schemas.microsoft.com/office/drawing/2014/main" id="{8A4F15E3-EA38-7F25-4324-1C0D5898DDB7}"/>
              </a:ext>
            </a:extLst>
          </p:cNvPr>
          <p:cNvPicPr>
            <a:picLocks noChangeAspect="1"/>
          </p:cNvPicPr>
          <p:nvPr/>
        </p:nvPicPr>
        <p:blipFill>
          <a:blip r:embed="rId3"/>
          <a:stretch>
            <a:fillRect/>
          </a:stretch>
        </p:blipFill>
        <p:spPr>
          <a:xfrm>
            <a:off x="7239000" y="3192597"/>
            <a:ext cx="4096264" cy="2786062"/>
          </a:xfrm>
          <a:prstGeom prst="rect">
            <a:avLst/>
          </a:prstGeom>
        </p:spPr>
      </p:pic>
    </p:spTree>
    <p:extLst>
      <p:ext uri="{BB962C8B-B14F-4D97-AF65-F5344CB8AC3E}">
        <p14:creationId xmlns:p14="http://schemas.microsoft.com/office/powerpoint/2010/main" val="1458305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1E1FCE7-1426-646F-7A7C-CC3A742C2109}"/>
              </a:ext>
            </a:extLst>
          </p:cNvPr>
          <p:cNvSpPr>
            <a:spLocks noGrp="1"/>
          </p:cNvSpPr>
          <p:nvPr>
            <p:ph idx="1"/>
          </p:nvPr>
        </p:nvSpPr>
        <p:spPr>
          <a:xfrm>
            <a:off x="2589212" y="265043"/>
            <a:ext cx="8915400" cy="5646179"/>
          </a:xfrm>
        </p:spPr>
        <p:txBody>
          <a:bodyPr/>
          <a:lstStyle/>
          <a:p>
            <a:r>
              <a:rPr lang="el-GR" sz="2400" dirty="0">
                <a:effectLst/>
                <a:latin typeface="Calibri" panose="020F0502020204030204" pitchFamily="34" charset="0"/>
                <a:ea typeface="Calibri" panose="020F0502020204030204" pitchFamily="34" charset="0"/>
                <a:cs typeface="Times New Roman" panose="02020603050405020304" pitchFamily="18" charset="0"/>
              </a:rPr>
              <a:t>4.β Έως το 2020, ουσιαστική επέκταση, σε παγκόσμιο επίπεδο, του αριθμού των διαθέσιμων υποτροφιών στις αναπτυσσόμενες χώρες, και ιδίως στις λιγότερο ανεπτυγμένες, στα μικρά νησιωτικά αναπτυσσόμενα κράτη και στις αφρικανικές χώρες, έτσι ώστε να προωθηθούν οι εγγραφές στην ανώτατη εκπαίδευση, συμπεριλαμβανομένων της επαγγελματικής κατάρτισης, των τεχνολογιών της πληροφορίας και επικοινωνίας, καθώς και τεχνικών, μηχανολογικών και επιστημονικών προγραμμάτων, στις ανεπτυγμένες και άλλες αναπτυσσόμενες χώρες. </a:t>
            </a:r>
          </a:p>
          <a:p>
            <a:endParaRPr lang="el-GR" dirty="0"/>
          </a:p>
        </p:txBody>
      </p:sp>
      <p:pic>
        <p:nvPicPr>
          <p:cNvPr id="4" name="Εικόνα 3">
            <a:extLst>
              <a:ext uri="{FF2B5EF4-FFF2-40B4-BE49-F238E27FC236}">
                <a16:creationId xmlns:a16="http://schemas.microsoft.com/office/drawing/2014/main" id="{3297D44B-3AC0-448C-1EA3-2DB68C4AB0CB}"/>
              </a:ext>
            </a:extLst>
          </p:cNvPr>
          <p:cNvPicPr>
            <a:picLocks noChangeAspect="1"/>
          </p:cNvPicPr>
          <p:nvPr/>
        </p:nvPicPr>
        <p:blipFill>
          <a:blip r:embed="rId2"/>
          <a:stretch>
            <a:fillRect/>
          </a:stretch>
        </p:blipFill>
        <p:spPr>
          <a:xfrm>
            <a:off x="4963974" y="3962472"/>
            <a:ext cx="3649939" cy="2266804"/>
          </a:xfrm>
          <a:prstGeom prst="rect">
            <a:avLst/>
          </a:prstGeom>
        </p:spPr>
      </p:pic>
    </p:spTree>
    <p:extLst>
      <p:ext uri="{BB962C8B-B14F-4D97-AF65-F5344CB8AC3E}">
        <p14:creationId xmlns:p14="http://schemas.microsoft.com/office/powerpoint/2010/main" val="731892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2EC9D1E-D2DC-2165-E139-F989DDC87E6C}"/>
              </a:ext>
            </a:extLst>
          </p:cNvPr>
          <p:cNvSpPr>
            <a:spLocks noGrp="1"/>
          </p:cNvSpPr>
          <p:nvPr>
            <p:ph idx="1"/>
          </p:nvPr>
        </p:nvSpPr>
        <p:spPr>
          <a:xfrm>
            <a:off x="2589212" y="649357"/>
            <a:ext cx="8915400" cy="5261865"/>
          </a:xfrm>
        </p:spPr>
        <p:txBody>
          <a:bodyPr/>
          <a:lstStyle/>
          <a:p>
            <a:r>
              <a:rPr lang="el-GR" sz="2400" dirty="0">
                <a:effectLst/>
                <a:latin typeface="Calibri" panose="020F0502020204030204" pitchFamily="34" charset="0"/>
                <a:ea typeface="Calibri" panose="020F0502020204030204" pitchFamily="34" charset="0"/>
                <a:cs typeface="Times New Roman" panose="02020603050405020304" pitchFamily="18" charset="0"/>
              </a:rPr>
              <a:t> 4.γ Έως το 2030, ουσιαστική αύξηση της προσφοράς καταρτισμένων δασκάλων, μέσω, μεταξύ άλλων, της διεθνούς συνεργασίας για την κατάρτιση του διδακτικού προσωπικού στις αναπτυσσόμενες χώρες και ιδίως στις λιγότερο ανεπτυγμένες χώρες και τα μικρά νησιωτικά αναπτυσσόμενα κράτη.</a:t>
            </a:r>
          </a:p>
          <a:p>
            <a:endParaRPr lang="el-GR" dirty="0"/>
          </a:p>
        </p:txBody>
      </p:sp>
      <p:pic>
        <p:nvPicPr>
          <p:cNvPr id="5" name="Εικόνα 4">
            <a:extLst>
              <a:ext uri="{FF2B5EF4-FFF2-40B4-BE49-F238E27FC236}">
                <a16:creationId xmlns:a16="http://schemas.microsoft.com/office/drawing/2014/main" id="{732D3A96-BAAC-DA21-9E57-61D3EDE6815C}"/>
              </a:ext>
            </a:extLst>
          </p:cNvPr>
          <p:cNvPicPr>
            <a:picLocks noChangeAspect="1"/>
          </p:cNvPicPr>
          <p:nvPr/>
        </p:nvPicPr>
        <p:blipFill>
          <a:blip r:embed="rId2"/>
          <a:stretch>
            <a:fillRect/>
          </a:stretch>
        </p:blipFill>
        <p:spPr>
          <a:xfrm>
            <a:off x="3885165" y="3141244"/>
            <a:ext cx="4609479" cy="3067399"/>
          </a:xfrm>
          <a:prstGeom prst="rect">
            <a:avLst/>
          </a:prstGeom>
        </p:spPr>
      </p:pic>
    </p:spTree>
    <p:extLst>
      <p:ext uri="{BB962C8B-B14F-4D97-AF65-F5344CB8AC3E}">
        <p14:creationId xmlns:p14="http://schemas.microsoft.com/office/powerpoint/2010/main" val="1683603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905CD8-6E05-C649-32A2-C662F4482AE5}"/>
              </a:ext>
            </a:extLst>
          </p:cNvPr>
          <p:cNvSpPr>
            <a:spLocks noGrp="1"/>
          </p:cNvSpPr>
          <p:nvPr>
            <p:ph type="title"/>
          </p:nvPr>
        </p:nvSpPr>
        <p:spPr>
          <a:xfrm>
            <a:off x="2592925" y="265044"/>
            <a:ext cx="6723353" cy="569844"/>
          </a:xfrm>
        </p:spPr>
        <p:txBody>
          <a:bodyPr>
            <a:normAutofit fontScale="90000"/>
          </a:bodyPr>
          <a:lstStyle/>
          <a:p>
            <a:pPr algn="ctr"/>
            <a:r>
              <a:rPr lang="el-GR" dirty="0">
                <a:latin typeface="Calibri" panose="020F0502020204030204" pitchFamily="34" charset="0"/>
                <a:ea typeface="Calibri" panose="020F0502020204030204" pitchFamily="34" charset="0"/>
                <a:cs typeface="Times New Roman" panose="02020603050405020304" pitchFamily="18" charset="0"/>
              </a:rPr>
              <a:t>Η Ελλάδα</a:t>
            </a:r>
            <a:br>
              <a:rPr lang="el-GR" dirty="0">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E2E1E6BC-C0C7-845E-6A9C-6A50059C6D8E}"/>
              </a:ext>
            </a:extLst>
          </p:cNvPr>
          <p:cNvSpPr>
            <a:spLocks noGrp="1"/>
          </p:cNvSpPr>
          <p:nvPr>
            <p:ph idx="1"/>
          </p:nvPr>
        </p:nvSpPr>
        <p:spPr>
          <a:xfrm>
            <a:off x="2186609" y="834888"/>
            <a:ext cx="9318003" cy="5758068"/>
          </a:xfrm>
        </p:spPr>
        <p:txBody>
          <a:bodyPr>
            <a:normAutofit lnSpcReduction="10000"/>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Κάθε χώρα αναπτύσσει και τους δικούς της, εθνικούς Δείκτες Παρακολούθησης για την εφαρμογή του Στόχου 4 της Βιώσιμης Ανάπτυξης. Στην Ελλάδα έχουν ορισθεί οι ακόλουθοι δείκτες :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Ποσοστό συμμετοχής νέων και ενηλίκων στην τυπική και μη τυπική εκπαίδευση και κατάρτιση τους τελευταίους 12 μήνες, κατά φύλο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Αναλογία νέων και ενηλίκων με δεξιότητες στις Τεχνολογίες Πληροφόρησης και Επικοινωνίας (ΤΠΕ), κατά τύπο δεξιότητας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Πρόωρα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αποχωρούντες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από την εκπαίδευση και την κατάρτιση, κατά φύλο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Ολοκλήρωση τριτοβάθμιας εκπαίδευσης, κατά φύλο (%)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Συμμετοχή στην προσχολική εκπαίδευση, κατά φύλο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Ποσοστό απασχόλησης πρόσφατων αποφοίτων, κατά φύλο (%)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Συμμετοχή ενηλίκων στη μάθηση, κατά φύλο (%)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Νέοι εκτός εργασίας, εκπαίδευσης και κατάρτισης, κατά φύλο (%)</a:t>
            </a:r>
          </a:p>
          <a:p>
            <a:endParaRPr lang="el-GR" dirty="0"/>
          </a:p>
        </p:txBody>
      </p:sp>
    </p:spTree>
    <p:extLst>
      <p:ext uri="{BB962C8B-B14F-4D97-AF65-F5344CB8AC3E}">
        <p14:creationId xmlns:p14="http://schemas.microsoft.com/office/powerpoint/2010/main" val="1111857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09C51D-9AAC-5BB4-C18F-FC6D1A96BE79}"/>
              </a:ext>
            </a:extLst>
          </p:cNvPr>
          <p:cNvSpPr>
            <a:spLocks noGrp="1"/>
          </p:cNvSpPr>
          <p:nvPr>
            <p:ph type="title"/>
          </p:nvPr>
        </p:nvSpPr>
        <p:spPr>
          <a:xfrm>
            <a:off x="2199861" y="624110"/>
            <a:ext cx="9727096" cy="1280890"/>
          </a:xfrm>
        </p:spPr>
        <p:txBody>
          <a:bodyPr>
            <a:normAutofit fontScale="90000"/>
          </a:bodyPr>
          <a:lstStyle/>
          <a:p>
            <a:pPr>
              <a:lnSpc>
                <a:spcPct val="107000"/>
              </a:lnSpc>
              <a:spcAft>
                <a:spcPts val="800"/>
              </a:spcAft>
            </a:pPr>
            <a:r>
              <a:rPr lang="el-GR" sz="3600" dirty="0">
                <a:effectLst/>
                <a:latin typeface="Calibri" panose="020F0502020204030204" pitchFamily="34" charset="0"/>
                <a:ea typeface="Calibri" panose="020F0502020204030204" pitchFamily="34" charset="0"/>
                <a:cs typeface="Times New Roman" panose="02020603050405020304" pitchFamily="18" charset="0"/>
              </a:rPr>
              <a:t>«Εκπαίδευση για την Ιδιότητα του Παγκόσμιου Πολίτη »  </a:t>
            </a:r>
            <a:br>
              <a:rPr lang="el-GR" sz="36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F5E37B8C-9DBF-ED5E-6A97-BE0A0455238C}"/>
              </a:ext>
            </a:extLst>
          </p:cNvPr>
          <p:cNvSpPr>
            <a:spLocks noGrp="1"/>
          </p:cNvSpPr>
          <p:nvPr>
            <p:ph idx="1"/>
          </p:nvPr>
        </p:nvSpPr>
        <p:spPr>
          <a:xfrm>
            <a:off x="2589212" y="1484243"/>
            <a:ext cx="8915400" cy="4426979"/>
          </a:xfrm>
        </p:spPr>
        <p:txBody>
          <a:bodyPr>
            <a:normAutofit/>
          </a:bodyPr>
          <a:lstStyle/>
          <a:p>
            <a:r>
              <a:rPr lang="el-GR" sz="2000" dirty="0">
                <a:latin typeface="Calibri" panose="020F0502020204030204" pitchFamily="34" charset="0"/>
                <a:ea typeface="Calibri" panose="020F0502020204030204" pitchFamily="34" charset="0"/>
                <a:cs typeface="Times New Roman" panose="02020603050405020304" pitchFamily="18" charset="0"/>
              </a:rPr>
              <a:t>Η Εκπαίδευση για την Ιδιότητα του Παγκόσμιου Πολίτη</a:t>
            </a:r>
            <a:r>
              <a:rPr lang="el-GR" sz="2000" dirty="0">
                <a:effectLst/>
                <a:latin typeface="Calibri" panose="020F0502020204030204" pitchFamily="34" charset="0"/>
                <a:ea typeface="Calibri" panose="020F0502020204030204" pitchFamily="34" charset="0"/>
                <a:cs typeface="Times New Roman" panose="02020603050405020304" pitchFamily="18" charset="0"/>
              </a:rPr>
              <a:t> περιλαμβάνει την Εκπαίδευση για την Ανάπτυξη, την Εκπαίδευση για  τα ανθρώπινα Δικαιώματα, την Περιβαλλοντική Εκπαίδευση, την Εκπαίδευση για την Αειφόρο Ανάπτυξη, την Εκπαίδευση για την ταυτότητα του Παγκόσμιου Πολίτη, τη Διαπολιτισμική Εκπαίδευση, την Εκπαίδευση για την Ειρήνη και την Πρόληψη των Συγκρούσεων.</a:t>
            </a:r>
            <a:endParaRPr lang="el-GR" sz="2000" dirty="0"/>
          </a:p>
        </p:txBody>
      </p:sp>
      <p:pic>
        <p:nvPicPr>
          <p:cNvPr id="4" name="Εικόνα 3">
            <a:extLst>
              <a:ext uri="{FF2B5EF4-FFF2-40B4-BE49-F238E27FC236}">
                <a16:creationId xmlns:a16="http://schemas.microsoft.com/office/drawing/2014/main" id="{64179CA2-41C0-11A1-6EDE-E3F60FF084F6}"/>
              </a:ext>
            </a:extLst>
          </p:cNvPr>
          <p:cNvPicPr>
            <a:picLocks noChangeAspect="1"/>
          </p:cNvPicPr>
          <p:nvPr/>
        </p:nvPicPr>
        <p:blipFill>
          <a:blip r:embed="rId2"/>
          <a:stretch>
            <a:fillRect/>
          </a:stretch>
        </p:blipFill>
        <p:spPr>
          <a:xfrm>
            <a:off x="4060756" y="3830448"/>
            <a:ext cx="4659174" cy="2769887"/>
          </a:xfrm>
          <a:prstGeom prst="rect">
            <a:avLst/>
          </a:prstGeom>
        </p:spPr>
      </p:pic>
    </p:spTree>
    <p:extLst>
      <p:ext uri="{BB962C8B-B14F-4D97-AF65-F5344CB8AC3E}">
        <p14:creationId xmlns:p14="http://schemas.microsoft.com/office/powerpoint/2010/main" val="932995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644D52-61B6-46BC-B709-9167CD7247C2}"/>
              </a:ext>
            </a:extLst>
          </p:cNvPr>
          <p:cNvSpPr>
            <a:spLocks noGrp="1"/>
          </p:cNvSpPr>
          <p:nvPr>
            <p:ph type="title"/>
          </p:nvPr>
        </p:nvSpPr>
        <p:spPr>
          <a:xfrm>
            <a:off x="2592925" y="185530"/>
            <a:ext cx="8911687" cy="1126435"/>
          </a:xfrm>
        </p:spPr>
        <p:txBody>
          <a:bodyPr>
            <a:normAutofit fontScale="90000"/>
          </a:bodyPr>
          <a:lstStyle/>
          <a:p>
            <a:r>
              <a:rPr lang="el-GR" dirty="0"/>
              <a:t> </a:t>
            </a:r>
            <a:r>
              <a:rPr lang="el-GR" sz="3100" dirty="0">
                <a:solidFill>
                  <a:schemeClr val="accent2"/>
                </a:solidFill>
              </a:rPr>
              <a:t>ΣΧΕΔΙΟ ΥΠΟΒΟΛΗΣ ΠΡΟΓΡΑΜΜΑΤΟΣ ΣΧΟΛΙΚΗΣ ΔΡΑΣΤΗΡΙΟΤΗΤΑΣ ΠΕΡΙΒΑΛΛΟΝΤΙΚΗΣ ΕΚΠΑΙΔΕΥΣΗΣ</a:t>
            </a:r>
          </a:p>
        </p:txBody>
      </p:sp>
      <p:sp>
        <p:nvSpPr>
          <p:cNvPr id="3" name="Θέση περιεχομένου 2">
            <a:extLst>
              <a:ext uri="{FF2B5EF4-FFF2-40B4-BE49-F238E27FC236}">
                <a16:creationId xmlns:a16="http://schemas.microsoft.com/office/drawing/2014/main" id="{990BE14B-200F-3DB4-A20A-8B18AE136A74}"/>
              </a:ext>
            </a:extLst>
          </p:cNvPr>
          <p:cNvSpPr>
            <a:spLocks noGrp="1"/>
          </p:cNvSpPr>
          <p:nvPr>
            <p:ph idx="1"/>
          </p:nvPr>
        </p:nvSpPr>
        <p:spPr>
          <a:xfrm>
            <a:off x="2589212" y="1311965"/>
            <a:ext cx="8915400" cy="4599257"/>
          </a:xfrm>
        </p:spPr>
        <p:txBody>
          <a:bodyPr/>
          <a:lstStyle/>
          <a:p>
            <a:pPr>
              <a:lnSpc>
                <a:spcPct val="150000"/>
              </a:lnSpc>
              <a:spcAft>
                <a:spcPts val="1000"/>
              </a:spcAft>
              <a:tabLst>
                <a:tab pos="5829300" algn="l"/>
              </a:tabLst>
            </a:pPr>
            <a:r>
              <a:rPr lang="el-GR" sz="24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                               ΤΙΤΛΟΣ ΠΡΟΓΡΑΜΜΑΤΟΣ: </a:t>
            </a:r>
          </a:p>
          <a:p>
            <a:pPr marL="0" indent="0">
              <a:lnSpc>
                <a:spcPct val="150000"/>
              </a:lnSpc>
              <a:spcAft>
                <a:spcPts val="1000"/>
              </a:spcAft>
              <a:buNone/>
              <a:tabLst>
                <a:tab pos="5829300" algn="l"/>
              </a:tabLst>
            </a:pPr>
            <a:r>
              <a:rPr lang="el-GR" sz="2000" b="1" dirty="0">
                <a:effectLst/>
                <a:latin typeface="Calibri" panose="020F0502020204030204" pitchFamily="34" charset="0"/>
                <a:ea typeface="Calibri" panose="020F0502020204030204" pitchFamily="34" charset="0"/>
                <a:cs typeface="Calibri" panose="020F0502020204030204" pitchFamily="34" charset="0"/>
              </a:rPr>
              <a:t>        Καταπολεμώντας τις ανισότητες στην εκπαίδευση- Εκπαίδευση για όλους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1000"/>
              </a:spcAft>
              <a:buNone/>
              <a:tabLst>
                <a:tab pos="5829300" algn="l"/>
              </a:tabLst>
            </a:pPr>
            <a:r>
              <a:rPr lang="el-GR" sz="2000" b="1" dirty="0">
                <a:effectLst/>
                <a:latin typeface="Calibri" panose="020F0502020204030204" pitchFamily="34" charset="0"/>
                <a:ea typeface="Calibri" panose="020F0502020204030204" pitchFamily="34" charset="0"/>
                <a:cs typeface="Times New Roman" panose="02020603050405020304" pitchFamily="18" charset="0"/>
              </a:rPr>
              <a:t>                                           </a:t>
            </a:r>
            <a:r>
              <a:rPr lang="el-GR" sz="2400" b="1" dirty="0">
                <a:solidFill>
                  <a:schemeClr val="accent2"/>
                </a:solidFill>
                <a:latin typeface="Calibri" panose="020F0502020204030204" pitchFamily="34" charset="0"/>
                <a:cs typeface="Calibri" panose="020F0502020204030204" pitchFamily="34" charset="0"/>
              </a:rPr>
              <a:t>ΕΝΤΑΣΣΕΤΑΙ ΣΤΗ ΘΕΜΑΤΟΛΟΓΙΑ:</a:t>
            </a:r>
          </a:p>
          <a:p>
            <a:pPr>
              <a:lnSpc>
                <a:spcPct val="115000"/>
              </a:lnSpc>
              <a:spcAft>
                <a:spcPts val="1000"/>
              </a:spcAft>
            </a:pPr>
            <a:r>
              <a:rPr lang="el-GR" sz="2000" b="1" dirty="0">
                <a:effectLst/>
                <a:latin typeface="Calibri" panose="020F0502020204030204" pitchFamily="34" charset="0"/>
                <a:ea typeface="Calibri" panose="020F0502020204030204" pitchFamily="34" charset="0"/>
                <a:cs typeface="Times New Roman" panose="02020603050405020304" pitchFamily="18" charset="0"/>
              </a:rPr>
              <a:t> Εκπαίδευση – Ιδιότητα του παγκόσμιου πολίτη - Ποιοτική εκπαίδευση: ο 4</a:t>
            </a:r>
            <a:r>
              <a:rPr lang="el-GR" sz="2000" b="1" baseline="30000" dirty="0">
                <a:effectLst/>
                <a:latin typeface="Calibri" panose="020F0502020204030204" pitchFamily="34" charset="0"/>
                <a:ea typeface="Calibri" panose="020F0502020204030204" pitchFamily="34" charset="0"/>
                <a:cs typeface="Times New Roman" panose="02020603050405020304" pitchFamily="18" charset="0"/>
              </a:rPr>
              <a:t>ος</a:t>
            </a:r>
            <a:r>
              <a:rPr lang="el-GR" sz="2000" b="1" dirty="0">
                <a:effectLst/>
                <a:latin typeface="Calibri" panose="020F0502020204030204" pitchFamily="34" charset="0"/>
                <a:ea typeface="Calibri" panose="020F0502020204030204" pitchFamily="34" charset="0"/>
                <a:cs typeface="Times New Roman" panose="02020603050405020304" pitchFamily="18" charset="0"/>
              </a:rPr>
              <a:t> στόχος της αειφόρου ανάπτυξης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b="1" dirty="0">
                <a:effectLst/>
                <a:latin typeface="Calibri" panose="020F0502020204030204" pitchFamily="34" charset="0"/>
                <a:ea typeface="Times New Roman" panose="02020603050405020304" pitchFamily="18" charset="0"/>
                <a:cs typeface="Calibri" panose="020F0502020204030204" pitchFamily="34" charset="0"/>
              </a:rPr>
              <a:t>              </a:t>
            </a:r>
            <a:r>
              <a:rPr lang="el-GR" sz="2400" b="1" dirty="0">
                <a:solidFill>
                  <a:schemeClr val="accent2"/>
                </a:solidFill>
                <a:latin typeface="Calibri" panose="020F0502020204030204" pitchFamily="34" charset="0"/>
                <a:cs typeface="Calibri" panose="020F0502020204030204" pitchFamily="34" charset="0"/>
              </a:rPr>
              <a:t>ΜΑΘΗΤΕΣ/ΤΡΙΕΣ ΠΟΥ ΣΥΜΜΕΤΕΧΟΥΝ ΣΤΟ ΠΡΟΓΡΑΜΜΑ: </a:t>
            </a:r>
          </a:p>
          <a:p>
            <a:pPr marL="0" indent="0">
              <a:buNone/>
            </a:pPr>
            <a:r>
              <a:rPr lang="el-GR" sz="2000" b="1" dirty="0">
                <a:latin typeface="Calibri" panose="020F0502020204030204" pitchFamily="34" charset="0"/>
                <a:ea typeface="Calibri" panose="020F0502020204030204" pitchFamily="34" charset="0"/>
                <a:cs typeface="Calibri" panose="020F0502020204030204" pitchFamily="34" charset="0"/>
              </a:rPr>
              <a:t>                                                        ΑΜΙΓΕΣ ΤΜΗΜΑ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134904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FF2314-0082-ABF9-5E2F-905F1988F578}"/>
              </a:ext>
            </a:extLst>
          </p:cNvPr>
          <p:cNvSpPr>
            <a:spLocks noGrp="1"/>
          </p:cNvSpPr>
          <p:nvPr>
            <p:ph type="title"/>
          </p:nvPr>
        </p:nvSpPr>
        <p:spPr>
          <a:xfrm>
            <a:off x="2592925" y="624110"/>
            <a:ext cx="8911687" cy="913141"/>
          </a:xfrm>
        </p:spPr>
        <p:txBody>
          <a:bodyPr>
            <a:normAutofit fontScale="90000"/>
          </a:bodyPr>
          <a:lstStyle/>
          <a:p>
            <a:r>
              <a:rPr lang="el-GR" b="1" dirty="0">
                <a:latin typeface="Calibri" panose="020F0502020204030204" pitchFamily="34" charset="0"/>
              </a:rPr>
              <a:t>Α. Κύριο θέμα:  Δικαίωμα στην εκπαίδευση</a:t>
            </a:r>
            <a:br>
              <a:rPr lang="el-GR" b="1" dirty="0">
                <a:latin typeface="Calibri" panose="020F0502020204030204" pitchFamily="34" charset="0"/>
              </a:rPr>
            </a:br>
            <a:endParaRPr lang="el-GR" b="1" dirty="0">
              <a:latin typeface="Calibri" panose="020F0502020204030204" pitchFamily="34" charset="0"/>
            </a:endParaRPr>
          </a:p>
        </p:txBody>
      </p:sp>
      <p:sp>
        <p:nvSpPr>
          <p:cNvPr id="3" name="Θέση περιεχομένου 2">
            <a:extLst>
              <a:ext uri="{FF2B5EF4-FFF2-40B4-BE49-F238E27FC236}">
                <a16:creationId xmlns:a16="http://schemas.microsoft.com/office/drawing/2014/main" id="{F89E9422-D7C9-67EB-F397-893A124BEE69}"/>
              </a:ext>
            </a:extLst>
          </p:cNvPr>
          <p:cNvSpPr>
            <a:spLocks noGrp="1"/>
          </p:cNvSpPr>
          <p:nvPr>
            <p:ph idx="1"/>
          </p:nvPr>
        </p:nvSpPr>
        <p:spPr>
          <a:xfrm>
            <a:off x="2589212" y="1537251"/>
            <a:ext cx="8915400" cy="4903305"/>
          </a:xfrm>
        </p:spPr>
        <p:txBody>
          <a:bodyPr>
            <a:normAutofit/>
          </a:bodyPr>
          <a:lstStyle/>
          <a:p>
            <a:pPr>
              <a:lnSpc>
                <a:spcPct val="115000"/>
              </a:lnSpc>
              <a:spcAft>
                <a:spcPts val="10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Θεματικές ενότητες:</a:t>
            </a:r>
          </a:p>
          <a:p>
            <a:pPr>
              <a:lnSpc>
                <a:spcPct val="115000"/>
              </a:lnSpc>
              <a:spcAft>
                <a:spcPts val="10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 1.  Ανισότητες στην εκπαίδευση                                       </a:t>
            </a:r>
          </a:p>
          <a:p>
            <a:pPr>
              <a:lnSpc>
                <a:spcPct val="115000"/>
              </a:lnSpc>
              <a:spcAft>
                <a:spcPts val="10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 2. Κοινωνικός αποκλεισμός και Εκπαίδευση    </a:t>
            </a:r>
          </a:p>
          <a:p>
            <a:pPr>
              <a:lnSpc>
                <a:spcPct val="115000"/>
              </a:lnSpc>
              <a:spcAft>
                <a:spcPts val="10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  3. Γυναίκες και Εκπαίδευση</a:t>
            </a:r>
          </a:p>
          <a:p>
            <a:pPr>
              <a:lnSpc>
                <a:spcPct val="115000"/>
              </a:lnSpc>
              <a:spcAft>
                <a:spcPts val="10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  4. Εκπαίδευση και Άτομα με Ειδικές Ανάγκες</a:t>
            </a:r>
          </a:p>
          <a:p>
            <a:pPr>
              <a:lnSpc>
                <a:spcPct val="115000"/>
              </a:lnSpc>
              <a:spcAft>
                <a:spcPts val="1000"/>
              </a:spcAft>
            </a:pPr>
            <a:r>
              <a:rPr lang="el-GR" sz="2400" dirty="0">
                <a:latin typeface="Calibri" panose="020F0502020204030204" pitchFamily="34" charset="0"/>
                <a:ea typeface="Calibri" panose="020F0502020204030204" pitchFamily="34" charset="0"/>
                <a:cs typeface="Times New Roman" panose="02020603050405020304" pitchFamily="18" charset="0"/>
              </a:rPr>
              <a:t>  5. Δικαίωμα στην εκπαίδευση: ελεύθερη, ισότιμη και ποιοτική  εκπαίδευση για όλους   – Ίσες ευκαιρίες για όλους.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95279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67CFA3-041D-AECC-57E1-31E4CEDD4A29}"/>
              </a:ext>
            </a:extLst>
          </p:cNvPr>
          <p:cNvSpPr>
            <a:spLocks noGrp="1"/>
          </p:cNvSpPr>
          <p:nvPr>
            <p:ph type="title"/>
          </p:nvPr>
        </p:nvSpPr>
        <p:spPr>
          <a:xfrm>
            <a:off x="2592925" y="624110"/>
            <a:ext cx="8911687" cy="621594"/>
          </a:xfrm>
        </p:spPr>
        <p:txBody>
          <a:bodyPr>
            <a:normAutofit fontScale="90000"/>
          </a:bodyPr>
          <a:lstStyle/>
          <a:p>
            <a:r>
              <a:rPr lang="el-GR" sz="3600" b="1" dirty="0">
                <a:effectLst/>
                <a:latin typeface="Calibri" panose="020F0502020204030204" pitchFamily="34" charset="0"/>
                <a:ea typeface="Calibri" panose="020F0502020204030204" pitchFamily="34" charset="0"/>
              </a:rPr>
              <a:t>           Β. </a:t>
            </a:r>
            <a:r>
              <a:rPr lang="el-GR" b="1" dirty="0">
                <a:latin typeface="Calibri" panose="020F0502020204030204" pitchFamily="34" charset="0"/>
                <a:ea typeface="Calibri" panose="020F0502020204030204" pitchFamily="34" charset="0"/>
              </a:rPr>
              <a:t>Π</a:t>
            </a:r>
            <a:r>
              <a:rPr lang="el-GR" sz="3600" b="1" dirty="0">
                <a:effectLst/>
                <a:latin typeface="Calibri" panose="020F0502020204030204" pitchFamily="34" charset="0"/>
                <a:ea typeface="Calibri" panose="020F0502020204030204" pitchFamily="34" charset="0"/>
              </a:rPr>
              <a:t>αιδαγωγικοί στόχοι </a:t>
            </a:r>
            <a:endParaRPr lang="el-GR" dirty="0"/>
          </a:p>
        </p:txBody>
      </p:sp>
      <p:sp>
        <p:nvSpPr>
          <p:cNvPr id="3" name="Θέση περιεχομένου 2">
            <a:extLst>
              <a:ext uri="{FF2B5EF4-FFF2-40B4-BE49-F238E27FC236}">
                <a16:creationId xmlns:a16="http://schemas.microsoft.com/office/drawing/2014/main" id="{142A1280-EE54-96C2-1B1D-DA899BE2E4DB}"/>
              </a:ext>
            </a:extLst>
          </p:cNvPr>
          <p:cNvSpPr>
            <a:spLocks noGrp="1"/>
          </p:cNvSpPr>
          <p:nvPr>
            <p:ph idx="1"/>
          </p:nvPr>
        </p:nvSpPr>
        <p:spPr>
          <a:xfrm>
            <a:off x="2589212" y="1245703"/>
            <a:ext cx="8915400" cy="5247861"/>
          </a:xfrm>
        </p:spPr>
        <p:txBody>
          <a:bodyPr>
            <a:normAutofit fontScale="92500" lnSpcReduction="10000"/>
          </a:bodyPr>
          <a:lstStyle/>
          <a:p>
            <a:pPr marL="342900" lvl="0" indent="-342900">
              <a:lnSpc>
                <a:spcPct val="115000"/>
              </a:lnSpc>
              <a:spcAft>
                <a:spcPts val="1000"/>
              </a:spcAft>
              <a:buFont typeface="+mj-lt"/>
              <a:buAutoNum type="arabicPeriod"/>
            </a:pPr>
            <a:r>
              <a:rPr lang="el-GR" sz="2400" dirty="0">
                <a:effectLst/>
                <a:latin typeface="Calibri" panose="020F0502020204030204" pitchFamily="34" charset="0"/>
                <a:ea typeface="Calibri" panose="020F0502020204030204" pitchFamily="34" charset="0"/>
                <a:cs typeface="Times New Roman" panose="02020603050405020304" pitchFamily="18" charset="0"/>
              </a:rPr>
              <a:t>Να  συνειδητοποιήσουν  οι μαθητές ότι η εκπαίδευση είναι σημαντικό ανθρώπινο δικαίωμα.</a:t>
            </a:r>
          </a:p>
          <a:p>
            <a:pPr marL="342900" lvl="0" indent="-342900">
              <a:lnSpc>
                <a:spcPct val="115000"/>
              </a:lnSpc>
              <a:spcAft>
                <a:spcPts val="1000"/>
              </a:spcAft>
              <a:buFont typeface="+mj-lt"/>
              <a:buAutoNum type="arabicPeriod"/>
            </a:pPr>
            <a:r>
              <a:rPr lang="el-GR" sz="2400" dirty="0">
                <a:effectLst/>
                <a:latin typeface="Calibri" panose="020F0502020204030204" pitchFamily="34" charset="0"/>
                <a:ea typeface="Calibri" panose="020F0502020204030204" pitchFamily="34" charset="0"/>
                <a:cs typeface="Times New Roman" panose="02020603050405020304" pitchFamily="18" charset="0"/>
              </a:rPr>
              <a:t>Να μελετήσουν και να αναλύσουν με κριτική ματιά τη δυνατότητα πρόσβασης  στην  ποιοτική εκπαίδευση σε παγκόσμιο επίπεδο.</a:t>
            </a:r>
          </a:p>
          <a:p>
            <a:pPr marL="342900" lvl="0" indent="-342900">
              <a:lnSpc>
                <a:spcPct val="115000"/>
              </a:lnSpc>
              <a:spcAft>
                <a:spcPts val="1000"/>
              </a:spcAft>
              <a:buFont typeface="+mj-lt"/>
              <a:buAutoNum type="arabicPeriod"/>
            </a:pPr>
            <a:r>
              <a:rPr lang="el-GR" sz="2400" dirty="0">
                <a:effectLst/>
                <a:latin typeface="Calibri" panose="020F0502020204030204" pitchFamily="34" charset="0"/>
                <a:ea typeface="Calibri" panose="020F0502020204030204" pitchFamily="34" charset="0"/>
                <a:cs typeface="Times New Roman" panose="02020603050405020304" pitchFamily="18" charset="0"/>
              </a:rPr>
              <a:t>Να κατανοήσουν  τις ανισότητες που υπάρχουν στην εκπαίδευση.</a:t>
            </a:r>
          </a:p>
          <a:p>
            <a:pPr marL="342900" lvl="0" indent="-342900">
              <a:lnSpc>
                <a:spcPct val="115000"/>
              </a:lnSpc>
              <a:spcAft>
                <a:spcPts val="1000"/>
              </a:spcAft>
              <a:buFont typeface="+mj-lt"/>
              <a:buAutoNum type="arabicPeriod"/>
            </a:pPr>
            <a:r>
              <a:rPr lang="el-GR" sz="2400" dirty="0">
                <a:effectLst/>
                <a:latin typeface="Calibri" panose="020F0502020204030204" pitchFamily="34" charset="0"/>
                <a:ea typeface="Calibri" panose="020F0502020204030204" pitchFamily="34" charset="0"/>
                <a:cs typeface="Times New Roman" panose="02020603050405020304" pitchFamily="18" charset="0"/>
              </a:rPr>
              <a:t>Να ευαισθητοποιηθούν  σε θέματα που αφορούν διακρίσεις λόγω φύλου, κοινωνικής θέσης ή αναπηρίας.</a:t>
            </a:r>
          </a:p>
          <a:p>
            <a:pPr marL="342900" lvl="0" indent="-342900">
              <a:lnSpc>
                <a:spcPct val="115000"/>
              </a:lnSpc>
              <a:spcAft>
                <a:spcPts val="1000"/>
              </a:spcAft>
              <a:buFont typeface="+mj-lt"/>
              <a:buAutoNum type="arabicPeriod"/>
            </a:pPr>
            <a:r>
              <a:rPr lang="el-GR" sz="2400" dirty="0">
                <a:effectLst/>
                <a:latin typeface="Calibri" panose="020F0502020204030204" pitchFamily="34" charset="0"/>
                <a:ea typeface="Calibri" panose="020F0502020204030204" pitchFamily="34" charset="0"/>
                <a:cs typeface="Times New Roman" panose="02020603050405020304" pitchFamily="18" charset="0"/>
              </a:rPr>
              <a:t>Να ενεργοποιηθούν και να δράσουν κατά των ανισοτήτων στην εκπαίδευση.</a:t>
            </a:r>
          </a:p>
          <a:p>
            <a:pPr marL="342900" lvl="0" indent="-342900">
              <a:lnSpc>
                <a:spcPct val="115000"/>
              </a:lnSpc>
              <a:spcAft>
                <a:spcPts val="1000"/>
              </a:spcAft>
              <a:buFont typeface="+mj-lt"/>
              <a:buAutoNum type="arabicPeriod"/>
            </a:pPr>
            <a:r>
              <a:rPr lang="el-GR" sz="2400" dirty="0">
                <a:effectLst/>
                <a:latin typeface="Calibri" panose="020F0502020204030204" pitchFamily="34" charset="0"/>
                <a:ea typeface="Calibri" panose="020F0502020204030204" pitchFamily="34" charset="0"/>
                <a:cs typeface="Times New Roman" panose="02020603050405020304" pitchFamily="18" charset="0"/>
              </a:rPr>
              <a:t>Να συνεργαστούν και να επικοινωνήσουν μεταξύ τους.</a:t>
            </a:r>
          </a:p>
          <a:p>
            <a:endParaRPr lang="el-GR" dirty="0"/>
          </a:p>
        </p:txBody>
      </p:sp>
    </p:spTree>
    <p:extLst>
      <p:ext uri="{BB962C8B-B14F-4D97-AF65-F5344CB8AC3E}">
        <p14:creationId xmlns:p14="http://schemas.microsoft.com/office/powerpoint/2010/main" val="125730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D88AE5-2CCD-B47A-81C1-8181D9B9FC88}"/>
              </a:ext>
            </a:extLst>
          </p:cNvPr>
          <p:cNvSpPr>
            <a:spLocks noGrp="1"/>
          </p:cNvSpPr>
          <p:nvPr>
            <p:ph type="title"/>
          </p:nvPr>
        </p:nvSpPr>
        <p:spPr>
          <a:xfrm>
            <a:off x="2592925" y="238540"/>
            <a:ext cx="8911687" cy="708238"/>
          </a:xfrm>
        </p:spPr>
        <p:txBody>
          <a:bodyPr/>
          <a:lstStyle/>
          <a:p>
            <a:r>
              <a:rPr lang="el-GR" sz="3600" b="1" dirty="0">
                <a:effectLst/>
                <a:latin typeface="Calibri" panose="020F0502020204030204" pitchFamily="34" charset="0"/>
                <a:ea typeface="Calibri" panose="020F0502020204030204" pitchFamily="34" charset="0"/>
              </a:rPr>
              <a:t>         Γ. </a:t>
            </a:r>
            <a:r>
              <a:rPr lang="el-GR" b="1" dirty="0">
                <a:latin typeface="Calibri" panose="020F0502020204030204" pitchFamily="34" charset="0"/>
                <a:ea typeface="Calibri" panose="020F0502020204030204" pitchFamily="34" charset="0"/>
              </a:rPr>
              <a:t>Μ</a:t>
            </a:r>
            <a:r>
              <a:rPr lang="el-GR" sz="3600" b="1" dirty="0">
                <a:effectLst/>
                <a:latin typeface="Calibri" panose="020F0502020204030204" pitchFamily="34" charset="0"/>
                <a:ea typeface="Calibri" panose="020F0502020204030204" pitchFamily="34" charset="0"/>
              </a:rPr>
              <a:t>εθοδολογία υλοποίησης </a:t>
            </a:r>
            <a:endParaRPr lang="el-GR" dirty="0"/>
          </a:p>
        </p:txBody>
      </p:sp>
      <p:sp>
        <p:nvSpPr>
          <p:cNvPr id="3" name="Θέση περιεχομένου 2">
            <a:extLst>
              <a:ext uri="{FF2B5EF4-FFF2-40B4-BE49-F238E27FC236}">
                <a16:creationId xmlns:a16="http://schemas.microsoft.com/office/drawing/2014/main" id="{6997427B-56F3-8FDB-2E60-4232490E477D}"/>
              </a:ext>
            </a:extLst>
          </p:cNvPr>
          <p:cNvSpPr>
            <a:spLocks noGrp="1"/>
          </p:cNvSpPr>
          <p:nvPr>
            <p:ph idx="1"/>
          </p:nvPr>
        </p:nvSpPr>
        <p:spPr>
          <a:xfrm>
            <a:off x="2589212" y="946778"/>
            <a:ext cx="8915400" cy="5672682"/>
          </a:xfrm>
        </p:spPr>
        <p:txBody>
          <a:bodyPr>
            <a:normAutofit/>
          </a:bodyPr>
          <a:lstStyle/>
          <a:p>
            <a:r>
              <a:rPr lang="el-GR" sz="3600" dirty="0" err="1">
                <a:effectLst/>
                <a:latin typeface="Calibri" panose="020F0502020204030204" pitchFamily="34" charset="0"/>
                <a:ea typeface="Calibri" panose="020F0502020204030204" pitchFamily="34" charset="0"/>
                <a:cs typeface="Times New Roman" panose="02020603050405020304" pitchFamily="18" charset="0"/>
              </a:rPr>
              <a:t>Ομαδικοσυνεργατική</a:t>
            </a:r>
            <a:r>
              <a:rPr lang="el-GR" sz="3600" dirty="0">
                <a:effectLst/>
                <a:latin typeface="Calibri" panose="020F0502020204030204" pitchFamily="34" charset="0"/>
                <a:ea typeface="Calibri" panose="020F0502020204030204" pitchFamily="34" charset="0"/>
                <a:cs typeface="Times New Roman" panose="02020603050405020304" pitchFamily="18" charset="0"/>
              </a:rPr>
              <a:t> μέθοδος/  </a:t>
            </a:r>
            <a:r>
              <a:rPr lang="el-GR" sz="3600" dirty="0" err="1">
                <a:effectLst/>
                <a:latin typeface="Calibri" panose="020F0502020204030204" pitchFamily="34" charset="0"/>
                <a:ea typeface="Calibri" panose="020F0502020204030204" pitchFamily="34" charset="0"/>
                <a:cs typeface="Times New Roman" panose="02020603050405020304" pitchFamily="18" charset="0"/>
              </a:rPr>
              <a:t>Ανακαλυπτική</a:t>
            </a:r>
            <a:r>
              <a:rPr lang="el-GR" sz="3600" dirty="0">
                <a:effectLst/>
                <a:latin typeface="Calibri" panose="020F0502020204030204" pitchFamily="34" charset="0"/>
                <a:ea typeface="Calibri" panose="020F0502020204030204" pitchFamily="34" charset="0"/>
                <a:cs typeface="Times New Roman" panose="02020603050405020304" pitchFamily="18" charset="0"/>
              </a:rPr>
              <a:t>, βιωματική μάθηση μέσω: παρατήρησης, επεξεργασίας υλικού, συζήτησης, συνέντευξης, εικαστικών δημιουργιών, προβολών, χρήσης ψηφιακών εργαλείων, αξιοποίηση μηνυμάτων έργων τέχνης, δημιουργικών παρεμβάσεων, δραστηριοτήτων διάχυσης, αξιολόγησης προγράμματος, </a:t>
            </a:r>
            <a:r>
              <a:rPr lang="el-GR" sz="3600" dirty="0" err="1">
                <a:effectLst/>
                <a:latin typeface="Calibri" panose="020F0502020204030204" pitchFamily="34" charset="0"/>
                <a:ea typeface="Calibri" panose="020F0502020204030204" pitchFamily="34" charset="0"/>
                <a:cs typeface="Times New Roman" panose="02020603050405020304" pitchFamily="18" charset="0"/>
              </a:rPr>
              <a:t>αυτοαξιολόγησης</a:t>
            </a:r>
            <a:r>
              <a:rPr lang="el-GR" sz="3600" dirty="0">
                <a:effectLst/>
                <a:latin typeface="Calibri" panose="020F0502020204030204" pitchFamily="34" charset="0"/>
                <a:ea typeface="Calibri" panose="020F0502020204030204" pitchFamily="34" charset="0"/>
                <a:cs typeface="Times New Roman" panose="02020603050405020304" pitchFamily="18" charset="0"/>
              </a:rPr>
              <a:t> ατομικής προσπάθειας.</a:t>
            </a:r>
            <a:endParaRPr lang="el-GR" sz="3600" dirty="0"/>
          </a:p>
        </p:txBody>
      </p:sp>
    </p:spTree>
    <p:extLst>
      <p:ext uri="{BB962C8B-B14F-4D97-AF65-F5344CB8AC3E}">
        <p14:creationId xmlns:p14="http://schemas.microsoft.com/office/powerpoint/2010/main" val="360171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75DA93-7E13-FED5-8AB1-72F6F5E62D22}"/>
              </a:ext>
            </a:extLst>
          </p:cNvPr>
          <p:cNvSpPr>
            <a:spLocks noGrp="1"/>
          </p:cNvSpPr>
          <p:nvPr>
            <p:ph type="title"/>
          </p:nvPr>
        </p:nvSpPr>
        <p:spPr>
          <a:xfrm>
            <a:off x="2592925" y="624109"/>
            <a:ext cx="9175005" cy="5988725"/>
          </a:xfrm>
        </p:spPr>
        <p:txBody>
          <a:bodyPr>
            <a:normAutofit fontScale="90000"/>
          </a:bodyPr>
          <a:lstStyle/>
          <a:p>
            <a:r>
              <a:rPr lang="el-GR" b="1" dirty="0">
                <a:latin typeface="Calibri" panose="020F0502020204030204" pitchFamily="34" charset="0"/>
              </a:rPr>
              <a:t>                   Δ. Προβλεπόμενη διάρκεια</a:t>
            </a:r>
            <a:br>
              <a:rPr lang="el-GR" b="1" dirty="0">
                <a:latin typeface="Calibri" panose="020F0502020204030204" pitchFamily="34" charset="0"/>
              </a:rPr>
            </a:br>
            <a:r>
              <a:rPr lang="el-GR" b="1" dirty="0">
                <a:solidFill>
                  <a:schemeClr val="tx1"/>
                </a:solidFill>
                <a:latin typeface="Calibri" panose="020F0502020204030204" pitchFamily="34" charset="0"/>
              </a:rPr>
              <a:t>                                      2 μήνες</a:t>
            </a:r>
            <a:br>
              <a:rPr lang="el-GR" b="1" dirty="0">
                <a:latin typeface="Calibri" panose="020F0502020204030204" pitchFamily="34" charset="0"/>
              </a:rPr>
            </a:br>
            <a:br>
              <a:rPr lang="el-GR" b="1" dirty="0">
                <a:latin typeface="Calibri" panose="020F0502020204030204" pitchFamily="34" charset="0"/>
              </a:rPr>
            </a:br>
            <a:br>
              <a:rPr lang="el-GR" b="1" dirty="0">
                <a:latin typeface="Calibri" panose="020F0502020204030204" pitchFamily="34" charset="0"/>
              </a:rPr>
            </a:br>
            <a:br>
              <a:rPr lang="el-GR" b="1" dirty="0">
                <a:latin typeface="Calibri" panose="020F0502020204030204" pitchFamily="34" charset="0"/>
              </a:rPr>
            </a:br>
            <a:r>
              <a:rPr lang="el-GR" b="1" dirty="0">
                <a:latin typeface="Calibri" panose="020F0502020204030204" pitchFamily="34" charset="0"/>
              </a:rPr>
              <a:t>Ε. Αριθμός προβλεπόμενων επισκέψεων και συνεργασιών με φορείς    </a:t>
            </a:r>
            <a:br>
              <a:rPr lang="el-GR" b="1" dirty="0">
                <a:latin typeface="Calibri" panose="020F0502020204030204" pitchFamily="34" charset="0"/>
              </a:rPr>
            </a:br>
            <a:br>
              <a:rPr lang="el-GR" b="1" dirty="0">
                <a:latin typeface="Calibri" panose="020F0502020204030204" pitchFamily="34" charset="0"/>
              </a:rPr>
            </a:br>
            <a:r>
              <a:rPr lang="el-GR" b="1" dirty="0">
                <a:solidFill>
                  <a:schemeClr val="tx1"/>
                </a:solidFill>
                <a:latin typeface="Calibri" panose="020F0502020204030204" pitchFamily="34" charset="0"/>
              </a:rPr>
              <a:t>       1.  Επίσκεψη στο Σχολείο δεύτερης ευκαιρίας</a:t>
            </a:r>
            <a:br>
              <a:rPr lang="el-GR" b="1" dirty="0">
                <a:solidFill>
                  <a:schemeClr val="tx1"/>
                </a:solidFill>
                <a:latin typeface="Calibri" panose="020F0502020204030204" pitchFamily="34" charset="0"/>
              </a:rPr>
            </a:br>
            <a:r>
              <a:rPr lang="el-GR" b="1" dirty="0">
                <a:solidFill>
                  <a:schemeClr val="tx1"/>
                </a:solidFill>
                <a:latin typeface="Calibri" panose="020F0502020204030204" pitchFamily="34" charset="0"/>
              </a:rPr>
              <a:t>       2. Συνέντευξη από εκπαιδευτικό ειδικής αγωγής</a:t>
            </a:r>
            <a:br>
              <a:rPr lang="el-GR" b="1" dirty="0">
                <a:latin typeface="Calibri" panose="020F0502020204030204" pitchFamily="34" charset="0"/>
              </a:rPr>
            </a:br>
            <a:r>
              <a:rPr lang="el-GR" b="1" dirty="0">
                <a:latin typeface="Calibri" panose="020F0502020204030204" pitchFamily="34" charset="0"/>
              </a:rPr>
              <a:t>                           </a:t>
            </a:r>
            <a:br>
              <a:rPr lang="el-GR" b="1" dirty="0">
                <a:latin typeface="Calibri" panose="020F0502020204030204" pitchFamily="34" charset="0"/>
              </a:rPr>
            </a:br>
            <a:br>
              <a:rPr lang="el-GR" b="1" dirty="0">
                <a:latin typeface="Calibri" panose="020F0502020204030204" pitchFamily="34" charset="0"/>
              </a:rPr>
            </a:br>
            <a:endParaRPr lang="el-GR" b="1" dirty="0">
              <a:latin typeface="Calibri" panose="020F0502020204030204" pitchFamily="34" charset="0"/>
            </a:endParaRPr>
          </a:p>
        </p:txBody>
      </p:sp>
    </p:spTree>
    <p:extLst>
      <p:ext uri="{BB962C8B-B14F-4D97-AF65-F5344CB8AC3E}">
        <p14:creationId xmlns:p14="http://schemas.microsoft.com/office/powerpoint/2010/main" val="2391289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4B7A24-7741-A53F-60FD-A045ECF15079}"/>
              </a:ext>
            </a:extLst>
          </p:cNvPr>
          <p:cNvSpPr>
            <a:spLocks noGrp="1"/>
          </p:cNvSpPr>
          <p:nvPr>
            <p:ph type="title"/>
          </p:nvPr>
        </p:nvSpPr>
        <p:spPr/>
        <p:txBody>
          <a:bodyPr/>
          <a:lstStyle/>
          <a:p>
            <a:r>
              <a:rPr lang="el-GR" dirty="0"/>
              <a:t>Η Ατζέντα 2030 και οι 17 Στόχοι Βιώσιμης Ανάπτυξης</a:t>
            </a:r>
          </a:p>
        </p:txBody>
      </p:sp>
      <p:sp>
        <p:nvSpPr>
          <p:cNvPr id="3" name="Θέση περιεχομένου 2">
            <a:extLst>
              <a:ext uri="{FF2B5EF4-FFF2-40B4-BE49-F238E27FC236}">
                <a16:creationId xmlns:a16="http://schemas.microsoft.com/office/drawing/2014/main" id="{7C7F8996-B0A5-6ACC-A7BC-621268EDB33C}"/>
              </a:ext>
            </a:extLst>
          </p:cNvPr>
          <p:cNvSpPr>
            <a:spLocks noGrp="1"/>
          </p:cNvSpPr>
          <p:nvPr>
            <p:ph idx="1"/>
          </p:nvPr>
        </p:nvSpPr>
        <p:spPr/>
        <p:txBody>
          <a:bodyPr>
            <a:normAutofit/>
          </a:bodyPr>
          <a:lstStyle/>
          <a:p>
            <a:r>
              <a:rPr lang="el-GR" sz="2800" dirty="0"/>
              <a:t>Η Ατζέντα 2030 και οι 17 Στόχοι της Βιώσιμης Ανάπτυξης (ΣΒΑ) οριοθετούν μια νέα, δίκαιη και βιώσιμη αναπτυξιακή πορεία, διασφαλίζοντας την ισορροπία μεταξύ </a:t>
            </a:r>
            <a:r>
              <a:rPr lang="el-GR" sz="2800" b="1" dirty="0"/>
              <a:t>οικονομικής</a:t>
            </a:r>
            <a:r>
              <a:rPr lang="el-GR" sz="2800" dirty="0"/>
              <a:t> ανάπτυξης, κοινωνικής συνοχής και </a:t>
            </a:r>
            <a:r>
              <a:rPr lang="el-GR" sz="2800" b="1" dirty="0"/>
              <a:t>δικαιοσύνης</a:t>
            </a:r>
            <a:r>
              <a:rPr lang="el-GR" sz="2800" dirty="0"/>
              <a:t> καθώς και την προστασία του </a:t>
            </a:r>
            <a:r>
              <a:rPr lang="el-GR" sz="2800" b="1" dirty="0"/>
              <a:t>περιβάλλοντος</a:t>
            </a:r>
            <a:r>
              <a:rPr lang="el-GR" sz="2800" dirty="0"/>
              <a:t> και του μοναδικού οικολογικού πλούτου του πλανήτη μας.</a:t>
            </a:r>
          </a:p>
        </p:txBody>
      </p:sp>
    </p:spTree>
    <p:extLst>
      <p:ext uri="{BB962C8B-B14F-4D97-AF65-F5344CB8AC3E}">
        <p14:creationId xmlns:p14="http://schemas.microsoft.com/office/powerpoint/2010/main" val="4163081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851CE3-74F5-1644-E526-F6E22D5C1D20}"/>
              </a:ext>
            </a:extLst>
          </p:cNvPr>
          <p:cNvSpPr>
            <a:spLocks noGrp="1"/>
          </p:cNvSpPr>
          <p:nvPr>
            <p:ph type="title"/>
          </p:nvPr>
        </p:nvSpPr>
        <p:spPr/>
        <p:txBody>
          <a:bodyPr/>
          <a:lstStyle/>
          <a:p>
            <a:r>
              <a:rPr lang="el-GR" sz="3200" b="1" dirty="0">
                <a:latin typeface="Calibri" panose="020F0502020204030204" pitchFamily="34" charset="0"/>
              </a:rPr>
              <a:t>ΣΤ. Πεδία σύνδεσης με τα προγράμματα σπουδών (Γνωστικά αντικείμενα)</a:t>
            </a:r>
          </a:p>
        </p:txBody>
      </p:sp>
      <p:sp>
        <p:nvSpPr>
          <p:cNvPr id="3" name="Θέση περιεχομένου 2">
            <a:extLst>
              <a:ext uri="{FF2B5EF4-FFF2-40B4-BE49-F238E27FC236}">
                <a16:creationId xmlns:a16="http://schemas.microsoft.com/office/drawing/2014/main" id="{19D858DC-DF7A-61A1-035D-A20F84E13A36}"/>
              </a:ext>
            </a:extLst>
          </p:cNvPr>
          <p:cNvSpPr>
            <a:spLocks noGrp="1"/>
          </p:cNvSpPr>
          <p:nvPr>
            <p:ph idx="1"/>
          </p:nvPr>
        </p:nvSpPr>
        <p:spPr>
          <a:xfrm>
            <a:off x="2589212" y="1905000"/>
            <a:ext cx="8915400" cy="4641574"/>
          </a:xfrm>
        </p:spPr>
        <p:txBody>
          <a:bodyPr/>
          <a:lstStyle/>
          <a:p>
            <a:r>
              <a:rPr lang="el-GR" sz="3200" dirty="0">
                <a:effectLst/>
                <a:latin typeface="Calibri" panose="020F0502020204030204" pitchFamily="34" charset="0"/>
                <a:ea typeface="Calibri" panose="020F0502020204030204" pitchFamily="34" charset="0"/>
                <a:cs typeface="Times New Roman" panose="02020603050405020304" pitchFamily="18" charset="0"/>
              </a:rPr>
              <a:t>Κοινωνική και Πολιτική Αγωγή, Θρησκευτικά, Ιστορία, Νεοελληνική Λογοτεχνία, Νεοελληνική Γλώσσα, Πληροφορική</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l-GR" sz="3200" dirty="0">
                <a:effectLst/>
                <a:latin typeface="Calibri" panose="020F0502020204030204" pitchFamily="34" charset="0"/>
                <a:ea typeface="Calibri" panose="020F0502020204030204" pitchFamily="34" charset="0"/>
                <a:cs typeface="Times New Roman" panose="02020603050405020304" pitchFamily="18" charset="0"/>
              </a:rPr>
              <a:t>Εργαστήρια Δεξιοτήτων: Θεματική ενότητα: Φροντίζω το περιβάλλον- </a:t>
            </a:r>
            <a:r>
              <a:rPr lang="el-GR" sz="3200" dirty="0" err="1">
                <a:effectLst/>
                <a:latin typeface="Calibri" panose="020F0502020204030204" pitchFamily="34" charset="0"/>
                <a:ea typeface="Calibri" panose="020F0502020204030204" pitchFamily="34" charset="0"/>
                <a:cs typeface="Times New Roman" panose="02020603050405020304" pitchFamily="18" charset="0"/>
              </a:rPr>
              <a:t>Υποθεματική</a:t>
            </a:r>
            <a:r>
              <a:rPr lang="el-GR" sz="3200" dirty="0">
                <a:effectLst/>
                <a:latin typeface="Calibri" panose="020F0502020204030204" pitchFamily="34" charset="0"/>
                <a:ea typeface="Calibri" panose="020F0502020204030204" pitchFamily="34" charset="0"/>
                <a:cs typeface="Times New Roman" panose="02020603050405020304" pitchFamily="18" charset="0"/>
              </a:rPr>
              <a:t>: Παγκόσμια και τοπική πολιτισμική κληρονομιά.</a:t>
            </a:r>
          </a:p>
          <a:p>
            <a:endParaRPr lang="el-GR" dirty="0"/>
          </a:p>
        </p:txBody>
      </p:sp>
    </p:spTree>
    <p:extLst>
      <p:ext uri="{BB962C8B-B14F-4D97-AF65-F5344CB8AC3E}">
        <p14:creationId xmlns:p14="http://schemas.microsoft.com/office/powerpoint/2010/main" val="999552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35D62E-67DB-4F5D-6632-C1E2B34A514A}"/>
              </a:ext>
            </a:extLst>
          </p:cNvPr>
          <p:cNvSpPr>
            <a:spLocks noGrp="1"/>
          </p:cNvSpPr>
          <p:nvPr>
            <p:ph type="title"/>
          </p:nvPr>
        </p:nvSpPr>
        <p:spPr>
          <a:xfrm>
            <a:off x="2592925" y="624110"/>
            <a:ext cx="8911687" cy="672427"/>
          </a:xfrm>
        </p:spPr>
        <p:txBody>
          <a:bodyPr/>
          <a:lstStyle/>
          <a:p>
            <a:r>
              <a:rPr lang="el-GR" sz="3200" b="1" dirty="0">
                <a:latin typeface="Calibri" panose="020F0502020204030204" pitchFamily="34" charset="0"/>
              </a:rPr>
              <a:t>Ζ. Τρόποι διάχυσης των αποτελεσμάτων</a:t>
            </a:r>
          </a:p>
        </p:txBody>
      </p:sp>
      <p:sp>
        <p:nvSpPr>
          <p:cNvPr id="3" name="Θέση περιεχομένου 2">
            <a:extLst>
              <a:ext uri="{FF2B5EF4-FFF2-40B4-BE49-F238E27FC236}">
                <a16:creationId xmlns:a16="http://schemas.microsoft.com/office/drawing/2014/main" id="{A93C041D-27AE-CB8F-4606-808939D1211D}"/>
              </a:ext>
            </a:extLst>
          </p:cNvPr>
          <p:cNvSpPr>
            <a:spLocks noGrp="1"/>
          </p:cNvSpPr>
          <p:nvPr>
            <p:ph idx="1"/>
          </p:nvPr>
        </p:nvSpPr>
        <p:spPr/>
        <p:txBody>
          <a:bodyPr>
            <a:normAutofit/>
          </a:bodyPr>
          <a:lstStyle/>
          <a:p>
            <a:r>
              <a:rPr lang="el-GR" sz="3200" dirty="0"/>
              <a:t>Δημιουργία ηλεκτρονικής αφίσας</a:t>
            </a:r>
          </a:p>
          <a:p>
            <a:r>
              <a:rPr lang="el-GR" sz="3200" dirty="0"/>
              <a:t>Ανάρτηση των εργασιών των μαθητών/τριών στην ιστοσελίδα του σχολείου</a:t>
            </a:r>
          </a:p>
        </p:txBody>
      </p:sp>
    </p:spTree>
    <p:extLst>
      <p:ext uri="{BB962C8B-B14F-4D97-AF65-F5344CB8AC3E}">
        <p14:creationId xmlns:p14="http://schemas.microsoft.com/office/powerpoint/2010/main" val="641457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C773D9-B24C-AA3D-C180-B44218962E14}"/>
              </a:ext>
            </a:extLst>
          </p:cNvPr>
          <p:cNvSpPr>
            <a:spLocks noGrp="1"/>
          </p:cNvSpPr>
          <p:nvPr>
            <p:ph type="title"/>
          </p:nvPr>
        </p:nvSpPr>
        <p:spPr>
          <a:xfrm>
            <a:off x="1775791" y="251792"/>
            <a:ext cx="9728821" cy="1192696"/>
          </a:xfrm>
        </p:spPr>
        <p:txBody>
          <a:bodyPr>
            <a:normAutofit/>
          </a:bodyPr>
          <a:lstStyle/>
          <a:p>
            <a:r>
              <a:rPr lang="el-GR" sz="3200" b="1" dirty="0">
                <a:latin typeface="Calibri" panose="020F0502020204030204" pitchFamily="34" charset="0"/>
              </a:rPr>
              <a:t>Η. Χρονοδιάγραμμα σχεδιασμού, οργάνωσης και υλοποίησης του προγράμματος</a:t>
            </a:r>
          </a:p>
        </p:txBody>
      </p:sp>
      <p:sp>
        <p:nvSpPr>
          <p:cNvPr id="3" name="Θέση περιεχομένου 2">
            <a:extLst>
              <a:ext uri="{FF2B5EF4-FFF2-40B4-BE49-F238E27FC236}">
                <a16:creationId xmlns:a16="http://schemas.microsoft.com/office/drawing/2014/main" id="{9FAD756B-A04A-28D8-F708-D0206A2C18AD}"/>
              </a:ext>
            </a:extLst>
          </p:cNvPr>
          <p:cNvSpPr>
            <a:spLocks noGrp="1"/>
          </p:cNvSpPr>
          <p:nvPr>
            <p:ph idx="1"/>
          </p:nvPr>
        </p:nvSpPr>
        <p:spPr>
          <a:xfrm>
            <a:off x="2589212" y="1338470"/>
            <a:ext cx="8915400" cy="5267738"/>
          </a:xfrm>
        </p:spPr>
        <p:txBody>
          <a:bodyPr>
            <a:normAutofit/>
          </a:bodyPr>
          <a:lstStyle/>
          <a:p>
            <a:pPr marL="457200">
              <a:lnSpc>
                <a:spcPct val="115000"/>
              </a:lnSpc>
              <a:spcAft>
                <a:spcPts val="10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Μήνας 1</a:t>
            </a:r>
            <a:r>
              <a:rPr lang="el-GR" sz="1800" b="1" baseline="30000" dirty="0">
                <a:effectLst/>
                <a:latin typeface="Calibri" panose="020F0502020204030204" pitchFamily="34" charset="0"/>
                <a:ea typeface="Calibri" panose="020F0502020204030204" pitchFamily="34" charset="0"/>
                <a:cs typeface="Times New Roman" panose="02020603050405020304" pitchFamily="18" charset="0"/>
              </a:rPr>
              <a:t>ος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Οργάνωση ομάδων- κανόνες λειτουργίας- συμβόλαιο δράσης</a:t>
            </a:r>
          </a:p>
          <a:p>
            <a:pPr marL="342900" lvl="0" indent="-342900" algn="just">
              <a:lnSpc>
                <a:spcPct val="115000"/>
              </a:lnSpc>
              <a:spcAft>
                <a:spcPts val="1000"/>
              </a:spcAft>
              <a:buFont typeface="Symbol" panose="05050102010706020507" pitchFamily="18" charset="2"/>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Ανάπτυξη ομαδικού  πνεύματος συνεργασίας και επικοινωνίας με αφορμή  τα δικαιώματα   των παιδιών.</a:t>
            </a:r>
          </a:p>
          <a:p>
            <a:pPr marL="342900" lvl="0" indent="-342900" algn="just">
              <a:lnSpc>
                <a:spcPct val="115000"/>
              </a:lnSpc>
              <a:spcAft>
                <a:spcPts val="1000"/>
              </a:spcAft>
              <a:buFont typeface="Symbol" panose="05050102010706020507" pitchFamily="18" charset="2"/>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Μελέτη και ανάλυση της έννοιας του δικαιώματος  γενικά και συγκεκριμένα του δικαιώματος της εκπαίδευσης και της έννοιας της ποιοτικής εκπαίδευσης.</a:t>
            </a:r>
          </a:p>
          <a:p>
            <a:pPr marL="342900" lvl="0" indent="-342900" algn="just">
              <a:lnSpc>
                <a:spcPct val="115000"/>
              </a:lnSpc>
              <a:spcAft>
                <a:spcPts val="1000"/>
              </a:spcAft>
              <a:buFont typeface="Symbol" panose="05050102010706020507" pitchFamily="18" charset="2"/>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Εντοπισμός  διακρίσεων και ανισοτήτων στην εκπαίδευση  μέσα από την τέχνη της φωτογραφίας.</a:t>
            </a:r>
            <a:r>
              <a:rPr lang="el-GR"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15014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67C55B0-8BBA-3855-C9EA-23CCEAC7F2C4}"/>
              </a:ext>
            </a:extLst>
          </p:cNvPr>
          <p:cNvSpPr>
            <a:spLocks noGrp="1"/>
          </p:cNvSpPr>
          <p:nvPr>
            <p:ph idx="1"/>
          </p:nvPr>
        </p:nvSpPr>
        <p:spPr>
          <a:xfrm>
            <a:off x="1577009" y="503582"/>
            <a:ext cx="9927603" cy="5804453"/>
          </a:xfrm>
        </p:spPr>
        <p:txBody>
          <a:bodyPr>
            <a:noAutofit/>
          </a:bodyPr>
          <a:lstStyle/>
          <a:p>
            <a:pPr>
              <a:lnSpc>
                <a:spcPct val="115000"/>
              </a:lnSpc>
              <a:spcAft>
                <a:spcPts val="1000"/>
              </a:spcAft>
            </a:pPr>
            <a:r>
              <a:rPr lang="el-GR" sz="2000" b="1" dirty="0">
                <a:effectLst/>
                <a:latin typeface="Calibri" panose="020F0502020204030204" pitchFamily="34" charset="0"/>
                <a:ea typeface="Calibri" panose="020F0502020204030204" pitchFamily="34" charset="0"/>
                <a:cs typeface="Times New Roman" panose="02020603050405020304" pitchFamily="18" charset="0"/>
              </a:rPr>
              <a:t> Μήνας 2</a:t>
            </a:r>
            <a:r>
              <a:rPr lang="el-GR" sz="2000" b="1" baseline="30000" dirty="0">
                <a:effectLst/>
                <a:latin typeface="Calibri" panose="020F0502020204030204" pitchFamily="34" charset="0"/>
                <a:ea typeface="Calibri" panose="020F0502020204030204" pitchFamily="34" charset="0"/>
                <a:cs typeface="Times New Roman" panose="02020603050405020304" pitchFamily="18" charset="0"/>
              </a:rPr>
              <a:t>ος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sz="2000" dirty="0">
                <a:effectLst/>
                <a:latin typeface="Calibri" panose="020F0502020204030204" pitchFamily="34" charset="0"/>
                <a:ea typeface="Calibri" panose="020F0502020204030204" pitchFamily="34" charset="0"/>
                <a:cs typeface="Times New Roman" panose="02020603050405020304" pitchFamily="18" charset="0"/>
              </a:rPr>
              <a:t>Μέσα από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ομαδοσυνεργατικές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δραστηριότητες  γίνεται  καταγραφή και ανάλυση  των  αιτιών του κοινωνικού  αποκλεισμού  που δέχονται συγκεκριμένες ,  ευάλωτες      κοινωνικές   ομάδες όπως   γυναίκες,  άτομα με αναπηρία.</a:t>
            </a:r>
          </a:p>
          <a:p>
            <a:pPr marL="342900" lvl="0" indent="-342900">
              <a:lnSpc>
                <a:spcPct val="115000"/>
              </a:lnSpc>
              <a:spcAft>
                <a:spcPts val="1000"/>
              </a:spcAft>
              <a:buFont typeface="Symbol" panose="05050102010706020507" pitchFamily="18" charset="2"/>
              <a:buChar char=""/>
            </a:pPr>
            <a:r>
              <a:rPr lang="el-GR" sz="2000" dirty="0">
                <a:latin typeface="Calibri" panose="020F0502020204030204" pitchFamily="34" charset="0"/>
                <a:ea typeface="Calibri" panose="020F0502020204030204" pitchFamily="34" charset="0"/>
                <a:cs typeface="Times New Roman" panose="02020603050405020304" pitchFamily="18" charset="0"/>
              </a:rPr>
              <a:t>Συνέντευξη από εκπαιδευτικό ειδικής αγωγής και καταγραφή συμπερασμάτων.</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sz="2000" dirty="0">
                <a:effectLst/>
                <a:latin typeface="Calibri" panose="020F0502020204030204" pitchFamily="34" charset="0"/>
                <a:ea typeface="Calibri" panose="020F0502020204030204" pitchFamily="34" charset="0"/>
                <a:cs typeface="Times New Roman" panose="02020603050405020304" pitchFamily="18" charset="0"/>
              </a:rPr>
              <a:t>Συσχέτιση των αιτιών  με  τις  συνέπειες  που έχει ο αποκλεισμός από την εκπαιδευτική διαδικασία τόσο στο άτομο όσο και στην κοινωνία.</a:t>
            </a:r>
          </a:p>
          <a:p>
            <a:pPr marL="342900" lvl="0" indent="-342900">
              <a:lnSpc>
                <a:spcPct val="115000"/>
              </a:lnSpc>
              <a:spcAft>
                <a:spcPts val="1000"/>
              </a:spcAft>
              <a:buFont typeface="Symbol" panose="05050102010706020507" pitchFamily="18" charset="2"/>
              <a:buChar char=""/>
            </a:pPr>
            <a:r>
              <a:rPr lang="el-GR" sz="2000" dirty="0">
                <a:effectLst/>
                <a:latin typeface="Calibri" panose="020F0502020204030204" pitchFamily="34" charset="0"/>
                <a:ea typeface="Calibri" panose="020F0502020204030204" pitchFamily="34" charset="0"/>
                <a:cs typeface="Times New Roman" panose="02020603050405020304" pitchFamily="18" charset="0"/>
              </a:rPr>
              <a:t>Οι μαθητές/</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τριες</a:t>
            </a:r>
            <a:r>
              <a:rPr lang="el-GR" sz="2000" dirty="0">
                <a:effectLst/>
                <a:latin typeface="Calibri" panose="020F0502020204030204" pitchFamily="34" charset="0"/>
                <a:ea typeface="Calibri" panose="020F0502020204030204" pitchFamily="34" charset="0"/>
                <a:cs typeface="Times New Roman" panose="02020603050405020304" pitchFamily="18" charset="0"/>
              </a:rPr>
              <a:t>  προσπαθούν να βρουν τρόπους   αντιμετώπισης  της σχολικής διαρροής και  κάνουν προτάσεις για ίσες ευκαιρίες  για όλους στην εκπαίδευση.</a:t>
            </a:r>
          </a:p>
          <a:p>
            <a:pPr marL="342900" lvl="0" indent="-342900">
              <a:lnSpc>
                <a:spcPct val="115000"/>
              </a:lnSpc>
              <a:spcAft>
                <a:spcPts val="1000"/>
              </a:spcAft>
              <a:buFont typeface="Symbol" panose="05050102010706020507" pitchFamily="18" charset="2"/>
              <a:buChar char=""/>
            </a:pPr>
            <a:r>
              <a:rPr lang="el-GR" sz="2000" dirty="0">
                <a:effectLst/>
                <a:latin typeface="Calibri" panose="020F0502020204030204" pitchFamily="34" charset="0"/>
                <a:ea typeface="Calibri" panose="020F0502020204030204" pitchFamily="34" charset="0"/>
                <a:cs typeface="Times New Roman" panose="02020603050405020304" pitchFamily="18" charset="0"/>
              </a:rPr>
              <a:t>Δημιουργία αφίσας για το δικαίωμα όλων στην εκπαίδευση.</a:t>
            </a:r>
          </a:p>
          <a:p>
            <a:pPr marL="342900" lvl="0" indent="-342900">
              <a:lnSpc>
                <a:spcPct val="115000"/>
              </a:lnSpc>
              <a:spcAft>
                <a:spcPts val="1000"/>
              </a:spcAft>
              <a:buFont typeface="Symbol" panose="05050102010706020507" pitchFamily="18" charset="2"/>
              <a:buChar char=""/>
            </a:pPr>
            <a:r>
              <a:rPr lang="el-GR" sz="2000" dirty="0">
                <a:effectLst/>
                <a:latin typeface="Calibri" panose="020F0502020204030204" pitchFamily="34" charset="0"/>
                <a:ea typeface="Calibri" panose="020F0502020204030204" pitchFamily="34" charset="0"/>
                <a:cs typeface="Times New Roman" panose="02020603050405020304" pitchFamily="18" charset="0"/>
              </a:rPr>
              <a:t>Επισκέψεις σε χώρους που ενισχύουν το δικαίωμα στην εκπαίδευση.</a:t>
            </a:r>
            <a:endParaRPr lang="el-GR" sz="2000" dirty="0"/>
          </a:p>
        </p:txBody>
      </p:sp>
    </p:spTree>
    <p:extLst>
      <p:ext uri="{BB962C8B-B14F-4D97-AF65-F5344CB8AC3E}">
        <p14:creationId xmlns:p14="http://schemas.microsoft.com/office/powerpoint/2010/main" val="1387425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48550626-9ABE-6941-B68B-96B172D6C987}"/>
              </a:ext>
            </a:extLst>
          </p:cNvPr>
          <p:cNvSpPr/>
          <p:nvPr/>
        </p:nvSpPr>
        <p:spPr>
          <a:xfrm rot="20903900">
            <a:off x="2442500" y="414863"/>
            <a:ext cx="7498145" cy="5878532"/>
          </a:xfrm>
          <a:prstGeom prst="rect">
            <a:avLst/>
          </a:prstGeom>
          <a:noFill/>
        </p:spPr>
        <p:txBody>
          <a:bodyPr wrap="square" lIns="91440" tIns="45720" rIns="91440" bIns="45720">
            <a:spAutoFit/>
          </a:bodyPr>
          <a:lstStyle/>
          <a:p>
            <a:pPr algn="ctr"/>
            <a:r>
              <a:rPr lang="el-GR" sz="7200" b="0" cap="none" spc="0" dirty="0">
                <a:ln w="0"/>
                <a:solidFill>
                  <a:schemeClr val="tx2"/>
                </a:solidFill>
                <a:effectLst>
                  <a:reflection blurRad="6350" stA="53000" endA="300" endPos="35500" dir="5400000" sy="-90000" algn="bl" rotWithShape="0"/>
                </a:effectLst>
              </a:rPr>
              <a:t>Ευχαριστούμε για την </a:t>
            </a:r>
          </a:p>
          <a:p>
            <a:pPr algn="ctr"/>
            <a:r>
              <a:rPr lang="el-GR" sz="7200" dirty="0">
                <a:ln w="0"/>
                <a:solidFill>
                  <a:schemeClr val="tx2"/>
                </a:solidFill>
                <a:effectLst>
                  <a:reflection blurRad="6350" stA="53000" endA="300" endPos="35500" dir="5400000" sy="-90000" algn="bl" rotWithShape="0"/>
                </a:effectLst>
              </a:rPr>
              <a:t>π</a:t>
            </a:r>
            <a:r>
              <a:rPr lang="el-GR" sz="7200" b="0" cap="none" spc="0" dirty="0">
                <a:ln w="0"/>
                <a:solidFill>
                  <a:schemeClr val="tx2"/>
                </a:solidFill>
                <a:effectLst>
                  <a:reflection blurRad="6350" stA="53000" endA="300" endPos="35500" dir="5400000" sy="-90000" algn="bl" rotWithShape="0"/>
                </a:effectLst>
              </a:rPr>
              <a:t>ροσοχή σας!!</a:t>
            </a:r>
          </a:p>
          <a:p>
            <a:pPr algn="ctr"/>
            <a:endParaRPr lang="el-GR" sz="7200" b="0" cap="none" spc="0" dirty="0">
              <a:ln w="0"/>
              <a:solidFill>
                <a:schemeClr val="tx2"/>
              </a:solidFill>
              <a:effectLst>
                <a:reflection blurRad="6350" stA="53000" endA="300" endPos="35500" dir="5400000" sy="-90000" algn="bl" rotWithShape="0"/>
              </a:effectLst>
            </a:endParaRPr>
          </a:p>
          <a:p>
            <a:pPr algn="ctr"/>
            <a:r>
              <a:rPr lang="el-GR" sz="4400" dirty="0" err="1">
                <a:ln w="0"/>
                <a:solidFill>
                  <a:schemeClr val="tx2"/>
                </a:solidFill>
                <a:effectLst>
                  <a:reflection blurRad="6350" stA="53000" endA="300" endPos="35500" dir="5400000" sy="-90000" algn="bl" rotWithShape="0"/>
                </a:effectLst>
              </a:rPr>
              <a:t>Ζέφη</a:t>
            </a:r>
            <a:r>
              <a:rPr lang="el-GR" sz="4400" dirty="0">
                <a:ln w="0"/>
                <a:solidFill>
                  <a:schemeClr val="tx2"/>
                </a:solidFill>
                <a:effectLst>
                  <a:reflection blurRad="6350" stA="53000" endA="300" endPos="35500" dir="5400000" sy="-90000" algn="bl" rotWithShape="0"/>
                </a:effectLst>
              </a:rPr>
              <a:t> Τσατσά</a:t>
            </a:r>
          </a:p>
          <a:p>
            <a:pPr algn="ctr"/>
            <a:r>
              <a:rPr lang="el-GR" sz="4400" b="0" cap="none" spc="0" dirty="0">
                <a:ln w="0"/>
                <a:solidFill>
                  <a:schemeClr val="tx2"/>
                </a:solidFill>
                <a:effectLst>
                  <a:reflection blurRad="6350" stA="53000" endA="300" endPos="35500" dir="5400000" sy="-90000" algn="bl" rotWithShape="0"/>
                </a:effectLst>
              </a:rPr>
              <a:t>Ιωάννα </a:t>
            </a:r>
            <a:r>
              <a:rPr lang="el-GR" sz="4400" b="0" cap="none" spc="0" dirty="0" err="1">
                <a:ln w="0"/>
                <a:solidFill>
                  <a:schemeClr val="tx2"/>
                </a:solidFill>
                <a:effectLst>
                  <a:reflection blurRad="6350" stA="53000" endA="300" endPos="35500" dir="5400000" sy="-90000" algn="bl" rotWithShape="0"/>
                </a:effectLst>
              </a:rPr>
              <a:t>Λουλούς</a:t>
            </a:r>
            <a:endParaRPr lang="el-GR" sz="4400" b="0" cap="none" spc="0" dirty="0">
              <a:ln w="0"/>
              <a:solidFill>
                <a:schemeClr val="tx2"/>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731335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0EA388-73A5-31BB-89F0-41E7556685D6}"/>
              </a:ext>
            </a:extLst>
          </p:cNvPr>
          <p:cNvSpPr>
            <a:spLocks noGrp="1"/>
          </p:cNvSpPr>
          <p:nvPr>
            <p:ph type="title"/>
          </p:nvPr>
        </p:nvSpPr>
        <p:spPr/>
        <p:txBody>
          <a:bodyPr/>
          <a:lstStyle/>
          <a:p>
            <a:r>
              <a:rPr lang="el-GR" dirty="0"/>
              <a:t>Οι 17 Στόχοι Βιώσιμης Ανάπτυξης</a:t>
            </a:r>
          </a:p>
        </p:txBody>
      </p:sp>
      <p:pic>
        <p:nvPicPr>
          <p:cNvPr id="5" name="Θέση περιεχομένου 4">
            <a:extLst>
              <a:ext uri="{FF2B5EF4-FFF2-40B4-BE49-F238E27FC236}">
                <a16:creationId xmlns:a16="http://schemas.microsoft.com/office/drawing/2014/main" id="{E39D4537-4D04-AC3A-184E-8EF41374B7E6}"/>
              </a:ext>
            </a:extLst>
          </p:cNvPr>
          <p:cNvPicPr>
            <a:picLocks noGrp="1" noChangeAspect="1"/>
          </p:cNvPicPr>
          <p:nvPr>
            <p:ph idx="1"/>
          </p:nvPr>
        </p:nvPicPr>
        <p:blipFill>
          <a:blip r:embed="rId2"/>
          <a:stretch>
            <a:fillRect/>
          </a:stretch>
        </p:blipFill>
        <p:spPr>
          <a:xfrm>
            <a:off x="2725446" y="2063234"/>
            <a:ext cx="7480093" cy="3958621"/>
          </a:xfrm>
          <a:prstGeom prst="rect">
            <a:avLst/>
          </a:prstGeom>
        </p:spPr>
      </p:pic>
    </p:spTree>
    <p:extLst>
      <p:ext uri="{BB962C8B-B14F-4D97-AF65-F5344CB8AC3E}">
        <p14:creationId xmlns:p14="http://schemas.microsoft.com/office/powerpoint/2010/main" val="426197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3CED91-28E6-8C16-7CC3-B247D8B98F05}"/>
              </a:ext>
            </a:extLst>
          </p:cNvPr>
          <p:cNvSpPr>
            <a:spLocks noGrp="1"/>
          </p:cNvSpPr>
          <p:nvPr>
            <p:ph type="title"/>
          </p:nvPr>
        </p:nvSpPr>
        <p:spPr>
          <a:xfrm>
            <a:off x="2592925" y="185530"/>
            <a:ext cx="8911687" cy="761248"/>
          </a:xfrm>
        </p:spPr>
        <p:txBody>
          <a:bodyPr/>
          <a:lstStyle/>
          <a:p>
            <a:r>
              <a:rPr lang="el-GR" dirty="0"/>
              <a:t>Στόχος 4: ΠΟΙΟΤΙΚΗ ΕΚΠΑΙΔΕΥΣΗ</a:t>
            </a:r>
          </a:p>
        </p:txBody>
      </p:sp>
      <p:pic>
        <p:nvPicPr>
          <p:cNvPr id="5" name="Θέση περιεχομένου 4">
            <a:extLst>
              <a:ext uri="{FF2B5EF4-FFF2-40B4-BE49-F238E27FC236}">
                <a16:creationId xmlns:a16="http://schemas.microsoft.com/office/drawing/2014/main" id="{9A9A4BDC-647C-0DA7-4C28-E09D6AA2EC63}"/>
              </a:ext>
            </a:extLst>
          </p:cNvPr>
          <p:cNvPicPr>
            <a:picLocks noGrp="1" noChangeAspect="1"/>
          </p:cNvPicPr>
          <p:nvPr>
            <p:ph idx="1"/>
          </p:nvPr>
        </p:nvPicPr>
        <p:blipFill>
          <a:blip r:embed="rId2"/>
          <a:stretch>
            <a:fillRect/>
          </a:stretch>
        </p:blipFill>
        <p:spPr>
          <a:xfrm>
            <a:off x="2055837" y="1789044"/>
            <a:ext cx="8080325" cy="2572194"/>
          </a:xfrm>
          <a:prstGeom prst="rect">
            <a:avLst/>
          </a:prstGeom>
        </p:spPr>
      </p:pic>
    </p:spTree>
    <p:extLst>
      <p:ext uri="{BB962C8B-B14F-4D97-AF65-F5344CB8AC3E}">
        <p14:creationId xmlns:p14="http://schemas.microsoft.com/office/powerpoint/2010/main" val="726526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4ACE70-2CC4-2249-CA63-9D174CF4514B}"/>
              </a:ext>
            </a:extLst>
          </p:cNvPr>
          <p:cNvSpPr>
            <a:spLocks noGrp="1"/>
          </p:cNvSpPr>
          <p:nvPr>
            <p:ph type="title"/>
          </p:nvPr>
        </p:nvSpPr>
        <p:spPr>
          <a:xfrm>
            <a:off x="2592925" y="145775"/>
            <a:ext cx="8911687" cy="609600"/>
          </a:xfrm>
        </p:spPr>
        <p:txBody>
          <a:bodyPr>
            <a:normAutofit fontScale="90000"/>
          </a:bodyPr>
          <a:lstStyle/>
          <a:p>
            <a:pPr algn="ctr"/>
            <a:r>
              <a:rPr lang="el-GR" dirty="0"/>
              <a:t>Στατιστικά στοιχεία</a:t>
            </a:r>
          </a:p>
        </p:txBody>
      </p:sp>
      <p:sp>
        <p:nvSpPr>
          <p:cNvPr id="3" name="Θέση περιεχομένου 2">
            <a:extLst>
              <a:ext uri="{FF2B5EF4-FFF2-40B4-BE49-F238E27FC236}">
                <a16:creationId xmlns:a16="http://schemas.microsoft.com/office/drawing/2014/main" id="{C84D3C23-4B84-F84E-A620-A0AB322D9E39}"/>
              </a:ext>
            </a:extLst>
          </p:cNvPr>
          <p:cNvSpPr>
            <a:spLocks noGrp="1"/>
          </p:cNvSpPr>
          <p:nvPr>
            <p:ph idx="1"/>
          </p:nvPr>
        </p:nvSpPr>
        <p:spPr>
          <a:xfrm>
            <a:off x="1987827" y="755375"/>
            <a:ext cx="9516786" cy="5751441"/>
          </a:xfrm>
        </p:spPr>
        <p: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 Η φοίτηση στην πρωτοβάθμια εκπαίδευση στις αναπτυσσόμενες χώρες άγγιξε το 91%, ωστόσο, 57 εκατομμύρια παιδιά εξακολουθούν να μην φοιτούν σε σχολεία. </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 Περισσότερα από τα μισά παιδιά που δεν φοιτούν σε σχολεία ζουν στην υποσαχάρια Αφρική. </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 Εκτιμάται ότι το 50% των παιδιών που δεν φοιτούν στην πρωτοβάθμια εκπαίδευση ζουν σε περιοχές που πλήττονται από συγκρούσεις.</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 • 103 εκατομμύρια νέοι παγκοσμίως παρουσιάζουν βασικές ελλείψεις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γραμματισμού</a:t>
            </a:r>
            <a:r>
              <a:rPr lang="el-GR" sz="2000" dirty="0">
                <a:effectLst/>
                <a:latin typeface="Calibri" panose="020F0502020204030204" pitchFamily="34" charset="0"/>
                <a:ea typeface="Calibri" panose="020F0502020204030204" pitchFamily="34" charset="0"/>
                <a:cs typeface="Times New Roman" panose="02020603050405020304" pitchFamily="18" charset="0"/>
              </a:rPr>
              <a:t> με το 60% των νέων να είναι γυναίκες.</a:t>
            </a:r>
          </a:p>
          <a:p>
            <a:r>
              <a:rPr lang="el-GR" dirty="0"/>
              <a:t>                                                                          </a:t>
            </a:r>
          </a:p>
        </p:txBody>
      </p:sp>
      <p:pic>
        <p:nvPicPr>
          <p:cNvPr id="4" name="Εικόνα 3">
            <a:extLst>
              <a:ext uri="{FF2B5EF4-FFF2-40B4-BE49-F238E27FC236}">
                <a16:creationId xmlns:a16="http://schemas.microsoft.com/office/drawing/2014/main" id="{D4048F34-DFF9-2788-8290-2B7A1DC9B546}"/>
              </a:ext>
            </a:extLst>
          </p:cNvPr>
          <p:cNvPicPr>
            <a:picLocks noChangeAspect="1"/>
          </p:cNvPicPr>
          <p:nvPr/>
        </p:nvPicPr>
        <p:blipFill>
          <a:blip r:embed="rId2"/>
          <a:stretch>
            <a:fillRect/>
          </a:stretch>
        </p:blipFill>
        <p:spPr>
          <a:xfrm>
            <a:off x="1987827" y="4130602"/>
            <a:ext cx="3446600" cy="2581623"/>
          </a:xfrm>
          <a:prstGeom prst="rect">
            <a:avLst/>
          </a:prstGeom>
        </p:spPr>
      </p:pic>
      <p:pic>
        <p:nvPicPr>
          <p:cNvPr id="5" name="Εικόνα 4">
            <a:extLst>
              <a:ext uri="{FF2B5EF4-FFF2-40B4-BE49-F238E27FC236}">
                <a16:creationId xmlns:a16="http://schemas.microsoft.com/office/drawing/2014/main" id="{0F487CFD-ED85-14B8-9A64-BC8D39CF306F}"/>
              </a:ext>
            </a:extLst>
          </p:cNvPr>
          <p:cNvPicPr>
            <a:picLocks noChangeAspect="1"/>
          </p:cNvPicPr>
          <p:nvPr/>
        </p:nvPicPr>
        <p:blipFill>
          <a:blip r:embed="rId3"/>
          <a:stretch>
            <a:fillRect/>
          </a:stretch>
        </p:blipFill>
        <p:spPr>
          <a:xfrm>
            <a:off x="6242636" y="4130602"/>
            <a:ext cx="5693058" cy="2478155"/>
          </a:xfrm>
          <a:prstGeom prst="rect">
            <a:avLst/>
          </a:prstGeom>
        </p:spPr>
      </p:pic>
    </p:spTree>
    <p:extLst>
      <p:ext uri="{BB962C8B-B14F-4D97-AF65-F5344CB8AC3E}">
        <p14:creationId xmlns:p14="http://schemas.microsoft.com/office/powerpoint/2010/main" val="346375354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C14113-C8A2-20EC-7AAA-8B87D8420F32}"/>
              </a:ext>
            </a:extLst>
          </p:cNvPr>
          <p:cNvSpPr>
            <a:spLocks noGrp="1"/>
          </p:cNvSpPr>
          <p:nvPr>
            <p:ph type="title"/>
          </p:nvPr>
        </p:nvSpPr>
        <p:spPr>
          <a:xfrm>
            <a:off x="2592925" y="185530"/>
            <a:ext cx="8911687" cy="761248"/>
          </a:xfrm>
        </p:spPr>
        <p:txBody>
          <a:bodyPr>
            <a:normAutofit fontScale="90000"/>
          </a:bodyPr>
          <a:lstStyle/>
          <a:p>
            <a:pPr algn="ctr"/>
            <a:r>
              <a:rPr lang="el-GR" dirty="0">
                <a:latin typeface="Calibri" panose="020F0502020204030204" pitchFamily="34" charset="0"/>
                <a:ea typeface="Calibri" panose="020F0502020204030204" pitchFamily="34" charset="0"/>
                <a:cs typeface="Times New Roman" panose="02020603050405020304" pitchFamily="18" charset="0"/>
              </a:rPr>
              <a:t>Ο Στόχος 4 επιδιώκει :</a:t>
            </a:r>
            <a:br>
              <a:rPr lang="el-GR" dirty="0">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FFB2B9D1-B39E-08A5-5343-C9462E5AF1CF}"/>
              </a:ext>
            </a:extLst>
          </p:cNvPr>
          <p:cNvSpPr>
            <a:spLocks noGrp="1"/>
          </p:cNvSpPr>
          <p:nvPr>
            <p:ph idx="1"/>
          </p:nvPr>
        </p:nvSpPr>
        <p:spPr>
          <a:xfrm>
            <a:off x="2589212" y="946778"/>
            <a:ext cx="8915400" cy="4964444"/>
          </a:xfrm>
        </p:spPr>
        <p:txBody>
          <a:bodyPr/>
          <a:lstStyle/>
          <a:p>
            <a:pPr>
              <a:lnSpc>
                <a:spcPct val="107000"/>
              </a:lnSpc>
              <a:spcAft>
                <a:spcPts val="800"/>
              </a:spcAft>
            </a:pPr>
            <a:r>
              <a:rPr lang="el-GR" sz="2200" dirty="0">
                <a:effectLst/>
                <a:latin typeface="Calibri" panose="020F0502020204030204" pitchFamily="34" charset="0"/>
                <a:ea typeface="Calibri" panose="020F0502020204030204" pitchFamily="34" charset="0"/>
                <a:cs typeface="Times New Roman" panose="02020603050405020304" pitchFamily="18" charset="0"/>
              </a:rPr>
              <a:t>4.1 Έως το 2030, διασφάλιση ότι όλα τα κορίτσια και αγόρια θα ολοκληρώνουν μία ελεύθερη, ισότιμη και ποιοτική πρωτοβάθμια και δευτεροβάθμια εκπαίδευση που οδηγεί σε αντίστοιχα και τελεσφόρα μαθησιακά αποτελέσματα.</a:t>
            </a:r>
          </a:p>
          <a:p>
            <a:pPr>
              <a:lnSpc>
                <a:spcPct val="107000"/>
              </a:lnSpc>
              <a:spcAft>
                <a:spcPts val="800"/>
              </a:spcAft>
            </a:pPr>
            <a:r>
              <a:rPr lang="el-GR" sz="2200" dirty="0">
                <a:effectLst/>
                <a:latin typeface="Calibri" panose="020F0502020204030204" pitchFamily="34" charset="0"/>
                <a:ea typeface="Calibri" panose="020F0502020204030204" pitchFamily="34" charset="0"/>
                <a:cs typeface="Times New Roman" panose="02020603050405020304" pitchFamily="18" charset="0"/>
              </a:rPr>
              <a:t> 4.2 Έως το 2030, διασφάλιση ότι όλα τα κορίτσια και αγόρια θα έχουν πρόσβαση σε ποιοτική προσχολική ανάπτυξη, φροντίδα και εκπαίδευση, έτσι ώστε να είναι έτοιμα για την πρωτοβάθμια εκπαίδευση. </a:t>
            </a:r>
          </a:p>
          <a:p>
            <a:endParaRPr lang="el-GR" dirty="0"/>
          </a:p>
        </p:txBody>
      </p:sp>
      <p:pic>
        <p:nvPicPr>
          <p:cNvPr id="4" name="Εικόνα 3">
            <a:extLst>
              <a:ext uri="{FF2B5EF4-FFF2-40B4-BE49-F238E27FC236}">
                <a16:creationId xmlns:a16="http://schemas.microsoft.com/office/drawing/2014/main" id="{244484B8-4347-315D-66C7-7027AC5A8C49}"/>
              </a:ext>
            </a:extLst>
          </p:cNvPr>
          <p:cNvPicPr>
            <a:picLocks noChangeAspect="1"/>
          </p:cNvPicPr>
          <p:nvPr/>
        </p:nvPicPr>
        <p:blipFill>
          <a:blip r:embed="rId2"/>
          <a:stretch>
            <a:fillRect/>
          </a:stretch>
        </p:blipFill>
        <p:spPr>
          <a:xfrm>
            <a:off x="4596019" y="3765743"/>
            <a:ext cx="4383916" cy="2906727"/>
          </a:xfrm>
          <a:prstGeom prst="rect">
            <a:avLst/>
          </a:prstGeom>
        </p:spPr>
      </p:pic>
    </p:spTree>
    <p:extLst>
      <p:ext uri="{BB962C8B-B14F-4D97-AF65-F5344CB8AC3E}">
        <p14:creationId xmlns:p14="http://schemas.microsoft.com/office/powerpoint/2010/main" val="3184140659"/>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E3E2F88-8824-9313-60C3-B71ABCBA63F6}"/>
              </a:ext>
            </a:extLst>
          </p:cNvPr>
          <p:cNvSpPr>
            <a:spLocks noGrp="1"/>
          </p:cNvSpPr>
          <p:nvPr>
            <p:ph idx="1"/>
          </p:nvPr>
        </p:nvSpPr>
        <p:spPr>
          <a:xfrm>
            <a:off x="2226365" y="318052"/>
            <a:ext cx="9278247" cy="6215270"/>
          </a:xfrm>
        </p:spPr>
        <p:txBody>
          <a:bodyPr/>
          <a:lstStyle/>
          <a:p>
            <a:pPr>
              <a:lnSpc>
                <a:spcPct val="107000"/>
              </a:lnSpc>
              <a:spcAft>
                <a:spcPts val="8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4.3 Έως το 2030, διασφάλιση της ισότιμης πρόσβασης για όλες τις γυναίκες και τους άνδρες σε προσιτή και ποιοτική τεχνική, επαγγελματική και τριτοβάθμια εκπαίδευση, συμπεριλαμβανομένων και των πανεπιστημίων.</a:t>
            </a:r>
          </a:p>
          <a:p>
            <a:pPr>
              <a:lnSpc>
                <a:spcPct val="107000"/>
              </a:lnSpc>
              <a:spcAft>
                <a:spcPts val="8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4.4 Έως το 2030, ουσιαστική αύξηση του αριθμού των νέων και των ενηλίκων οι οποίοι έχουν τις κατάλληλες δεξιότητες, συμπεριλαμβανομένων των τεχνικών και επαγγελματικών δεξιοτήτων, για απασχόληση, αξιοπρεπή εργασία και επιχειρηματικότητα. </a:t>
            </a:r>
          </a:p>
          <a:p>
            <a:endParaRPr lang="el-GR" dirty="0"/>
          </a:p>
        </p:txBody>
      </p:sp>
      <p:pic>
        <p:nvPicPr>
          <p:cNvPr id="4" name="Εικόνα 3">
            <a:extLst>
              <a:ext uri="{FF2B5EF4-FFF2-40B4-BE49-F238E27FC236}">
                <a16:creationId xmlns:a16="http://schemas.microsoft.com/office/drawing/2014/main" id="{634DD67F-1B27-0CF9-85D4-5AB8113CD543}"/>
              </a:ext>
            </a:extLst>
          </p:cNvPr>
          <p:cNvPicPr>
            <a:picLocks noChangeAspect="1"/>
          </p:cNvPicPr>
          <p:nvPr/>
        </p:nvPicPr>
        <p:blipFill>
          <a:blip r:embed="rId2"/>
          <a:stretch>
            <a:fillRect/>
          </a:stretch>
        </p:blipFill>
        <p:spPr>
          <a:xfrm>
            <a:off x="1740588" y="3836504"/>
            <a:ext cx="3969119" cy="2308569"/>
          </a:xfrm>
          <a:prstGeom prst="rect">
            <a:avLst/>
          </a:prstGeom>
        </p:spPr>
      </p:pic>
      <p:pic>
        <p:nvPicPr>
          <p:cNvPr id="5" name="Εικόνα 4">
            <a:extLst>
              <a:ext uri="{FF2B5EF4-FFF2-40B4-BE49-F238E27FC236}">
                <a16:creationId xmlns:a16="http://schemas.microsoft.com/office/drawing/2014/main" id="{19D77AA6-B33B-F00B-55B2-9534145EEED8}"/>
              </a:ext>
            </a:extLst>
          </p:cNvPr>
          <p:cNvPicPr>
            <a:picLocks noChangeAspect="1"/>
          </p:cNvPicPr>
          <p:nvPr/>
        </p:nvPicPr>
        <p:blipFill>
          <a:blip r:embed="rId3"/>
          <a:stretch>
            <a:fillRect/>
          </a:stretch>
        </p:blipFill>
        <p:spPr>
          <a:xfrm>
            <a:off x="6482295" y="3836504"/>
            <a:ext cx="4883216" cy="2441608"/>
          </a:xfrm>
          <a:prstGeom prst="rect">
            <a:avLst/>
          </a:prstGeom>
        </p:spPr>
      </p:pic>
    </p:spTree>
    <p:extLst>
      <p:ext uri="{BB962C8B-B14F-4D97-AF65-F5344CB8AC3E}">
        <p14:creationId xmlns:p14="http://schemas.microsoft.com/office/powerpoint/2010/main" val="379704878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BCAFF75-F1A4-59CC-9C39-BCEB2B277167}"/>
              </a:ext>
            </a:extLst>
          </p:cNvPr>
          <p:cNvSpPr>
            <a:spLocks noGrp="1"/>
          </p:cNvSpPr>
          <p:nvPr>
            <p:ph idx="1"/>
          </p:nvPr>
        </p:nvSpPr>
        <p:spPr>
          <a:xfrm>
            <a:off x="2438400" y="437322"/>
            <a:ext cx="9066212" cy="5473900"/>
          </a:xfrm>
        </p:spPr>
        <p:txBody>
          <a:bodyPr/>
          <a:lstStyle/>
          <a:p>
            <a:r>
              <a:rPr lang="el-GR" sz="2400" dirty="0">
                <a:effectLst/>
                <a:latin typeface="Calibri" panose="020F0502020204030204" pitchFamily="34" charset="0"/>
                <a:ea typeface="Calibri" panose="020F0502020204030204" pitchFamily="34" charset="0"/>
                <a:cs typeface="Times New Roman" panose="02020603050405020304" pitchFamily="18" charset="0"/>
              </a:rPr>
              <a:t> 4.5 Έως το 2030, εξάλειψη των διακρίσεων με βάση το φύλο στην εκπαίδευση και διασφάλιση της ισότιμης πρόσβασης, σε όλα τα επίπεδα της εκπαίδευσης και της επαγγελματικής κατάρτισης, για τους ευάλωτους, συμπεριλαμβανομένων των ατόμων με αναπηρίες, των αυτόχθονων πληθυσμών και των παιδιών που βρίσκονται σε ευάλωτη κατάσταση.</a:t>
            </a:r>
          </a:p>
          <a:p>
            <a:endParaRPr lang="el-GR" dirty="0"/>
          </a:p>
        </p:txBody>
      </p:sp>
      <p:pic>
        <p:nvPicPr>
          <p:cNvPr id="4" name="Εικόνα 3">
            <a:extLst>
              <a:ext uri="{FF2B5EF4-FFF2-40B4-BE49-F238E27FC236}">
                <a16:creationId xmlns:a16="http://schemas.microsoft.com/office/drawing/2014/main" id="{1824A016-22B1-6042-6E29-D886377D2C3D}"/>
              </a:ext>
            </a:extLst>
          </p:cNvPr>
          <p:cNvPicPr>
            <a:picLocks noChangeAspect="1"/>
          </p:cNvPicPr>
          <p:nvPr/>
        </p:nvPicPr>
        <p:blipFill>
          <a:blip r:embed="rId2"/>
          <a:stretch>
            <a:fillRect/>
          </a:stretch>
        </p:blipFill>
        <p:spPr>
          <a:xfrm>
            <a:off x="1921566" y="3408152"/>
            <a:ext cx="4366306" cy="2453309"/>
          </a:xfrm>
          <a:prstGeom prst="rect">
            <a:avLst/>
          </a:prstGeom>
        </p:spPr>
      </p:pic>
      <p:pic>
        <p:nvPicPr>
          <p:cNvPr id="5" name="Εικόνα 4">
            <a:extLst>
              <a:ext uri="{FF2B5EF4-FFF2-40B4-BE49-F238E27FC236}">
                <a16:creationId xmlns:a16="http://schemas.microsoft.com/office/drawing/2014/main" id="{86F627E0-3C4C-5E0F-7980-3F5742F38FCE}"/>
              </a:ext>
            </a:extLst>
          </p:cNvPr>
          <p:cNvPicPr>
            <a:picLocks noChangeAspect="1"/>
          </p:cNvPicPr>
          <p:nvPr/>
        </p:nvPicPr>
        <p:blipFill>
          <a:blip r:embed="rId3"/>
          <a:stretch>
            <a:fillRect/>
          </a:stretch>
        </p:blipFill>
        <p:spPr>
          <a:xfrm>
            <a:off x="6971506" y="3525079"/>
            <a:ext cx="4438912" cy="2219456"/>
          </a:xfrm>
          <a:prstGeom prst="rect">
            <a:avLst/>
          </a:prstGeom>
        </p:spPr>
      </p:pic>
    </p:spTree>
    <p:extLst>
      <p:ext uri="{BB962C8B-B14F-4D97-AF65-F5344CB8AC3E}">
        <p14:creationId xmlns:p14="http://schemas.microsoft.com/office/powerpoint/2010/main" val="33289101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EAFD9FE-95D7-ED31-02BB-91C2A9DE3B82}"/>
              </a:ext>
            </a:extLst>
          </p:cNvPr>
          <p:cNvSpPr>
            <a:spLocks noGrp="1"/>
          </p:cNvSpPr>
          <p:nvPr>
            <p:ph idx="1"/>
          </p:nvPr>
        </p:nvSpPr>
        <p:spPr>
          <a:xfrm>
            <a:off x="2589212" y="212035"/>
            <a:ext cx="8915400" cy="6175513"/>
          </a:xfrm>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4.6 Έως το 2030, διασφάλιση ότι η νεολαία στο σύνολό της καθώς και ένα σημαντικό ποσοστό ενηλίκων, τόσο ανδρών όσο και γυναικών, θα πετύχουν τον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γραμματισμό</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τον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αριθμητισμό</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4.7 Έως το 2030, διασφάλιση ότι όλοι οι εκπαιδευόμενοι θα αποκτήσουν τη γνώση και θα καλλιεργήσουν τις δεξιότητες που χρειάζονται για να προάγουν τη βιώσιμη ανάπτυξη, μέσω, μεταξύ άλλων, της εκπαίδευσης για τη βιώσιμη ανάπτυξη και τον βιώσιμο τρόπο ζωής, τα ανθρώπινα δικαιώματα, την ισότητα των φύλων, της προαγωγής της κουλτούρας της ειρήνης και της μη-βίας, της ταυτότητας του παγκόσμιου πολίτη, καθώς και μέσω της αναγνώρισης της πολιτιστικής ποικιλομορφίας και της συμβολής του πολιτισμού στη βιώσιμη ανάπτυξη.</a:t>
            </a:r>
          </a:p>
          <a:p>
            <a:endParaRPr lang="el-GR" dirty="0"/>
          </a:p>
        </p:txBody>
      </p:sp>
      <p:pic>
        <p:nvPicPr>
          <p:cNvPr id="4" name="Εικόνα 3">
            <a:extLst>
              <a:ext uri="{FF2B5EF4-FFF2-40B4-BE49-F238E27FC236}">
                <a16:creationId xmlns:a16="http://schemas.microsoft.com/office/drawing/2014/main" id="{563AB46E-D08C-4A50-F96A-B607465ED276}"/>
              </a:ext>
            </a:extLst>
          </p:cNvPr>
          <p:cNvPicPr>
            <a:picLocks noChangeAspect="1"/>
          </p:cNvPicPr>
          <p:nvPr/>
        </p:nvPicPr>
        <p:blipFill>
          <a:blip r:embed="rId2"/>
          <a:stretch>
            <a:fillRect/>
          </a:stretch>
        </p:blipFill>
        <p:spPr>
          <a:xfrm>
            <a:off x="2589212" y="3687645"/>
            <a:ext cx="4036874" cy="2958320"/>
          </a:xfrm>
          <a:prstGeom prst="rect">
            <a:avLst/>
          </a:prstGeom>
        </p:spPr>
      </p:pic>
      <p:pic>
        <p:nvPicPr>
          <p:cNvPr id="5" name="Εικόνα 4">
            <a:extLst>
              <a:ext uri="{FF2B5EF4-FFF2-40B4-BE49-F238E27FC236}">
                <a16:creationId xmlns:a16="http://schemas.microsoft.com/office/drawing/2014/main" id="{1353A92D-25EB-E3C5-11A0-1880C074CA49}"/>
              </a:ext>
            </a:extLst>
          </p:cNvPr>
          <p:cNvPicPr>
            <a:picLocks noChangeAspect="1"/>
          </p:cNvPicPr>
          <p:nvPr/>
        </p:nvPicPr>
        <p:blipFill>
          <a:blip r:embed="rId3"/>
          <a:stretch>
            <a:fillRect/>
          </a:stretch>
        </p:blipFill>
        <p:spPr>
          <a:xfrm>
            <a:off x="7046912" y="3752249"/>
            <a:ext cx="4070107" cy="2829112"/>
          </a:xfrm>
          <a:prstGeom prst="rect">
            <a:avLst/>
          </a:prstGeom>
        </p:spPr>
      </p:pic>
    </p:spTree>
    <p:extLst>
      <p:ext uri="{BB962C8B-B14F-4D97-AF65-F5344CB8AC3E}">
        <p14:creationId xmlns:p14="http://schemas.microsoft.com/office/powerpoint/2010/main" val="2618257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986</TotalTime>
  <Words>1381</Words>
  <Application>Microsoft Macintosh PowerPoint</Application>
  <PresentationFormat>Ευρεία οθόνη</PresentationFormat>
  <Paragraphs>84</Paragraphs>
  <Slides>24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24</vt:i4>
      </vt:variant>
    </vt:vector>
  </HeadingPairs>
  <TitlesOfParts>
    <vt:vector size="30" baseType="lpstr">
      <vt:lpstr>Arial</vt:lpstr>
      <vt:lpstr>Calibri</vt:lpstr>
      <vt:lpstr>Century Gothic</vt:lpstr>
      <vt:lpstr>Symbol</vt:lpstr>
      <vt:lpstr>Wingdings 3</vt:lpstr>
      <vt:lpstr>Θρόισμα</vt:lpstr>
      <vt:lpstr>Περιβαλλοντικά ζητήματα στην Προοπτική της Αειφόρου Ανάπτυξης</vt:lpstr>
      <vt:lpstr>Η Ατζέντα 2030 και οι 17 Στόχοι Βιώσιμης Ανάπτυξης</vt:lpstr>
      <vt:lpstr>Οι 17 Στόχοι Βιώσιμης Ανάπτυξης</vt:lpstr>
      <vt:lpstr>Στόχος 4: ΠΟΙΟΤΙΚΗ ΕΚΠΑΙΔΕΥΣΗ</vt:lpstr>
      <vt:lpstr>Στατιστικά στοιχεία</vt:lpstr>
      <vt:lpstr>Ο Στόχος 4 επιδιώκει :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Ελλάδα </vt:lpstr>
      <vt:lpstr>«Εκπαίδευση για την Ιδιότητα του Παγκόσμιου Πολίτη »   </vt:lpstr>
      <vt:lpstr> ΣΧΕΔΙΟ ΥΠΟΒΟΛΗΣ ΠΡΟΓΡΑΜΜΑΤΟΣ ΣΧΟΛΙΚΗΣ ΔΡΑΣΤΗΡΙΟΤΗΤΑΣ ΠΕΡΙΒΑΛΛΟΝΤΙΚΗΣ ΕΚΠΑΙΔΕΥΣΗΣ</vt:lpstr>
      <vt:lpstr>Α. Κύριο θέμα:  Δικαίωμα στην εκπαίδευση </vt:lpstr>
      <vt:lpstr>           Β. Παιδαγωγικοί στόχοι </vt:lpstr>
      <vt:lpstr>         Γ. Μεθοδολογία υλοποίησης </vt:lpstr>
      <vt:lpstr>                   Δ. Προβλεπόμενη διάρκεια                                       2 μήνες    Ε. Αριθμός προβλεπόμενων επισκέψεων και συνεργασιών με φορείς             1.  Επίσκεψη στο Σχολείο δεύτερης ευκαιρίας        2. Συνέντευξη από εκπαιδευτικό ειδικής αγωγής                              </vt:lpstr>
      <vt:lpstr>ΣΤ. Πεδία σύνδεσης με τα προγράμματα σπουδών (Γνωστικά αντικείμενα)</vt:lpstr>
      <vt:lpstr>Ζ. Τρόποι διάχυσης των αποτελεσμάτων</vt:lpstr>
      <vt:lpstr>Η. Χρονοδιάγραμμα σχεδιασμού, οργάνωσης και υλοποίησης του προγράμματος</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Περιβαλλοντικά ζητήματα στην Προοπτική της Αειφόρου Ανάπτυξης</dc:title>
  <dc:creator>ΙΩΑΝΝΑ ΛΟΥΛΟΥΣ</dc:creator>
  <cp:lastModifiedBy>Thanos Mogias</cp:lastModifiedBy>
  <cp:revision>74</cp:revision>
  <dcterms:created xsi:type="dcterms:W3CDTF">2023-05-03T16:09:20Z</dcterms:created>
  <dcterms:modified xsi:type="dcterms:W3CDTF">2023-05-25T17:20:33Z</dcterms:modified>
</cp:coreProperties>
</file>