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23"/>
  </p:notesMasterIdLst>
  <p:sldIdLst>
    <p:sldId id="256" r:id="rId3"/>
    <p:sldId id="323" r:id="rId4"/>
    <p:sldId id="325" r:id="rId5"/>
    <p:sldId id="324" r:id="rId6"/>
    <p:sldId id="326" r:id="rId7"/>
    <p:sldId id="327" r:id="rId8"/>
    <p:sldId id="299" r:id="rId9"/>
    <p:sldId id="301" r:id="rId10"/>
    <p:sldId id="328" r:id="rId11"/>
    <p:sldId id="329" r:id="rId12"/>
    <p:sldId id="330" r:id="rId13"/>
    <p:sldId id="334" r:id="rId14"/>
    <p:sldId id="331" r:id="rId15"/>
    <p:sldId id="335" r:id="rId16"/>
    <p:sldId id="332" r:id="rId17"/>
    <p:sldId id="333" r:id="rId18"/>
    <p:sldId id="337" r:id="rId19"/>
    <p:sldId id="338" r:id="rId20"/>
    <p:sldId id="336" r:id="rId21"/>
    <p:sldId id="322" r:id="rId22"/>
  </p:sldIdLst>
  <p:sldSz cx="9144000" cy="6858000" type="screen4x3"/>
  <p:notesSz cx="9144000" cy="6858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6"/>
  </p:normalViewPr>
  <p:slideViewPr>
    <p:cSldViewPr>
      <p:cViewPr varScale="1">
        <p:scale>
          <a:sx n="102" d="100"/>
          <a:sy n="102" d="100"/>
        </p:scale>
        <p:origin x="1824" y="1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C66A9E-5991-45F9-B8E8-C6458A1D3D04}" type="datetimeFigureOut">
              <a:rPr lang="en-US" smtClean="0"/>
              <a:pPr/>
              <a:t>5/28/23</a:t>
            </a:fld>
            <a:endParaRPr lang="en-GB"/>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AABBB808-F09A-4D4E-8792-F1EEF4BA68F6}" type="slidenum">
              <a:rPr lang="en-GB" smtClean="0"/>
              <a:pPr/>
              <a:t>‹#›</a:t>
            </a:fld>
            <a:endParaRPr lang="en-GB"/>
          </a:p>
        </p:txBody>
      </p:sp>
    </p:spTree>
    <p:extLst>
      <p:ext uri="{BB962C8B-B14F-4D97-AF65-F5344CB8AC3E}">
        <p14:creationId xmlns:p14="http://schemas.microsoft.com/office/powerpoint/2010/main" val="49822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1</a:t>
            </a:fld>
            <a:endParaRPr lang="en-GB"/>
          </a:p>
        </p:txBody>
      </p:sp>
    </p:spTree>
    <p:extLst>
      <p:ext uri="{BB962C8B-B14F-4D97-AF65-F5344CB8AC3E}">
        <p14:creationId xmlns:p14="http://schemas.microsoft.com/office/powerpoint/2010/main" val="265654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10</a:t>
            </a:fld>
            <a:endParaRPr lang="en-GB"/>
          </a:p>
        </p:txBody>
      </p:sp>
    </p:spTree>
    <p:extLst>
      <p:ext uri="{BB962C8B-B14F-4D97-AF65-F5344CB8AC3E}">
        <p14:creationId xmlns:p14="http://schemas.microsoft.com/office/powerpoint/2010/main" val="67890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11</a:t>
            </a:fld>
            <a:endParaRPr lang="en-GB"/>
          </a:p>
        </p:txBody>
      </p:sp>
    </p:spTree>
    <p:extLst>
      <p:ext uri="{BB962C8B-B14F-4D97-AF65-F5344CB8AC3E}">
        <p14:creationId xmlns:p14="http://schemas.microsoft.com/office/powerpoint/2010/main" val="2832048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13</a:t>
            </a:fld>
            <a:endParaRPr lang="en-GB"/>
          </a:p>
        </p:txBody>
      </p:sp>
    </p:spTree>
    <p:extLst>
      <p:ext uri="{BB962C8B-B14F-4D97-AF65-F5344CB8AC3E}">
        <p14:creationId xmlns:p14="http://schemas.microsoft.com/office/powerpoint/2010/main" val="2522732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15</a:t>
            </a:fld>
            <a:endParaRPr lang="en-GB"/>
          </a:p>
        </p:txBody>
      </p:sp>
    </p:spTree>
    <p:extLst>
      <p:ext uri="{BB962C8B-B14F-4D97-AF65-F5344CB8AC3E}">
        <p14:creationId xmlns:p14="http://schemas.microsoft.com/office/powerpoint/2010/main" val="271592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16</a:t>
            </a:fld>
            <a:endParaRPr lang="en-GB"/>
          </a:p>
        </p:txBody>
      </p:sp>
    </p:spTree>
    <p:extLst>
      <p:ext uri="{BB962C8B-B14F-4D97-AF65-F5344CB8AC3E}">
        <p14:creationId xmlns:p14="http://schemas.microsoft.com/office/powerpoint/2010/main" val="1485333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2</a:t>
            </a:fld>
            <a:endParaRPr lang="en-GB"/>
          </a:p>
        </p:txBody>
      </p:sp>
    </p:spTree>
    <p:extLst>
      <p:ext uri="{BB962C8B-B14F-4D97-AF65-F5344CB8AC3E}">
        <p14:creationId xmlns:p14="http://schemas.microsoft.com/office/powerpoint/2010/main" val="3111844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3</a:t>
            </a:fld>
            <a:endParaRPr lang="en-GB"/>
          </a:p>
        </p:txBody>
      </p:sp>
    </p:spTree>
    <p:extLst>
      <p:ext uri="{BB962C8B-B14F-4D97-AF65-F5344CB8AC3E}">
        <p14:creationId xmlns:p14="http://schemas.microsoft.com/office/powerpoint/2010/main" val="4255635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4</a:t>
            </a:fld>
            <a:endParaRPr lang="en-GB"/>
          </a:p>
        </p:txBody>
      </p:sp>
    </p:spTree>
    <p:extLst>
      <p:ext uri="{BB962C8B-B14F-4D97-AF65-F5344CB8AC3E}">
        <p14:creationId xmlns:p14="http://schemas.microsoft.com/office/powerpoint/2010/main" val="2368127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5</a:t>
            </a:fld>
            <a:endParaRPr lang="en-GB"/>
          </a:p>
        </p:txBody>
      </p:sp>
    </p:spTree>
    <p:extLst>
      <p:ext uri="{BB962C8B-B14F-4D97-AF65-F5344CB8AC3E}">
        <p14:creationId xmlns:p14="http://schemas.microsoft.com/office/powerpoint/2010/main" val="110739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6</a:t>
            </a:fld>
            <a:endParaRPr lang="en-GB"/>
          </a:p>
        </p:txBody>
      </p:sp>
    </p:spTree>
    <p:extLst>
      <p:ext uri="{BB962C8B-B14F-4D97-AF65-F5344CB8AC3E}">
        <p14:creationId xmlns:p14="http://schemas.microsoft.com/office/powerpoint/2010/main" val="305478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BBB808-F09A-4D4E-8792-F1EEF4BA68F6}" type="slidenum">
              <a:rPr lang="en-GB" smtClean="0"/>
              <a:pPr/>
              <a:t>7</a:t>
            </a:fld>
            <a:endParaRPr lang="en-GB"/>
          </a:p>
        </p:txBody>
      </p:sp>
    </p:spTree>
    <p:extLst>
      <p:ext uri="{BB962C8B-B14F-4D97-AF65-F5344CB8AC3E}">
        <p14:creationId xmlns:p14="http://schemas.microsoft.com/office/powerpoint/2010/main" val="18502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8</a:t>
            </a:fld>
            <a:endParaRPr lang="en-GB"/>
          </a:p>
        </p:txBody>
      </p:sp>
    </p:spTree>
    <p:extLst>
      <p:ext uri="{BB962C8B-B14F-4D97-AF65-F5344CB8AC3E}">
        <p14:creationId xmlns:p14="http://schemas.microsoft.com/office/powerpoint/2010/main" val="122034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BBB808-F09A-4D4E-8792-F1EEF4BA68F6}" type="slidenum">
              <a:rPr lang="en-GB" smtClean="0"/>
              <a:pPr/>
              <a:t>9</a:t>
            </a:fld>
            <a:endParaRPr lang="en-GB"/>
          </a:p>
        </p:txBody>
      </p:sp>
    </p:spTree>
    <p:extLst>
      <p:ext uri="{BB962C8B-B14F-4D97-AF65-F5344CB8AC3E}">
        <p14:creationId xmlns:p14="http://schemas.microsoft.com/office/powerpoint/2010/main" val="184289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EECF9-89D6-4778-BE19-20B91CA94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5F963D-D467-4F2F-B83D-40C3A6E3AB0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288100-7CBF-460E-ACCA-E5E45A3183F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4ABD7A-5D18-4F87-BDCC-27B1098049F5}"/>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6" name="Footer Placeholder 5">
            <a:extLst>
              <a:ext uri="{FF2B5EF4-FFF2-40B4-BE49-F238E27FC236}">
                <a16:creationId xmlns:a16="http://schemas.microsoft.com/office/drawing/2014/main" id="{F7259BDD-EACB-4C3B-89D4-9D67D48CCA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5350C1-D78C-4344-A15B-D0104A35E9E1}"/>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643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0D72-3580-4891-AD92-987340A9005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857663-38F4-440E-807A-A0F49A766BA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72FDC0B-AB97-4881-A4D7-F17D56926C8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F9ACB5-A4C9-4D4D-BA2C-136FF174350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E665DD6-DC4A-43E7-A2AB-F735F410EB76}"/>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27B2AA-0C24-4074-97DD-F4584EAEC94B}"/>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8" name="Footer Placeholder 7">
            <a:extLst>
              <a:ext uri="{FF2B5EF4-FFF2-40B4-BE49-F238E27FC236}">
                <a16:creationId xmlns:a16="http://schemas.microsoft.com/office/drawing/2014/main" id="{3105D62A-4A9B-4778-89E9-71CD356FFC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DA6C32-98AF-4179-B5C3-82D7A7EF289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989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9B79-A8C5-4EAB-BD5B-C0A041F2C8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47B4B7-A093-4199-AC05-8472ED9D8021}"/>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4" name="Footer Placeholder 3">
            <a:extLst>
              <a:ext uri="{FF2B5EF4-FFF2-40B4-BE49-F238E27FC236}">
                <a16:creationId xmlns:a16="http://schemas.microsoft.com/office/drawing/2014/main" id="{0632F322-8217-4BAA-A616-2A8F293ED9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5942BC1-3038-4A08-9607-1AC25F0609DC}"/>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8153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778201-A6D8-47C0-9CF9-DBB1DDE593D8}"/>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3" name="Footer Placeholder 2">
            <a:extLst>
              <a:ext uri="{FF2B5EF4-FFF2-40B4-BE49-F238E27FC236}">
                <a16:creationId xmlns:a16="http://schemas.microsoft.com/office/drawing/2014/main" id="{C97355F0-7A48-440B-9FA4-0D41AAF9F5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FD1708-49DC-4B8D-903A-E5D88268D18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4870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A640-4893-453C-A886-0160B27CF7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E1E228A-DBAB-45D4-AF4A-463AF2EC34F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4718B4-C0AD-4223-B2FF-1F8924E1E9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645ED1F-2ADF-4D13-87BE-BC5F8B6FC6AC}"/>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6" name="Footer Placeholder 5">
            <a:extLst>
              <a:ext uri="{FF2B5EF4-FFF2-40B4-BE49-F238E27FC236}">
                <a16:creationId xmlns:a16="http://schemas.microsoft.com/office/drawing/2014/main" id="{EC9518EB-86C2-4308-912B-DBDC9A55B9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35FD7-4B18-47CA-96EE-C961E9B6DAE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7817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FADB-2F8F-4AEE-A5F6-43F96052035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A63B05C-A4AC-4500-BA1A-69E82D0EE5E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CDD5F0F-7EED-4B7A-8A32-4EE33D91398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7899E7A-ED2A-4BCB-8581-0DA6C12CF261}"/>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6" name="Footer Placeholder 5">
            <a:extLst>
              <a:ext uri="{FF2B5EF4-FFF2-40B4-BE49-F238E27FC236}">
                <a16:creationId xmlns:a16="http://schemas.microsoft.com/office/drawing/2014/main" id="{33581423-2019-4B52-822D-100E6D89C9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65D702-FCDC-421C-9EFC-302C8DA4532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975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C2496-DD39-49C8-BB97-8A448D55593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9C1EB8-E96C-4569-86EE-FCAA67F318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F5774-E23B-46DF-BB52-0F14076CEA3D}"/>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5" name="Footer Placeholder 4">
            <a:extLst>
              <a:ext uri="{FF2B5EF4-FFF2-40B4-BE49-F238E27FC236}">
                <a16:creationId xmlns:a16="http://schemas.microsoft.com/office/drawing/2014/main" id="{F4396FC6-EF3F-4429-AFAB-8CD81BAB7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A2FA3C-62AB-4AFC-AF99-99EFD3F2F8D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244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15F31-4871-431B-834C-A6BDC539E50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721BBE-C73E-4EF7-BB24-A9FA2A462E5F}"/>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3741F-EAAE-4162-8BBF-3B4F5DB9C394}"/>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5" name="Footer Placeholder 4">
            <a:extLst>
              <a:ext uri="{FF2B5EF4-FFF2-40B4-BE49-F238E27FC236}">
                <a16:creationId xmlns:a16="http://schemas.microsoft.com/office/drawing/2014/main" id="{45DAFC50-F884-445B-9E61-E5A2CAD050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8FF67-DD84-4A58-89BE-EA5053842B5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2305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0"/>
            <a:ext cx="9144000" cy="6857999"/>
          </a:xfrm>
          <a:prstGeom prst="rect">
            <a:avLst/>
          </a:prstGeom>
        </p:spPr>
      </p:pic>
      <p:pic>
        <p:nvPicPr>
          <p:cNvPr id="18" name="bg object 18"/>
          <p:cNvPicPr/>
          <p:nvPr/>
        </p:nvPicPr>
        <p:blipFill>
          <a:blip r:embed="rId4" cstate="print"/>
          <a:stretch>
            <a:fillRect/>
          </a:stretch>
        </p:blipFill>
        <p:spPr>
          <a:xfrm>
            <a:off x="0" y="1600200"/>
            <a:ext cx="9144000" cy="5105400"/>
          </a:xfrm>
          <a:prstGeom prst="rect">
            <a:avLst/>
          </a:prstGeom>
        </p:spPr>
      </p:pic>
      <p:pic>
        <p:nvPicPr>
          <p:cNvPr id="19" name="bg object 19"/>
          <p:cNvPicPr/>
          <p:nvPr/>
        </p:nvPicPr>
        <p:blipFill>
          <a:blip r:embed="rId5" cstate="print"/>
          <a:stretch>
            <a:fillRect/>
          </a:stretch>
        </p:blipFill>
        <p:spPr>
          <a:xfrm>
            <a:off x="0" y="0"/>
            <a:ext cx="9144000" cy="6857999"/>
          </a:xfrm>
          <a:prstGeom prst="rect">
            <a:avLst/>
          </a:prstGeom>
        </p:spPr>
      </p:pic>
      <p:pic>
        <p:nvPicPr>
          <p:cNvPr id="20" name="bg object 20"/>
          <p:cNvPicPr/>
          <p:nvPr/>
        </p:nvPicPr>
        <p:blipFill>
          <a:blip r:embed="rId6" cstate="print"/>
          <a:stretch>
            <a:fillRect/>
          </a:stretch>
        </p:blipFill>
        <p:spPr>
          <a:xfrm>
            <a:off x="0" y="1600200"/>
            <a:ext cx="9144000" cy="5105400"/>
          </a:xfrm>
          <a:prstGeom prst="rect">
            <a:avLst/>
          </a:prstGeom>
        </p:spPr>
      </p:pic>
      <p:sp>
        <p:nvSpPr>
          <p:cNvPr id="21" name="bg object 21"/>
          <p:cNvSpPr/>
          <p:nvPr/>
        </p:nvSpPr>
        <p:spPr>
          <a:xfrm>
            <a:off x="47244" y="769619"/>
            <a:ext cx="2697480" cy="5394960"/>
          </a:xfrm>
          <a:custGeom>
            <a:avLst/>
            <a:gdLst/>
            <a:ahLst/>
            <a:cxnLst/>
            <a:rect l="l" t="t" r="r" b="b"/>
            <a:pathLst>
              <a:path w="2697480" h="5394960">
                <a:moveTo>
                  <a:pt x="2697480" y="0"/>
                </a:moveTo>
                <a:lnTo>
                  <a:pt x="2649001" y="426"/>
                </a:lnTo>
                <a:lnTo>
                  <a:pt x="2600730" y="1702"/>
                </a:lnTo>
                <a:lnTo>
                  <a:pt x="2552673" y="3820"/>
                </a:lnTo>
                <a:lnTo>
                  <a:pt x="2504837" y="6772"/>
                </a:lnTo>
                <a:lnTo>
                  <a:pt x="2457230" y="10552"/>
                </a:lnTo>
                <a:lnTo>
                  <a:pt x="2409858" y="15152"/>
                </a:lnTo>
                <a:lnTo>
                  <a:pt x="2362729" y="20566"/>
                </a:lnTo>
                <a:lnTo>
                  <a:pt x="2315850" y="26786"/>
                </a:lnTo>
                <a:lnTo>
                  <a:pt x="2269228" y="33804"/>
                </a:lnTo>
                <a:lnTo>
                  <a:pt x="2222870" y="41615"/>
                </a:lnTo>
                <a:lnTo>
                  <a:pt x="2176784" y="50210"/>
                </a:lnTo>
                <a:lnTo>
                  <a:pt x="2130975" y="59584"/>
                </a:lnTo>
                <a:lnTo>
                  <a:pt x="2085453" y="69727"/>
                </a:lnTo>
                <a:lnTo>
                  <a:pt x="2040223" y="80634"/>
                </a:lnTo>
                <a:lnTo>
                  <a:pt x="1995293" y="92297"/>
                </a:lnTo>
                <a:lnTo>
                  <a:pt x="1950669" y="104710"/>
                </a:lnTo>
                <a:lnTo>
                  <a:pt x="1906360" y="117864"/>
                </a:lnTo>
                <a:lnTo>
                  <a:pt x="1862372" y="131753"/>
                </a:lnTo>
                <a:lnTo>
                  <a:pt x="1818713" y="146370"/>
                </a:lnTo>
                <a:lnTo>
                  <a:pt x="1775388" y="161708"/>
                </a:lnTo>
                <a:lnTo>
                  <a:pt x="1732407" y="177759"/>
                </a:lnTo>
                <a:lnTo>
                  <a:pt x="1689775" y="194516"/>
                </a:lnTo>
                <a:lnTo>
                  <a:pt x="1647500" y="211972"/>
                </a:lnTo>
                <a:lnTo>
                  <a:pt x="1605589" y="230121"/>
                </a:lnTo>
                <a:lnTo>
                  <a:pt x="1564049" y="248955"/>
                </a:lnTo>
                <a:lnTo>
                  <a:pt x="1522888" y="268466"/>
                </a:lnTo>
                <a:lnTo>
                  <a:pt x="1482111" y="288648"/>
                </a:lnTo>
                <a:lnTo>
                  <a:pt x="1441728" y="309493"/>
                </a:lnTo>
                <a:lnTo>
                  <a:pt x="1401744" y="330995"/>
                </a:lnTo>
                <a:lnTo>
                  <a:pt x="1362167" y="353147"/>
                </a:lnTo>
                <a:lnTo>
                  <a:pt x="1323003" y="375940"/>
                </a:lnTo>
                <a:lnTo>
                  <a:pt x="1284261" y="399368"/>
                </a:lnTo>
                <a:lnTo>
                  <a:pt x="1245947" y="423425"/>
                </a:lnTo>
                <a:lnTo>
                  <a:pt x="1208068" y="448102"/>
                </a:lnTo>
                <a:lnTo>
                  <a:pt x="1170632" y="473393"/>
                </a:lnTo>
                <a:lnTo>
                  <a:pt x="1133645" y="499290"/>
                </a:lnTo>
                <a:lnTo>
                  <a:pt x="1097115" y="525786"/>
                </a:lnTo>
                <a:lnTo>
                  <a:pt x="1061049" y="552875"/>
                </a:lnTo>
                <a:lnTo>
                  <a:pt x="1025454" y="580549"/>
                </a:lnTo>
                <a:lnTo>
                  <a:pt x="990337" y="608801"/>
                </a:lnTo>
                <a:lnTo>
                  <a:pt x="955705" y="637624"/>
                </a:lnTo>
                <a:lnTo>
                  <a:pt x="921566" y="667010"/>
                </a:lnTo>
                <a:lnTo>
                  <a:pt x="887926" y="696953"/>
                </a:lnTo>
                <a:lnTo>
                  <a:pt x="854793" y="727446"/>
                </a:lnTo>
                <a:lnTo>
                  <a:pt x="822173" y="758481"/>
                </a:lnTo>
                <a:lnTo>
                  <a:pt x="790074" y="790051"/>
                </a:lnTo>
                <a:lnTo>
                  <a:pt x="758504" y="822149"/>
                </a:lnTo>
                <a:lnTo>
                  <a:pt x="727469" y="854768"/>
                </a:lnTo>
                <a:lnTo>
                  <a:pt x="696975" y="887901"/>
                </a:lnTo>
                <a:lnTo>
                  <a:pt x="667032" y="921540"/>
                </a:lnTo>
                <a:lnTo>
                  <a:pt x="637645" y="955679"/>
                </a:lnTo>
                <a:lnTo>
                  <a:pt x="608821" y="990310"/>
                </a:lnTo>
                <a:lnTo>
                  <a:pt x="580569" y="1025427"/>
                </a:lnTo>
                <a:lnTo>
                  <a:pt x="552894" y="1061022"/>
                </a:lnTo>
                <a:lnTo>
                  <a:pt x="525805" y="1097088"/>
                </a:lnTo>
                <a:lnTo>
                  <a:pt x="499307" y="1133618"/>
                </a:lnTo>
                <a:lnTo>
                  <a:pt x="473410" y="1170604"/>
                </a:lnTo>
                <a:lnTo>
                  <a:pt x="448118" y="1208040"/>
                </a:lnTo>
                <a:lnTo>
                  <a:pt x="423440" y="1245919"/>
                </a:lnTo>
                <a:lnTo>
                  <a:pt x="399383" y="1284233"/>
                </a:lnTo>
                <a:lnTo>
                  <a:pt x="375954" y="1322975"/>
                </a:lnTo>
                <a:lnTo>
                  <a:pt x="353160" y="1362138"/>
                </a:lnTo>
                <a:lnTo>
                  <a:pt x="331008" y="1401716"/>
                </a:lnTo>
                <a:lnTo>
                  <a:pt x="309506" y="1441700"/>
                </a:lnTo>
                <a:lnTo>
                  <a:pt x="288659" y="1482084"/>
                </a:lnTo>
                <a:lnTo>
                  <a:pt x="268477" y="1522860"/>
                </a:lnTo>
                <a:lnTo>
                  <a:pt x="248965" y="1564022"/>
                </a:lnTo>
                <a:lnTo>
                  <a:pt x="230131" y="1605562"/>
                </a:lnTo>
                <a:lnTo>
                  <a:pt x="211981" y="1647473"/>
                </a:lnTo>
                <a:lnTo>
                  <a:pt x="194524" y="1689749"/>
                </a:lnTo>
                <a:lnTo>
                  <a:pt x="177766" y="1732381"/>
                </a:lnTo>
                <a:lnTo>
                  <a:pt x="161715" y="1775363"/>
                </a:lnTo>
                <a:lnTo>
                  <a:pt x="146377" y="1818688"/>
                </a:lnTo>
                <a:lnTo>
                  <a:pt x="131759" y="1862348"/>
                </a:lnTo>
                <a:lnTo>
                  <a:pt x="117869" y="1906337"/>
                </a:lnTo>
                <a:lnTo>
                  <a:pt x="104714" y="1950647"/>
                </a:lnTo>
                <a:lnTo>
                  <a:pt x="92302" y="1995271"/>
                </a:lnTo>
                <a:lnTo>
                  <a:pt x="80638" y="2040202"/>
                </a:lnTo>
                <a:lnTo>
                  <a:pt x="69730" y="2085433"/>
                </a:lnTo>
                <a:lnTo>
                  <a:pt x="59586" y="2130957"/>
                </a:lnTo>
                <a:lnTo>
                  <a:pt x="50213" y="2176766"/>
                </a:lnTo>
                <a:lnTo>
                  <a:pt x="41617" y="2222854"/>
                </a:lnTo>
                <a:lnTo>
                  <a:pt x="33806" y="2269213"/>
                </a:lnTo>
                <a:lnTo>
                  <a:pt x="26787" y="2315836"/>
                </a:lnTo>
                <a:lnTo>
                  <a:pt x="20567" y="2362717"/>
                </a:lnTo>
                <a:lnTo>
                  <a:pt x="15153" y="2409847"/>
                </a:lnTo>
                <a:lnTo>
                  <a:pt x="10552" y="2457220"/>
                </a:lnTo>
                <a:lnTo>
                  <a:pt x="6772" y="2504829"/>
                </a:lnTo>
                <a:lnTo>
                  <a:pt x="3820" y="2552667"/>
                </a:lnTo>
                <a:lnTo>
                  <a:pt x="1702" y="2600726"/>
                </a:lnTo>
                <a:lnTo>
                  <a:pt x="426" y="2648999"/>
                </a:lnTo>
                <a:lnTo>
                  <a:pt x="0" y="2697479"/>
                </a:lnTo>
                <a:lnTo>
                  <a:pt x="426" y="2745960"/>
                </a:lnTo>
                <a:lnTo>
                  <a:pt x="1702" y="2794233"/>
                </a:lnTo>
                <a:lnTo>
                  <a:pt x="3820" y="2842292"/>
                </a:lnTo>
                <a:lnTo>
                  <a:pt x="6772" y="2890130"/>
                </a:lnTo>
                <a:lnTo>
                  <a:pt x="10552" y="2937739"/>
                </a:lnTo>
                <a:lnTo>
                  <a:pt x="15153" y="2985112"/>
                </a:lnTo>
                <a:lnTo>
                  <a:pt x="20567" y="3032242"/>
                </a:lnTo>
                <a:lnTo>
                  <a:pt x="26787" y="3079123"/>
                </a:lnTo>
                <a:lnTo>
                  <a:pt x="33806" y="3125746"/>
                </a:lnTo>
                <a:lnTo>
                  <a:pt x="41617" y="3172105"/>
                </a:lnTo>
                <a:lnTo>
                  <a:pt x="50213" y="3218193"/>
                </a:lnTo>
                <a:lnTo>
                  <a:pt x="59586" y="3264002"/>
                </a:lnTo>
                <a:lnTo>
                  <a:pt x="69730" y="3309526"/>
                </a:lnTo>
                <a:lnTo>
                  <a:pt x="80638" y="3354757"/>
                </a:lnTo>
                <a:lnTo>
                  <a:pt x="92302" y="3399688"/>
                </a:lnTo>
                <a:lnTo>
                  <a:pt x="104714" y="3444312"/>
                </a:lnTo>
                <a:lnTo>
                  <a:pt x="117869" y="3488622"/>
                </a:lnTo>
                <a:lnTo>
                  <a:pt x="131759" y="3532611"/>
                </a:lnTo>
                <a:lnTo>
                  <a:pt x="146377" y="3576271"/>
                </a:lnTo>
                <a:lnTo>
                  <a:pt x="161715" y="3619596"/>
                </a:lnTo>
                <a:lnTo>
                  <a:pt x="177766" y="3662578"/>
                </a:lnTo>
                <a:lnTo>
                  <a:pt x="194524" y="3705210"/>
                </a:lnTo>
                <a:lnTo>
                  <a:pt x="211981" y="3747486"/>
                </a:lnTo>
                <a:lnTo>
                  <a:pt x="230131" y="3789397"/>
                </a:lnTo>
                <a:lnTo>
                  <a:pt x="248965" y="3830937"/>
                </a:lnTo>
                <a:lnTo>
                  <a:pt x="268477" y="3872099"/>
                </a:lnTo>
                <a:lnTo>
                  <a:pt x="288659" y="3912875"/>
                </a:lnTo>
                <a:lnTo>
                  <a:pt x="309506" y="3953259"/>
                </a:lnTo>
                <a:lnTo>
                  <a:pt x="331008" y="3993243"/>
                </a:lnTo>
                <a:lnTo>
                  <a:pt x="353160" y="4032821"/>
                </a:lnTo>
                <a:lnTo>
                  <a:pt x="375954" y="4071984"/>
                </a:lnTo>
                <a:lnTo>
                  <a:pt x="399383" y="4110726"/>
                </a:lnTo>
                <a:lnTo>
                  <a:pt x="423440" y="4149040"/>
                </a:lnTo>
                <a:lnTo>
                  <a:pt x="448118" y="4186919"/>
                </a:lnTo>
                <a:lnTo>
                  <a:pt x="473410" y="4224355"/>
                </a:lnTo>
                <a:lnTo>
                  <a:pt x="499307" y="4261341"/>
                </a:lnTo>
                <a:lnTo>
                  <a:pt x="525805" y="4297871"/>
                </a:lnTo>
                <a:lnTo>
                  <a:pt x="552894" y="4333937"/>
                </a:lnTo>
                <a:lnTo>
                  <a:pt x="580569" y="4369532"/>
                </a:lnTo>
                <a:lnTo>
                  <a:pt x="608821" y="4404649"/>
                </a:lnTo>
                <a:lnTo>
                  <a:pt x="637645" y="4439280"/>
                </a:lnTo>
                <a:lnTo>
                  <a:pt x="667032" y="4473419"/>
                </a:lnTo>
                <a:lnTo>
                  <a:pt x="696975" y="4507058"/>
                </a:lnTo>
                <a:lnTo>
                  <a:pt x="727469" y="4540191"/>
                </a:lnTo>
                <a:lnTo>
                  <a:pt x="758504" y="4572810"/>
                </a:lnTo>
                <a:lnTo>
                  <a:pt x="790074" y="4604908"/>
                </a:lnTo>
                <a:lnTo>
                  <a:pt x="822173" y="4636478"/>
                </a:lnTo>
                <a:lnTo>
                  <a:pt x="854793" y="4667513"/>
                </a:lnTo>
                <a:lnTo>
                  <a:pt x="887926" y="4698006"/>
                </a:lnTo>
                <a:lnTo>
                  <a:pt x="921566" y="4727949"/>
                </a:lnTo>
                <a:lnTo>
                  <a:pt x="955705" y="4757335"/>
                </a:lnTo>
                <a:lnTo>
                  <a:pt x="990337" y="4786158"/>
                </a:lnTo>
                <a:lnTo>
                  <a:pt x="1025454" y="4814410"/>
                </a:lnTo>
                <a:lnTo>
                  <a:pt x="1061049" y="4842084"/>
                </a:lnTo>
                <a:lnTo>
                  <a:pt x="1097115" y="4869173"/>
                </a:lnTo>
                <a:lnTo>
                  <a:pt x="1133645" y="4895669"/>
                </a:lnTo>
                <a:lnTo>
                  <a:pt x="1170632" y="4921566"/>
                </a:lnTo>
                <a:lnTo>
                  <a:pt x="1208068" y="4946857"/>
                </a:lnTo>
                <a:lnTo>
                  <a:pt x="1245947" y="4971534"/>
                </a:lnTo>
                <a:lnTo>
                  <a:pt x="1284261" y="4995591"/>
                </a:lnTo>
                <a:lnTo>
                  <a:pt x="1323003" y="5019019"/>
                </a:lnTo>
                <a:lnTo>
                  <a:pt x="1362167" y="5041812"/>
                </a:lnTo>
                <a:lnTo>
                  <a:pt x="1401744" y="5063964"/>
                </a:lnTo>
                <a:lnTo>
                  <a:pt x="1441728" y="5085466"/>
                </a:lnTo>
                <a:lnTo>
                  <a:pt x="1482111" y="5106311"/>
                </a:lnTo>
                <a:lnTo>
                  <a:pt x="1522888" y="5126493"/>
                </a:lnTo>
                <a:lnTo>
                  <a:pt x="1564049" y="5146004"/>
                </a:lnTo>
                <a:lnTo>
                  <a:pt x="1605589" y="5164838"/>
                </a:lnTo>
                <a:lnTo>
                  <a:pt x="1647500" y="5182987"/>
                </a:lnTo>
                <a:lnTo>
                  <a:pt x="1689775" y="5200443"/>
                </a:lnTo>
                <a:lnTo>
                  <a:pt x="1732407" y="5217200"/>
                </a:lnTo>
                <a:lnTo>
                  <a:pt x="1775388" y="5233251"/>
                </a:lnTo>
                <a:lnTo>
                  <a:pt x="1818713" y="5248589"/>
                </a:lnTo>
                <a:lnTo>
                  <a:pt x="1862372" y="5263206"/>
                </a:lnTo>
                <a:lnTo>
                  <a:pt x="1906360" y="5277095"/>
                </a:lnTo>
                <a:lnTo>
                  <a:pt x="1950669" y="5290249"/>
                </a:lnTo>
                <a:lnTo>
                  <a:pt x="1995293" y="5302662"/>
                </a:lnTo>
                <a:lnTo>
                  <a:pt x="2040223" y="5314325"/>
                </a:lnTo>
                <a:lnTo>
                  <a:pt x="2085453" y="5325232"/>
                </a:lnTo>
                <a:lnTo>
                  <a:pt x="2130975" y="5335375"/>
                </a:lnTo>
                <a:lnTo>
                  <a:pt x="2176784" y="5344749"/>
                </a:lnTo>
                <a:lnTo>
                  <a:pt x="2222870" y="5353344"/>
                </a:lnTo>
                <a:lnTo>
                  <a:pt x="2269228" y="5361155"/>
                </a:lnTo>
                <a:lnTo>
                  <a:pt x="2315850" y="5368173"/>
                </a:lnTo>
                <a:lnTo>
                  <a:pt x="2362729" y="5374393"/>
                </a:lnTo>
                <a:lnTo>
                  <a:pt x="2409858" y="5379807"/>
                </a:lnTo>
                <a:lnTo>
                  <a:pt x="2457230" y="5384407"/>
                </a:lnTo>
                <a:lnTo>
                  <a:pt x="2504837" y="5388187"/>
                </a:lnTo>
                <a:lnTo>
                  <a:pt x="2552673" y="5391139"/>
                </a:lnTo>
                <a:lnTo>
                  <a:pt x="2600730" y="5393257"/>
                </a:lnTo>
                <a:lnTo>
                  <a:pt x="2649001" y="5394533"/>
                </a:lnTo>
                <a:lnTo>
                  <a:pt x="2697480" y="5394959"/>
                </a:lnTo>
                <a:lnTo>
                  <a:pt x="2697480" y="0"/>
                </a:lnTo>
                <a:close/>
              </a:path>
            </a:pathLst>
          </a:custGeom>
          <a:solidFill>
            <a:srgbClr val="FF8020"/>
          </a:solidFill>
        </p:spPr>
        <p:txBody>
          <a:bodyPr wrap="square" lIns="0" tIns="0" rIns="0" bIns="0" rtlCol="0"/>
          <a:lstStyle/>
          <a:p>
            <a:endParaRPr/>
          </a:p>
        </p:txBody>
      </p:sp>
      <p:sp>
        <p:nvSpPr>
          <p:cNvPr id="22" name="bg object 22"/>
          <p:cNvSpPr/>
          <p:nvPr/>
        </p:nvSpPr>
        <p:spPr>
          <a:xfrm>
            <a:off x="47244" y="769619"/>
            <a:ext cx="2697480" cy="5394960"/>
          </a:xfrm>
          <a:custGeom>
            <a:avLst/>
            <a:gdLst/>
            <a:ahLst/>
            <a:cxnLst/>
            <a:rect l="l" t="t" r="r" b="b"/>
            <a:pathLst>
              <a:path w="2697480" h="5394960">
                <a:moveTo>
                  <a:pt x="2697480" y="5394959"/>
                </a:moveTo>
                <a:lnTo>
                  <a:pt x="2649001" y="5394533"/>
                </a:lnTo>
                <a:lnTo>
                  <a:pt x="2600730" y="5393257"/>
                </a:lnTo>
                <a:lnTo>
                  <a:pt x="2552673" y="5391139"/>
                </a:lnTo>
                <a:lnTo>
                  <a:pt x="2504837" y="5388187"/>
                </a:lnTo>
                <a:lnTo>
                  <a:pt x="2457230" y="5384407"/>
                </a:lnTo>
                <a:lnTo>
                  <a:pt x="2409858" y="5379807"/>
                </a:lnTo>
                <a:lnTo>
                  <a:pt x="2362729" y="5374393"/>
                </a:lnTo>
                <a:lnTo>
                  <a:pt x="2315850" y="5368173"/>
                </a:lnTo>
                <a:lnTo>
                  <a:pt x="2269228" y="5361155"/>
                </a:lnTo>
                <a:lnTo>
                  <a:pt x="2222870" y="5353344"/>
                </a:lnTo>
                <a:lnTo>
                  <a:pt x="2176784" y="5344749"/>
                </a:lnTo>
                <a:lnTo>
                  <a:pt x="2130975" y="5335375"/>
                </a:lnTo>
                <a:lnTo>
                  <a:pt x="2085453" y="5325232"/>
                </a:lnTo>
                <a:lnTo>
                  <a:pt x="2040223" y="5314325"/>
                </a:lnTo>
                <a:lnTo>
                  <a:pt x="1995293" y="5302662"/>
                </a:lnTo>
                <a:lnTo>
                  <a:pt x="1950669" y="5290249"/>
                </a:lnTo>
                <a:lnTo>
                  <a:pt x="1906360" y="5277095"/>
                </a:lnTo>
                <a:lnTo>
                  <a:pt x="1862372" y="5263206"/>
                </a:lnTo>
                <a:lnTo>
                  <a:pt x="1818713" y="5248589"/>
                </a:lnTo>
                <a:lnTo>
                  <a:pt x="1775388" y="5233251"/>
                </a:lnTo>
                <a:lnTo>
                  <a:pt x="1732407" y="5217200"/>
                </a:lnTo>
                <a:lnTo>
                  <a:pt x="1689775" y="5200443"/>
                </a:lnTo>
                <a:lnTo>
                  <a:pt x="1647500" y="5182987"/>
                </a:lnTo>
                <a:lnTo>
                  <a:pt x="1605589" y="5164838"/>
                </a:lnTo>
                <a:lnTo>
                  <a:pt x="1564049" y="5146004"/>
                </a:lnTo>
                <a:lnTo>
                  <a:pt x="1522888" y="5126493"/>
                </a:lnTo>
                <a:lnTo>
                  <a:pt x="1482111" y="5106311"/>
                </a:lnTo>
                <a:lnTo>
                  <a:pt x="1441728" y="5085466"/>
                </a:lnTo>
                <a:lnTo>
                  <a:pt x="1401744" y="5063964"/>
                </a:lnTo>
                <a:lnTo>
                  <a:pt x="1362167" y="5041812"/>
                </a:lnTo>
                <a:lnTo>
                  <a:pt x="1323003" y="5019019"/>
                </a:lnTo>
                <a:lnTo>
                  <a:pt x="1284261" y="4995591"/>
                </a:lnTo>
                <a:lnTo>
                  <a:pt x="1245947" y="4971534"/>
                </a:lnTo>
                <a:lnTo>
                  <a:pt x="1208068" y="4946857"/>
                </a:lnTo>
                <a:lnTo>
                  <a:pt x="1170632" y="4921566"/>
                </a:lnTo>
                <a:lnTo>
                  <a:pt x="1133645" y="4895669"/>
                </a:lnTo>
                <a:lnTo>
                  <a:pt x="1097115" y="4869173"/>
                </a:lnTo>
                <a:lnTo>
                  <a:pt x="1061049" y="4842084"/>
                </a:lnTo>
                <a:lnTo>
                  <a:pt x="1025454" y="4814410"/>
                </a:lnTo>
                <a:lnTo>
                  <a:pt x="990337" y="4786158"/>
                </a:lnTo>
                <a:lnTo>
                  <a:pt x="955705" y="4757335"/>
                </a:lnTo>
                <a:lnTo>
                  <a:pt x="921566" y="4727949"/>
                </a:lnTo>
                <a:lnTo>
                  <a:pt x="887926" y="4698006"/>
                </a:lnTo>
                <a:lnTo>
                  <a:pt x="854793" y="4667513"/>
                </a:lnTo>
                <a:lnTo>
                  <a:pt x="822173" y="4636478"/>
                </a:lnTo>
                <a:lnTo>
                  <a:pt x="790074" y="4604908"/>
                </a:lnTo>
                <a:lnTo>
                  <a:pt x="758504" y="4572810"/>
                </a:lnTo>
                <a:lnTo>
                  <a:pt x="727469" y="4540191"/>
                </a:lnTo>
                <a:lnTo>
                  <a:pt x="696975" y="4507058"/>
                </a:lnTo>
                <a:lnTo>
                  <a:pt x="667032" y="4473419"/>
                </a:lnTo>
                <a:lnTo>
                  <a:pt x="637645" y="4439280"/>
                </a:lnTo>
                <a:lnTo>
                  <a:pt x="608821" y="4404649"/>
                </a:lnTo>
                <a:lnTo>
                  <a:pt x="580569" y="4369532"/>
                </a:lnTo>
                <a:lnTo>
                  <a:pt x="552894" y="4333937"/>
                </a:lnTo>
                <a:lnTo>
                  <a:pt x="525805" y="4297871"/>
                </a:lnTo>
                <a:lnTo>
                  <a:pt x="499307" y="4261341"/>
                </a:lnTo>
                <a:lnTo>
                  <a:pt x="473410" y="4224355"/>
                </a:lnTo>
                <a:lnTo>
                  <a:pt x="448118" y="4186919"/>
                </a:lnTo>
                <a:lnTo>
                  <a:pt x="423440" y="4149040"/>
                </a:lnTo>
                <a:lnTo>
                  <a:pt x="399383" y="4110726"/>
                </a:lnTo>
                <a:lnTo>
                  <a:pt x="375954" y="4071984"/>
                </a:lnTo>
                <a:lnTo>
                  <a:pt x="353160" y="4032821"/>
                </a:lnTo>
                <a:lnTo>
                  <a:pt x="331008" y="3993243"/>
                </a:lnTo>
                <a:lnTo>
                  <a:pt x="309506" y="3953259"/>
                </a:lnTo>
                <a:lnTo>
                  <a:pt x="288659" y="3912875"/>
                </a:lnTo>
                <a:lnTo>
                  <a:pt x="268477" y="3872099"/>
                </a:lnTo>
                <a:lnTo>
                  <a:pt x="248965" y="3830937"/>
                </a:lnTo>
                <a:lnTo>
                  <a:pt x="230131" y="3789397"/>
                </a:lnTo>
                <a:lnTo>
                  <a:pt x="211981" y="3747486"/>
                </a:lnTo>
                <a:lnTo>
                  <a:pt x="194524" y="3705210"/>
                </a:lnTo>
                <a:lnTo>
                  <a:pt x="177766" y="3662578"/>
                </a:lnTo>
                <a:lnTo>
                  <a:pt x="161715" y="3619596"/>
                </a:lnTo>
                <a:lnTo>
                  <a:pt x="146377" y="3576271"/>
                </a:lnTo>
                <a:lnTo>
                  <a:pt x="131759" y="3532611"/>
                </a:lnTo>
                <a:lnTo>
                  <a:pt x="117869" y="3488622"/>
                </a:lnTo>
                <a:lnTo>
                  <a:pt x="104714" y="3444312"/>
                </a:lnTo>
                <a:lnTo>
                  <a:pt x="92302" y="3399688"/>
                </a:lnTo>
                <a:lnTo>
                  <a:pt x="80638" y="3354757"/>
                </a:lnTo>
                <a:lnTo>
                  <a:pt x="69730" y="3309526"/>
                </a:lnTo>
                <a:lnTo>
                  <a:pt x="59586" y="3264002"/>
                </a:lnTo>
                <a:lnTo>
                  <a:pt x="50213" y="3218193"/>
                </a:lnTo>
                <a:lnTo>
                  <a:pt x="41617" y="3172105"/>
                </a:lnTo>
                <a:lnTo>
                  <a:pt x="33806" y="3125746"/>
                </a:lnTo>
                <a:lnTo>
                  <a:pt x="26787" y="3079123"/>
                </a:lnTo>
                <a:lnTo>
                  <a:pt x="20567" y="3032242"/>
                </a:lnTo>
                <a:lnTo>
                  <a:pt x="15153" y="2985112"/>
                </a:lnTo>
                <a:lnTo>
                  <a:pt x="10552" y="2937739"/>
                </a:lnTo>
                <a:lnTo>
                  <a:pt x="6772" y="2890130"/>
                </a:lnTo>
                <a:lnTo>
                  <a:pt x="3820" y="2842292"/>
                </a:lnTo>
                <a:lnTo>
                  <a:pt x="1702" y="2794233"/>
                </a:lnTo>
                <a:lnTo>
                  <a:pt x="426" y="2745960"/>
                </a:lnTo>
                <a:lnTo>
                  <a:pt x="0" y="2697479"/>
                </a:lnTo>
                <a:lnTo>
                  <a:pt x="426" y="2648999"/>
                </a:lnTo>
                <a:lnTo>
                  <a:pt x="1702" y="2600726"/>
                </a:lnTo>
                <a:lnTo>
                  <a:pt x="3820" y="2552667"/>
                </a:lnTo>
                <a:lnTo>
                  <a:pt x="6772" y="2504829"/>
                </a:lnTo>
                <a:lnTo>
                  <a:pt x="10552" y="2457220"/>
                </a:lnTo>
                <a:lnTo>
                  <a:pt x="15153" y="2409847"/>
                </a:lnTo>
                <a:lnTo>
                  <a:pt x="20567" y="2362717"/>
                </a:lnTo>
                <a:lnTo>
                  <a:pt x="26787" y="2315836"/>
                </a:lnTo>
                <a:lnTo>
                  <a:pt x="33806" y="2269213"/>
                </a:lnTo>
                <a:lnTo>
                  <a:pt x="41617" y="2222854"/>
                </a:lnTo>
                <a:lnTo>
                  <a:pt x="50213" y="2176766"/>
                </a:lnTo>
                <a:lnTo>
                  <a:pt x="59586" y="2130957"/>
                </a:lnTo>
                <a:lnTo>
                  <a:pt x="69730" y="2085433"/>
                </a:lnTo>
                <a:lnTo>
                  <a:pt x="80638" y="2040202"/>
                </a:lnTo>
                <a:lnTo>
                  <a:pt x="92302" y="1995271"/>
                </a:lnTo>
                <a:lnTo>
                  <a:pt x="104714" y="1950647"/>
                </a:lnTo>
                <a:lnTo>
                  <a:pt x="117869" y="1906337"/>
                </a:lnTo>
                <a:lnTo>
                  <a:pt x="131759" y="1862348"/>
                </a:lnTo>
                <a:lnTo>
                  <a:pt x="146377" y="1818688"/>
                </a:lnTo>
                <a:lnTo>
                  <a:pt x="161715" y="1775363"/>
                </a:lnTo>
                <a:lnTo>
                  <a:pt x="177766" y="1732381"/>
                </a:lnTo>
                <a:lnTo>
                  <a:pt x="194524" y="1689749"/>
                </a:lnTo>
                <a:lnTo>
                  <a:pt x="211981" y="1647473"/>
                </a:lnTo>
                <a:lnTo>
                  <a:pt x="230131" y="1605562"/>
                </a:lnTo>
                <a:lnTo>
                  <a:pt x="248965" y="1564022"/>
                </a:lnTo>
                <a:lnTo>
                  <a:pt x="268477" y="1522860"/>
                </a:lnTo>
                <a:lnTo>
                  <a:pt x="288659" y="1482084"/>
                </a:lnTo>
                <a:lnTo>
                  <a:pt x="309506" y="1441700"/>
                </a:lnTo>
                <a:lnTo>
                  <a:pt x="331008" y="1401716"/>
                </a:lnTo>
                <a:lnTo>
                  <a:pt x="353160" y="1362138"/>
                </a:lnTo>
                <a:lnTo>
                  <a:pt x="375954" y="1322975"/>
                </a:lnTo>
                <a:lnTo>
                  <a:pt x="399383" y="1284233"/>
                </a:lnTo>
                <a:lnTo>
                  <a:pt x="423440" y="1245919"/>
                </a:lnTo>
                <a:lnTo>
                  <a:pt x="448118" y="1208040"/>
                </a:lnTo>
                <a:lnTo>
                  <a:pt x="473410" y="1170604"/>
                </a:lnTo>
                <a:lnTo>
                  <a:pt x="499307" y="1133618"/>
                </a:lnTo>
                <a:lnTo>
                  <a:pt x="525805" y="1097088"/>
                </a:lnTo>
                <a:lnTo>
                  <a:pt x="552894" y="1061022"/>
                </a:lnTo>
                <a:lnTo>
                  <a:pt x="580569" y="1025427"/>
                </a:lnTo>
                <a:lnTo>
                  <a:pt x="608821" y="990310"/>
                </a:lnTo>
                <a:lnTo>
                  <a:pt x="637645" y="955679"/>
                </a:lnTo>
                <a:lnTo>
                  <a:pt x="667032" y="921540"/>
                </a:lnTo>
                <a:lnTo>
                  <a:pt x="696975" y="887901"/>
                </a:lnTo>
                <a:lnTo>
                  <a:pt x="727469" y="854768"/>
                </a:lnTo>
                <a:lnTo>
                  <a:pt x="758504" y="822149"/>
                </a:lnTo>
                <a:lnTo>
                  <a:pt x="790074" y="790051"/>
                </a:lnTo>
                <a:lnTo>
                  <a:pt x="822173" y="758481"/>
                </a:lnTo>
                <a:lnTo>
                  <a:pt x="854793" y="727446"/>
                </a:lnTo>
                <a:lnTo>
                  <a:pt x="887926" y="696953"/>
                </a:lnTo>
                <a:lnTo>
                  <a:pt x="921566" y="667010"/>
                </a:lnTo>
                <a:lnTo>
                  <a:pt x="955705" y="637624"/>
                </a:lnTo>
                <a:lnTo>
                  <a:pt x="990337" y="608801"/>
                </a:lnTo>
                <a:lnTo>
                  <a:pt x="1025454" y="580549"/>
                </a:lnTo>
                <a:lnTo>
                  <a:pt x="1061049" y="552875"/>
                </a:lnTo>
                <a:lnTo>
                  <a:pt x="1097115" y="525786"/>
                </a:lnTo>
                <a:lnTo>
                  <a:pt x="1133645" y="499290"/>
                </a:lnTo>
                <a:lnTo>
                  <a:pt x="1170632" y="473393"/>
                </a:lnTo>
                <a:lnTo>
                  <a:pt x="1208068" y="448102"/>
                </a:lnTo>
                <a:lnTo>
                  <a:pt x="1245947" y="423425"/>
                </a:lnTo>
                <a:lnTo>
                  <a:pt x="1284261" y="399368"/>
                </a:lnTo>
                <a:lnTo>
                  <a:pt x="1323003" y="375940"/>
                </a:lnTo>
                <a:lnTo>
                  <a:pt x="1362167" y="353147"/>
                </a:lnTo>
                <a:lnTo>
                  <a:pt x="1401744" y="330995"/>
                </a:lnTo>
                <a:lnTo>
                  <a:pt x="1441728" y="309493"/>
                </a:lnTo>
                <a:lnTo>
                  <a:pt x="1482111" y="288648"/>
                </a:lnTo>
                <a:lnTo>
                  <a:pt x="1522888" y="268466"/>
                </a:lnTo>
                <a:lnTo>
                  <a:pt x="1564049" y="248955"/>
                </a:lnTo>
                <a:lnTo>
                  <a:pt x="1605589" y="230121"/>
                </a:lnTo>
                <a:lnTo>
                  <a:pt x="1647500" y="211972"/>
                </a:lnTo>
                <a:lnTo>
                  <a:pt x="1689775" y="194516"/>
                </a:lnTo>
                <a:lnTo>
                  <a:pt x="1732407" y="177759"/>
                </a:lnTo>
                <a:lnTo>
                  <a:pt x="1775388" y="161708"/>
                </a:lnTo>
                <a:lnTo>
                  <a:pt x="1818713" y="146370"/>
                </a:lnTo>
                <a:lnTo>
                  <a:pt x="1862372" y="131753"/>
                </a:lnTo>
                <a:lnTo>
                  <a:pt x="1906360" y="117864"/>
                </a:lnTo>
                <a:lnTo>
                  <a:pt x="1950669" y="104710"/>
                </a:lnTo>
                <a:lnTo>
                  <a:pt x="1995293" y="92297"/>
                </a:lnTo>
                <a:lnTo>
                  <a:pt x="2040223" y="80634"/>
                </a:lnTo>
                <a:lnTo>
                  <a:pt x="2085453" y="69727"/>
                </a:lnTo>
                <a:lnTo>
                  <a:pt x="2130975" y="59584"/>
                </a:lnTo>
                <a:lnTo>
                  <a:pt x="2176784" y="50210"/>
                </a:lnTo>
                <a:lnTo>
                  <a:pt x="2222870" y="41615"/>
                </a:lnTo>
                <a:lnTo>
                  <a:pt x="2269228" y="33804"/>
                </a:lnTo>
                <a:lnTo>
                  <a:pt x="2315850" y="26786"/>
                </a:lnTo>
                <a:lnTo>
                  <a:pt x="2362729" y="20566"/>
                </a:lnTo>
                <a:lnTo>
                  <a:pt x="2409858" y="15152"/>
                </a:lnTo>
                <a:lnTo>
                  <a:pt x="2457230" y="10552"/>
                </a:lnTo>
                <a:lnTo>
                  <a:pt x="2504837" y="6772"/>
                </a:lnTo>
                <a:lnTo>
                  <a:pt x="2552673" y="3820"/>
                </a:lnTo>
                <a:lnTo>
                  <a:pt x="2600730" y="1702"/>
                </a:lnTo>
                <a:lnTo>
                  <a:pt x="2649001" y="426"/>
                </a:lnTo>
                <a:lnTo>
                  <a:pt x="2697480" y="0"/>
                </a:lnTo>
                <a:lnTo>
                  <a:pt x="2697480" y="2697479"/>
                </a:lnTo>
                <a:lnTo>
                  <a:pt x="2697480" y="5394959"/>
                </a:lnTo>
                <a:close/>
              </a:path>
            </a:pathLst>
          </a:custGeom>
          <a:ln w="15240">
            <a:solidFill>
              <a:srgbClr val="FFFFFF"/>
            </a:solidFill>
          </a:ln>
        </p:spPr>
        <p:txBody>
          <a:bodyPr wrap="square" lIns="0" tIns="0" rIns="0" bIns="0" rtlCol="0"/>
          <a:lstStyle/>
          <a:p>
            <a:endParaRPr/>
          </a:p>
        </p:txBody>
      </p:sp>
      <p:sp>
        <p:nvSpPr>
          <p:cNvPr id="23" name="bg object 23"/>
          <p:cNvSpPr/>
          <p:nvPr/>
        </p:nvSpPr>
        <p:spPr>
          <a:xfrm>
            <a:off x="2744723" y="769619"/>
            <a:ext cx="6294120" cy="5394960"/>
          </a:xfrm>
          <a:custGeom>
            <a:avLst/>
            <a:gdLst/>
            <a:ahLst/>
            <a:cxnLst/>
            <a:rect l="l" t="t" r="r" b="b"/>
            <a:pathLst>
              <a:path w="6294120" h="5394960">
                <a:moveTo>
                  <a:pt x="6294120" y="0"/>
                </a:moveTo>
                <a:lnTo>
                  <a:pt x="0" y="0"/>
                </a:lnTo>
                <a:lnTo>
                  <a:pt x="0" y="5394960"/>
                </a:lnTo>
                <a:lnTo>
                  <a:pt x="6294120" y="5394960"/>
                </a:lnTo>
                <a:lnTo>
                  <a:pt x="6294120" y="0"/>
                </a:lnTo>
                <a:close/>
              </a:path>
            </a:pathLst>
          </a:custGeom>
          <a:solidFill>
            <a:srgbClr val="FFFFFF">
              <a:alpha val="90194"/>
            </a:srgbClr>
          </a:solidFill>
        </p:spPr>
        <p:txBody>
          <a:bodyPr wrap="square" lIns="0" tIns="0" rIns="0" bIns="0" rtlCol="0"/>
          <a:lstStyle/>
          <a:p>
            <a:endParaRPr/>
          </a:p>
        </p:txBody>
      </p:sp>
      <p:sp>
        <p:nvSpPr>
          <p:cNvPr id="24" name="bg object 24"/>
          <p:cNvSpPr/>
          <p:nvPr/>
        </p:nvSpPr>
        <p:spPr>
          <a:xfrm>
            <a:off x="2744723" y="769619"/>
            <a:ext cx="6294120" cy="5394960"/>
          </a:xfrm>
          <a:custGeom>
            <a:avLst/>
            <a:gdLst/>
            <a:ahLst/>
            <a:cxnLst/>
            <a:rect l="l" t="t" r="r" b="b"/>
            <a:pathLst>
              <a:path w="6294120" h="5394960">
                <a:moveTo>
                  <a:pt x="0" y="5394960"/>
                </a:moveTo>
                <a:lnTo>
                  <a:pt x="6294120" y="5394960"/>
                </a:lnTo>
                <a:lnTo>
                  <a:pt x="6294120" y="0"/>
                </a:lnTo>
                <a:lnTo>
                  <a:pt x="0" y="0"/>
                </a:lnTo>
                <a:lnTo>
                  <a:pt x="0" y="5394960"/>
                </a:lnTo>
                <a:close/>
              </a:path>
            </a:pathLst>
          </a:custGeom>
          <a:ln w="15240">
            <a:solidFill>
              <a:srgbClr val="FF8020"/>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4000" cy="6858000"/>
          </a:xfrm>
          <a:prstGeom prst="rect">
            <a:avLst/>
          </a:prstGeom>
        </p:spPr>
      </p:pic>
      <p:pic>
        <p:nvPicPr>
          <p:cNvPr id="17" name="bg object 17"/>
          <p:cNvPicPr/>
          <p:nvPr/>
        </p:nvPicPr>
        <p:blipFill>
          <a:blip r:embed="rId3" cstate="print"/>
          <a:stretch>
            <a:fillRect/>
          </a:stretch>
        </p:blipFill>
        <p:spPr>
          <a:xfrm>
            <a:off x="0" y="0"/>
            <a:ext cx="9144000" cy="6857999"/>
          </a:xfrm>
          <a:prstGeom prst="rect">
            <a:avLst/>
          </a:prstGeom>
        </p:spPr>
      </p:pic>
      <p:pic>
        <p:nvPicPr>
          <p:cNvPr id="18" name="bg object 18"/>
          <p:cNvPicPr/>
          <p:nvPr/>
        </p:nvPicPr>
        <p:blipFill>
          <a:blip r:embed="rId4" cstate="print"/>
          <a:stretch>
            <a:fillRect/>
          </a:stretch>
        </p:blipFill>
        <p:spPr>
          <a:xfrm>
            <a:off x="0" y="1600200"/>
            <a:ext cx="9144000" cy="5105400"/>
          </a:xfrm>
          <a:prstGeom prst="rect">
            <a:avLst/>
          </a:prstGeom>
        </p:spPr>
      </p:pic>
      <p:pic>
        <p:nvPicPr>
          <p:cNvPr id="19" name="bg object 19"/>
          <p:cNvPicPr/>
          <p:nvPr/>
        </p:nvPicPr>
        <p:blipFill>
          <a:blip r:embed="rId5" cstate="print"/>
          <a:stretch>
            <a:fillRect/>
          </a:stretch>
        </p:blipFill>
        <p:spPr>
          <a:xfrm>
            <a:off x="0" y="0"/>
            <a:ext cx="9144000" cy="6857999"/>
          </a:xfrm>
          <a:prstGeom prst="rect">
            <a:avLst/>
          </a:prstGeom>
        </p:spPr>
      </p:pic>
      <p:pic>
        <p:nvPicPr>
          <p:cNvPr id="20" name="bg object 20"/>
          <p:cNvPicPr/>
          <p:nvPr/>
        </p:nvPicPr>
        <p:blipFill>
          <a:blip r:embed="rId6" cstate="print"/>
          <a:stretch>
            <a:fillRect/>
          </a:stretch>
        </p:blipFill>
        <p:spPr>
          <a:xfrm>
            <a:off x="0" y="1600200"/>
            <a:ext cx="9144000" cy="5105400"/>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5B09-9275-481F-9230-DAAC5CA13B5B}"/>
              </a:ext>
            </a:extLst>
          </p:cNvPr>
          <p:cNvSpPr>
            <a:spLocks noGrp="1"/>
          </p:cNvSpPr>
          <p:nvPr>
            <p:ph type="title"/>
          </p:nvPr>
        </p:nvSpPr>
        <p:spPr>
          <a:xfrm>
            <a:off x="623888" y="3869979"/>
            <a:ext cx="7886700" cy="69249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DE1DD9A-0F72-4D5D-9C9B-87256E39E431}"/>
              </a:ext>
            </a:extLst>
          </p:cNvPr>
          <p:cNvSpPr>
            <a:spLocks noGrp="1"/>
          </p:cNvSpPr>
          <p:nvPr>
            <p:ph type="body" idx="1"/>
          </p:nvPr>
        </p:nvSpPr>
        <p:spPr>
          <a:xfrm>
            <a:off x="623888" y="4589464"/>
            <a:ext cx="7886700" cy="276999"/>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8872BF-E2AF-4291-884B-646AE9DAC2C9}"/>
              </a:ext>
            </a:extLst>
          </p:cNvPr>
          <p:cNvSpPr>
            <a:spLocks noGrp="1"/>
          </p:cNvSpPr>
          <p:nvPr>
            <p:ph type="dt" sz="half" idx="10"/>
          </p:nvPr>
        </p:nvSpPr>
        <p:spPr>
          <a:xfrm>
            <a:off x="457200" y="6377940"/>
            <a:ext cx="2103120" cy="276999"/>
          </a:xfrm>
        </p:spPr>
        <p:txBody>
          <a:bodyPr/>
          <a:lstStyle/>
          <a:p>
            <a:fld id="{A6449D82-6253-4D71-BD62-972315CC1FC8}" type="datetimeFigureOut">
              <a:rPr lang="en-US" smtClean="0"/>
              <a:t>5/28/23</a:t>
            </a:fld>
            <a:endParaRPr lang="en-US"/>
          </a:p>
        </p:txBody>
      </p:sp>
      <p:sp>
        <p:nvSpPr>
          <p:cNvPr id="5" name="Footer Placeholder 4">
            <a:extLst>
              <a:ext uri="{FF2B5EF4-FFF2-40B4-BE49-F238E27FC236}">
                <a16:creationId xmlns:a16="http://schemas.microsoft.com/office/drawing/2014/main" id="{BFD45A7B-C604-4CBD-8676-38A87CE3B570}"/>
              </a:ext>
            </a:extLst>
          </p:cNvPr>
          <p:cNvSpPr>
            <a:spLocks noGrp="1"/>
          </p:cNvSpPr>
          <p:nvPr>
            <p:ph type="ftr" sz="quarter" idx="11"/>
          </p:nvPr>
        </p:nvSpPr>
        <p:spPr>
          <a:xfrm>
            <a:off x="3108960" y="6377940"/>
            <a:ext cx="2926080" cy="276999"/>
          </a:xfrm>
        </p:spPr>
        <p:txBody>
          <a:bodyPr/>
          <a:lstStyle/>
          <a:p>
            <a:endParaRPr lang="en-US"/>
          </a:p>
        </p:txBody>
      </p:sp>
      <p:sp>
        <p:nvSpPr>
          <p:cNvPr id="6" name="Slide Number Placeholder 5">
            <a:extLst>
              <a:ext uri="{FF2B5EF4-FFF2-40B4-BE49-F238E27FC236}">
                <a16:creationId xmlns:a16="http://schemas.microsoft.com/office/drawing/2014/main" id="{9A891E9B-D809-4BC3-9AB9-0991EA2AB0B5}"/>
              </a:ext>
            </a:extLst>
          </p:cNvPr>
          <p:cNvSpPr>
            <a:spLocks noGrp="1"/>
          </p:cNvSpPr>
          <p:nvPr>
            <p:ph type="sldNum" sz="quarter" idx="12"/>
          </p:nvPr>
        </p:nvSpPr>
        <p:spPr>
          <a:xfrm>
            <a:off x="6583680" y="6377940"/>
            <a:ext cx="2103120" cy="276999"/>
          </a:xfrm>
        </p:spPr>
        <p:txBody>
          <a:bodyPr/>
          <a:lstStyle/>
          <a:p>
            <a:fld id="{D7E2C728-AFC5-43F6-9AF5-E1D67C4656FF}" type="slidenum">
              <a:rPr lang="en-US" smtClean="0"/>
              <a:t>‹#›</a:t>
            </a:fld>
            <a:endParaRPr lang="en-US"/>
          </a:p>
        </p:txBody>
      </p:sp>
    </p:spTree>
    <p:extLst>
      <p:ext uri="{BB962C8B-B14F-4D97-AF65-F5344CB8AC3E}">
        <p14:creationId xmlns:p14="http://schemas.microsoft.com/office/powerpoint/2010/main" val="4685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A7EC5-6D81-4A7B-A5D3-1F072E34635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ACEA8A3-41E5-4748-847B-7483CBB349B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B48B941-6824-4C05-9F28-0E4F7C4957C6}"/>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5" name="Footer Placeholder 4">
            <a:extLst>
              <a:ext uri="{FF2B5EF4-FFF2-40B4-BE49-F238E27FC236}">
                <a16:creationId xmlns:a16="http://schemas.microsoft.com/office/drawing/2014/main" id="{E8AE1036-D24C-4B09-B7A4-2568F5E469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83DEF-D4F2-40E6-A414-61F0C2C6109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39392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297F-13FD-4737-B985-83CA98637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FBFCDA-226F-43E0-9021-B16CC2E6B9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54FF1-2DEA-47ED-8EC2-42F0FD9A5BB1}"/>
              </a:ext>
            </a:extLst>
          </p:cNvPr>
          <p:cNvSpPr>
            <a:spLocks noGrp="1"/>
          </p:cNvSpPr>
          <p:nvPr>
            <p:ph type="dt" sz="half" idx="10"/>
          </p:nvPr>
        </p:nvSpPr>
        <p:spPr/>
        <p:txBody>
          <a:bodyPr/>
          <a:lstStyle/>
          <a:p>
            <a:fld id="{1D8BD707-D9CF-40AE-B4C6-C98DA3205C09}" type="datetimeFigureOut">
              <a:rPr lang="en-US" smtClean="0"/>
              <a:pPr/>
              <a:t>5/28/23</a:t>
            </a:fld>
            <a:endParaRPr lang="en-US"/>
          </a:p>
        </p:txBody>
      </p:sp>
      <p:sp>
        <p:nvSpPr>
          <p:cNvPr id="5" name="Footer Placeholder 4">
            <a:extLst>
              <a:ext uri="{FF2B5EF4-FFF2-40B4-BE49-F238E27FC236}">
                <a16:creationId xmlns:a16="http://schemas.microsoft.com/office/drawing/2014/main" id="{17217FE0-E622-4335-A589-48B5E970F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0E4BAD-2472-4715-8D98-4D262BBEF65F}"/>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283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25B09-9275-481F-9230-DAAC5CA13B5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DE1DD9A-0F72-4D5D-9C9B-87256E39E43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872BF-E2AF-4291-884B-646AE9DAC2C9}"/>
              </a:ext>
            </a:extLst>
          </p:cNvPr>
          <p:cNvSpPr>
            <a:spLocks noGrp="1"/>
          </p:cNvSpPr>
          <p:nvPr>
            <p:ph type="dt" sz="half" idx="10"/>
          </p:nvPr>
        </p:nvSpPr>
        <p:spPr/>
        <p:txBody>
          <a:bodyPr/>
          <a:lstStyle/>
          <a:p>
            <a:fld id="{A6449D82-6253-4D71-BD62-972315CC1FC8}" type="datetimeFigureOut">
              <a:rPr lang="en-US" smtClean="0"/>
              <a:t>5/28/23</a:t>
            </a:fld>
            <a:endParaRPr lang="en-US"/>
          </a:p>
        </p:txBody>
      </p:sp>
      <p:sp>
        <p:nvSpPr>
          <p:cNvPr id="5" name="Footer Placeholder 4">
            <a:extLst>
              <a:ext uri="{FF2B5EF4-FFF2-40B4-BE49-F238E27FC236}">
                <a16:creationId xmlns:a16="http://schemas.microsoft.com/office/drawing/2014/main" id="{BFD45A7B-C604-4CBD-8676-38A87CE3B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91E9B-D809-4BC3-9AB9-0991EA2AB0B5}"/>
              </a:ext>
            </a:extLst>
          </p:cNvPr>
          <p:cNvSpPr>
            <a:spLocks noGrp="1"/>
          </p:cNvSpPr>
          <p:nvPr>
            <p:ph type="sldNum" sz="quarter" idx="12"/>
          </p:nvPr>
        </p:nvSpPr>
        <p:spPr/>
        <p:txBody>
          <a:bodyPr/>
          <a:lstStyle/>
          <a:p>
            <a:fld id="{D7E2C728-AFC5-43F6-9AF5-E1D67C4656FF}" type="slidenum">
              <a:rPr lang="en-US" smtClean="0"/>
              <a:t>‹#›</a:t>
            </a:fld>
            <a:endParaRPr lang="en-US"/>
          </a:p>
        </p:txBody>
      </p:sp>
    </p:spTree>
    <p:extLst>
      <p:ext uri="{BB962C8B-B14F-4D97-AF65-F5344CB8AC3E}">
        <p14:creationId xmlns:p14="http://schemas.microsoft.com/office/powerpoint/2010/main" val="295173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alpha val="22000"/>
              </a:schemeClr>
            </a:gs>
            <a:gs pos="50000">
              <a:schemeClr val="accent1">
                <a:tint val="44500"/>
                <a:satMod val="160000"/>
              </a:schemeClr>
            </a:gs>
            <a:gs pos="100000">
              <a:schemeClr val="accent1">
                <a:tint val="23500"/>
                <a:satMod val="160000"/>
              </a:schemeClr>
            </a:gs>
          </a:gsLst>
          <a:lin ang="5400000" scaled="1"/>
          <a:tileRect/>
        </a:gra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0"/>
            <a:ext cx="9144000" cy="6858000"/>
          </a:xfrm>
          <a:prstGeom prst="rect">
            <a:avLst/>
          </a:prstGeom>
        </p:spPr>
      </p:pic>
      <p:pic>
        <p:nvPicPr>
          <p:cNvPr id="17" name="bg object 17"/>
          <p:cNvPicPr/>
          <p:nvPr/>
        </p:nvPicPr>
        <p:blipFill>
          <a:blip r:embed="rId9" cstate="print"/>
          <a:stretch>
            <a:fillRect/>
          </a:stretch>
        </p:blipFill>
        <p:spPr>
          <a:xfrm>
            <a:off x="0" y="0"/>
            <a:ext cx="9144000" cy="6857999"/>
          </a:xfrm>
          <a:prstGeom prst="rect">
            <a:avLst/>
          </a:prstGeom>
        </p:spPr>
      </p:pic>
      <p:pic>
        <p:nvPicPr>
          <p:cNvPr id="18" name="bg object 18"/>
          <p:cNvPicPr/>
          <p:nvPr/>
        </p:nvPicPr>
        <p:blipFill>
          <a:blip r:embed="rId10" cstate="print"/>
          <a:stretch>
            <a:fillRect/>
          </a:stretch>
        </p:blipFill>
        <p:spPr>
          <a:xfrm>
            <a:off x="0" y="1600200"/>
            <a:ext cx="9144000" cy="5105400"/>
          </a:xfrm>
          <a:prstGeom prst="rect">
            <a:avLst/>
          </a:prstGeom>
        </p:spPr>
      </p:pic>
      <p:sp>
        <p:nvSpPr>
          <p:cNvPr id="2" name="Holder 2"/>
          <p:cNvSpPr>
            <a:spLocks noGrp="1"/>
          </p:cNvSpPr>
          <p:nvPr>
            <p:ph type="title"/>
          </p:nvPr>
        </p:nvSpPr>
        <p:spPr>
          <a:xfrm>
            <a:off x="486257" y="125679"/>
            <a:ext cx="8171484" cy="1977389"/>
          </a:xfrm>
          <a:prstGeom prst="rect">
            <a:avLst/>
          </a:prstGeom>
        </p:spPr>
        <p:txBody>
          <a:bodyPr wrap="square" lIns="0" tIns="0" rIns="0" bIns="0">
            <a:spAutoFit/>
          </a:bodyPr>
          <a:lstStyle>
            <a:lvl1pPr>
              <a:defRPr sz="32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282727" y="1099820"/>
            <a:ext cx="8578545" cy="222059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5/28/23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616376-0473-4C1B-B6EC-33DDB5A5A73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B121D-5C03-483D-BBBF-63E7E3DD97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B57886-FA3E-46D7-99D3-C81CDDE235D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5/28/23</a:t>
            </a:fld>
            <a:endParaRPr lang="en-US"/>
          </a:p>
        </p:txBody>
      </p:sp>
      <p:sp>
        <p:nvSpPr>
          <p:cNvPr id="5" name="Footer Placeholder 4">
            <a:extLst>
              <a:ext uri="{FF2B5EF4-FFF2-40B4-BE49-F238E27FC236}">
                <a16:creationId xmlns:a16="http://schemas.microsoft.com/office/drawing/2014/main" id="{E21D4242-F4C5-4247-8D80-33E4B38786E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2A0FAE-A205-4A6D-8EA2-A9DD5C44F01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4248965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6858000"/>
          </a:xfrm>
          <a:prstGeom prst="rect">
            <a:avLst/>
          </a:prstGeom>
        </p:spPr>
      </p:pic>
      <p:grpSp>
        <p:nvGrpSpPr>
          <p:cNvPr id="3" name="object 3"/>
          <p:cNvGrpSpPr/>
          <p:nvPr/>
        </p:nvGrpSpPr>
        <p:grpSpPr>
          <a:xfrm>
            <a:off x="152400" y="76200"/>
            <a:ext cx="8839200" cy="6629400"/>
            <a:chOff x="0" y="0"/>
            <a:chExt cx="9144000" cy="6857999"/>
          </a:xfrm>
        </p:grpSpPr>
        <p:pic>
          <p:nvPicPr>
            <p:cNvPr id="4" name="object 4"/>
            <p:cNvPicPr/>
            <p:nvPr/>
          </p:nvPicPr>
          <p:blipFill>
            <a:blip r:embed="rId4" cstate="print"/>
            <a:stretch>
              <a:fillRect/>
            </a:stretch>
          </p:blipFill>
          <p:spPr>
            <a:xfrm>
              <a:off x="0" y="0"/>
              <a:ext cx="9144000" cy="6857999"/>
            </a:xfrm>
            <a:prstGeom prst="rect">
              <a:avLst/>
            </a:prstGeom>
          </p:spPr>
        </p:pic>
        <p:pic>
          <p:nvPicPr>
            <p:cNvPr id="5" name="object 5"/>
            <p:cNvPicPr/>
            <p:nvPr/>
          </p:nvPicPr>
          <p:blipFill>
            <a:blip r:embed="rId5" cstate="print"/>
            <a:stretch>
              <a:fillRect/>
            </a:stretch>
          </p:blipFill>
          <p:spPr>
            <a:xfrm>
              <a:off x="0" y="1600200"/>
              <a:ext cx="9144000" cy="5105400"/>
            </a:xfrm>
            <a:prstGeom prst="rect">
              <a:avLst/>
            </a:prstGeom>
          </p:spPr>
        </p:pic>
      </p:grpSp>
      <p:sp>
        <p:nvSpPr>
          <p:cNvPr id="7" name="object 7"/>
          <p:cNvSpPr txBox="1">
            <a:spLocks noGrp="1"/>
          </p:cNvSpPr>
          <p:nvPr>
            <p:ph type="title"/>
          </p:nvPr>
        </p:nvSpPr>
        <p:spPr>
          <a:xfrm>
            <a:off x="533400" y="221102"/>
            <a:ext cx="8763000" cy="7514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0" tIns="12700" rIns="0" bIns="0" rtlCol="0">
            <a:spAutoFit/>
          </a:bodyPr>
          <a:lstStyle/>
          <a:p>
            <a:pPr marL="12700">
              <a:lnSpc>
                <a:spcPct val="100000"/>
              </a:lnSpc>
              <a:spcBef>
                <a:spcPts val="100"/>
              </a:spcBef>
              <a:tabLst>
                <a:tab pos="2941320" algn="l"/>
              </a:tabLst>
            </a:pPr>
            <a:r>
              <a:rPr lang="el-GR" sz="4800" b="1" dirty="0">
                <a:solidFill>
                  <a:schemeClr val="bg1"/>
                </a:solidFill>
                <a:latin typeface="Times New Roman"/>
                <a:cs typeface="Times New Roman"/>
              </a:rPr>
              <a:t>Καθαρό Νερό και Αποχέτευση</a:t>
            </a:r>
            <a:endParaRPr lang="en-US" sz="4800" b="1" dirty="0">
              <a:solidFill>
                <a:schemeClr val="bg1"/>
              </a:solidFill>
              <a:latin typeface="Times New Roman"/>
              <a:cs typeface="Times New Roman"/>
            </a:endParaRPr>
          </a:p>
        </p:txBody>
      </p:sp>
      <p:grpSp>
        <p:nvGrpSpPr>
          <p:cNvPr id="8" name="object 8"/>
          <p:cNvGrpSpPr/>
          <p:nvPr/>
        </p:nvGrpSpPr>
        <p:grpSpPr>
          <a:xfrm>
            <a:off x="228600" y="1828800"/>
            <a:ext cx="8610600" cy="4679638"/>
            <a:chOff x="975359" y="1782553"/>
            <a:chExt cx="12187837" cy="5667206"/>
          </a:xfrm>
        </p:grpSpPr>
        <p:pic>
          <p:nvPicPr>
            <p:cNvPr id="9" name="object 9"/>
            <p:cNvPicPr/>
            <p:nvPr/>
          </p:nvPicPr>
          <p:blipFill>
            <a:blip r:embed="rId6" cstate="print"/>
            <a:stretch>
              <a:fillRect/>
            </a:stretch>
          </p:blipFill>
          <p:spPr>
            <a:xfrm>
              <a:off x="7143397" y="1782553"/>
              <a:ext cx="6019799" cy="4056889"/>
            </a:xfrm>
            <a:prstGeom prst="rect">
              <a:avLst/>
            </a:prstGeom>
          </p:spPr>
        </p:pic>
        <p:pic>
          <p:nvPicPr>
            <p:cNvPr id="10" name="object 10"/>
            <p:cNvPicPr/>
            <p:nvPr/>
          </p:nvPicPr>
          <p:blipFill>
            <a:blip r:embed="rId7" cstate="print"/>
            <a:stretch>
              <a:fillRect/>
            </a:stretch>
          </p:blipFill>
          <p:spPr>
            <a:xfrm>
              <a:off x="975359" y="5742430"/>
              <a:ext cx="7292340" cy="1115568"/>
            </a:xfrm>
            <a:prstGeom prst="rect">
              <a:avLst/>
            </a:prstGeom>
          </p:spPr>
        </p:pic>
        <p:pic>
          <p:nvPicPr>
            <p:cNvPr id="11" name="object 11"/>
            <p:cNvPicPr/>
            <p:nvPr/>
          </p:nvPicPr>
          <p:blipFill>
            <a:blip r:embed="rId8" cstate="print"/>
            <a:stretch>
              <a:fillRect/>
            </a:stretch>
          </p:blipFill>
          <p:spPr>
            <a:xfrm>
              <a:off x="2515990" y="5973265"/>
              <a:ext cx="8933020" cy="1476494"/>
            </a:xfrm>
            <a:prstGeom prst="rect">
              <a:avLst/>
            </a:prstGeom>
          </p:spPr>
        </p:pic>
      </p:grpSp>
      <p:sp>
        <p:nvSpPr>
          <p:cNvPr id="12" name="object 12"/>
          <p:cNvSpPr txBox="1"/>
          <p:nvPr/>
        </p:nvSpPr>
        <p:spPr>
          <a:xfrm>
            <a:off x="1348313" y="5422157"/>
            <a:ext cx="6119287" cy="904735"/>
          </a:xfrm>
          <a:prstGeom prst="rect">
            <a:avLst/>
          </a:prstGeom>
          <a:ln w="9144">
            <a:solidFill>
              <a:srgbClr val="5ECCF3"/>
            </a:solidFill>
          </a:ln>
        </p:spPr>
        <p:txBody>
          <a:bodyPr vert="horz" wrap="square" lIns="0" tIns="22225" rIns="0" bIns="0" rtlCol="0">
            <a:spAutoFit/>
          </a:bodyPr>
          <a:lstStyle/>
          <a:p>
            <a:pPr marL="87630" algn="ctr">
              <a:lnSpc>
                <a:spcPct val="100000"/>
              </a:lnSpc>
              <a:spcBef>
                <a:spcPts val="175"/>
              </a:spcBef>
            </a:pPr>
            <a:r>
              <a:rPr lang="el-GR" b="1" i="1" spc="-5" dirty="0">
                <a:latin typeface="Palatino Linotype"/>
                <a:cs typeface="Palatino Linotype"/>
              </a:rPr>
              <a:t>Ελένη Μπάρμπα</a:t>
            </a:r>
          </a:p>
          <a:p>
            <a:pPr marL="87630" algn="ctr">
              <a:lnSpc>
                <a:spcPct val="100000"/>
              </a:lnSpc>
              <a:spcBef>
                <a:spcPts val="175"/>
              </a:spcBef>
            </a:pPr>
            <a:r>
              <a:rPr lang="el-GR" b="1" i="1" spc="-5" dirty="0">
                <a:latin typeface="Palatino Linotype"/>
                <a:cs typeface="Palatino Linotype"/>
              </a:rPr>
              <a:t>Κωνσταντίνα </a:t>
            </a:r>
            <a:r>
              <a:rPr lang="el-GR" b="1" i="1" spc="-5" dirty="0" err="1">
                <a:latin typeface="Palatino Linotype"/>
                <a:cs typeface="Palatino Linotype"/>
              </a:rPr>
              <a:t>Κορομπίλη</a:t>
            </a:r>
            <a:endParaRPr lang="el-GR" b="1" i="1" spc="-5" dirty="0">
              <a:latin typeface="Palatino Linotype"/>
              <a:cs typeface="Palatino Linotype"/>
            </a:endParaRPr>
          </a:p>
          <a:p>
            <a:pPr marL="87630" algn="ctr">
              <a:lnSpc>
                <a:spcPct val="100000"/>
              </a:lnSpc>
              <a:spcBef>
                <a:spcPts val="175"/>
              </a:spcBef>
            </a:pPr>
            <a:r>
              <a:rPr lang="el-GR" b="1" i="1" spc="-5" dirty="0" err="1">
                <a:latin typeface="Palatino Linotype"/>
                <a:cs typeface="Palatino Linotype"/>
              </a:rPr>
              <a:t>Ζαχαρούλα</a:t>
            </a:r>
            <a:r>
              <a:rPr lang="el-GR" b="1" i="1" spc="-5" dirty="0">
                <a:latin typeface="Palatino Linotype"/>
                <a:cs typeface="Palatino Linotype"/>
              </a:rPr>
              <a:t> Κουτσουμπού</a:t>
            </a:r>
          </a:p>
        </p:txBody>
      </p:sp>
      <p:pic>
        <p:nvPicPr>
          <p:cNvPr id="13" name="Picture 12">
            <a:extLst>
              <a:ext uri="{FF2B5EF4-FFF2-40B4-BE49-F238E27FC236}">
                <a16:creationId xmlns:a16="http://schemas.microsoft.com/office/drawing/2014/main" id="{37BC6458-60BA-C30E-53D7-C3EA8CB36567}"/>
              </a:ext>
            </a:extLst>
          </p:cNvPr>
          <p:cNvPicPr>
            <a:picLocks noChangeAspect="1"/>
          </p:cNvPicPr>
          <p:nvPr/>
        </p:nvPicPr>
        <p:blipFill>
          <a:blip r:embed="rId9"/>
          <a:stretch>
            <a:fillRect/>
          </a:stretch>
        </p:blipFill>
        <p:spPr>
          <a:xfrm>
            <a:off x="152400" y="2892444"/>
            <a:ext cx="4267200" cy="20956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0" y="712280"/>
            <a:ext cx="9144000" cy="6145720"/>
          </a:xfrm>
          <a:prstGeom prst="rect">
            <a:avLst/>
          </a:prstGeom>
        </p:spPr>
        <p:txBody>
          <a:bodyPr vert="horz" wrap="square" lIns="0" tIns="55244" rIns="0" bIns="0" rtlCol="0">
            <a:spAutoFit/>
          </a:bodyPr>
          <a:lstStyle/>
          <a:p>
            <a:pPr marL="298450" marR="5080" indent="-285750" algn="just">
              <a:lnSpc>
                <a:spcPct val="150000"/>
              </a:lnSpc>
              <a:spcBef>
                <a:spcPts val="434"/>
              </a:spcBef>
              <a:buFont typeface="Wingdings" panose="05000000000000000000" pitchFamily="2" charset="2"/>
              <a:buChar char="v"/>
            </a:pPr>
            <a:r>
              <a:rPr lang="el-GR" sz="2000" dirty="0">
                <a:effectLst/>
                <a:latin typeface="Times New Roman" panose="02020603050405020304" pitchFamily="18" charset="0"/>
                <a:ea typeface="Calibri" panose="020F0502020204030204" pitchFamily="34" charset="0"/>
              </a:rPr>
              <a:t>Σχολική μονάδα: 3</a:t>
            </a:r>
            <a:r>
              <a:rPr lang="el-GR" sz="2000" baseline="30000" dirty="0">
                <a:effectLst/>
                <a:latin typeface="Times New Roman" panose="02020603050405020304" pitchFamily="18" charset="0"/>
                <a:ea typeface="Calibri" panose="020F0502020204030204" pitchFamily="34" charset="0"/>
              </a:rPr>
              <a:t>ο</a:t>
            </a:r>
            <a:r>
              <a:rPr lang="el-GR" sz="2000" dirty="0">
                <a:effectLst/>
                <a:latin typeface="Times New Roman" panose="02020603050405020304" pitchFamily="18" charset="0"/>
                <a:ea typeface="Calibri" panose="020F0502020204030204" pitchFamily="34" charset="0"/>
              </a:rPr>
              <a:t> Νηπιαγωγείο Υμηττού</a:t>
            </a: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Δ/</a:t>
            </a:r>
            <a:r>
              <a:rPr lang="el-GR" sz="2000" dirty="0" err="1">
                <a:latin typeface="Times New Roman" panose="02020603050405020304" pitchFamily="18" charset="0"/>
                <a:ea typeface="Calibri" panose="020F0502020204030204" pitchFamily="34" charset="0"/>
              </a:rPr>
              <a:t>νση</a:t>
            </a:r>
            <a:r>
              <a:rPr lang="el-GR" sz="2000" dirty="0">
                <a:latin typeface="Times New Roman" panose="02020603050405020304" pitchFamily="18" charset="0"/>
                <a:ea typeface="Calibri" panose="020F0502020204030204" pitchFamily="34" charset="0"/>
              </a:rPr>
              <a:t> εκπαίδευσης: Ά Αθήνας – Σχ. Έτος: 2022-23</a:t>
            </a:r>
          </a:p>
          <a:p>
            <a:pPr marL="12700" marR="5080" algn="just">
              <a:lnSpc>
                <a:spcPct val="150000"/>
              </a:lnSpc>
              <a:spcBef>
                <a:spcPts val="434"/>
              </a:spcBef>
            </a:pPr>
            <a:endParaRPr lang="el-GR" sz="2000" dirty="0">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Wingdings" panose="05000000000000000000" pitchFamily="2" charset="2"/>
              <a:buChar char="v"/>
            </a:pPr>
            <a:r>
              <a:rPr lang="el-GR" sz="2400" b="1" dirty="0">
                <a:effectLst/>
                <a:latin typeface="Times New Roman" panose="02020603050405020304" pitchFamily="18" charset="0"/>
                <a:ea typeface="Calibri" panose="020F0502020204030204" pitchFamily="34" charset="0"/>
              </a:rPr>
              <a:t>Τίτλος προγράμματος: Ας ΝΕΡΟ… εξερευνήσουμε!</a:t>
            </a: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Θεματολογία: Καθαρό νερό και αποχέτευση – Φροντίζω το περιβάλλον</a:t>
            </a:r>
          </a:p>
          <a:p>
            <a:pPr marL="298450" marR="5080" indent="-285750" algn="just">
              <a:lnSpc>
                <a:spcPct val="150000"/>
              </a:lnSpc>
              <a:spcBef>
                <a:spcPts val="434"/>
              </a:spcBef>
              <a:buFont typeface="Wingdings" panose="05000000000000000000" pitchFamily="2" charset="2"/>
              <a:buChar char="v"/>
            </a:pPr>
            <a:endParaRPr lang="el-GR" sz="2000" dirty="0">
              <a:effectLst/>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Προγραμματισμένες συναντήσεις ομάδας 20 νηπίων και προνηπίων (μεικτή ομάδα 11 αγόρια &amp; 9 κορίτσια)</a:t>
            </a: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Εντός σχολικού ωραρίου, στο πλαίσιο των Εργαστηρίων Δεξιοτήτων</a:t>
            </a:r>
          </a:p>
          <a:p>
            <a:pPr marL="12700" marR="5080" algn="just">
              <a:lnSpc>
                <a:spcPct val="150000"/>
              </a:lnSpc>
              <a:spcBef>
                <a:spcPts val="434"/>
              </a:spcBef>
            </a:pPr>
            <a:endParaRPr lang="el-GR" sz="2000" dirty="0">
              <a:effectLst/>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Συντονίστρια: </a:t>
            </a:r>
            <a:r>
              <a:rPr lang="el-GR" sz="2000" dirty="0" err="1">
                <a:latin typeface="Times New Roman" panose="02020603050405020304" pitchFamily="18" charset="0"/>
                <a:ea typeface="Calibri" panose="020F0502020204030204" pitchFamily="34" charset="0"/>
              </a:rPr>
              <a:t>Κορομπίλη</a:t>
            </a:r>
            <a:r>
              <a:rPr lang="el-GR" sz="2000" dirty="0">
                <a:latin typeface="Times New Roman" panose="02020603050405020304" pitchFamily="18" charset="0"/>
                <a:ea typeface="Calibri" panose="020F0502020204030204" pitchFamily="34" charset="0"/>
              </a:rPr>
              <a:t> Κωνσταντίνα </a:t>
            </a:r>
          </a:p>
          <a:p>
            <a:pPr marL="298450" marR="5080" indent="-285750" algn="just">
              <a:lnSpc>
                <a:spcPct val="150000"/>
              </a:lnSpc>
              <a:spcBef>
                <a:spcPts val="434"/>
              </a:spcBef>
              <a:buFont typeface="Wingdings" panose="05000000000000000000" pitchFamily="2" charset="2"/>
              <a:buChar char="v"/>
            </a:pPr>
            <a:r>
              <a:rPr lang="el-GR" sz="2000" dirty="0">
                <a:latin typeface="Times New Roman" panose="02020603050405020304" pitchFamily="18" charset="0"/>
                <a:ea typeface="Calibri" panose="020F0502020204030204" pitchFamily="34" charset="0"/>
              </a:rPr>
              <a:t>Συμμετέχουσες: Μπάρμπα Ελένη, Κουτσουμπού Ζαχαρούλα</a:t>
            </a:r>
            <a:endParaRPr lang="el-GR" sz="2000" dirty="0">
              <a:effectLst/>
              <a:latin typeface="Times New Roman" panose="02020603050405020304" pitchFamily="18" charset="0"/>
              <a:ea typeface="Calibri" panose="020F0502020204030204" pitchFamily="34" charset="0"/>
            </a:endParaRP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319329" y="0"/>
            <a:ext cx="8505341" cy="553998"/>
          </a:xfrm>
        </p:spPr>
        <p:txBody>
          <a:bodyPr/>
          <a:lstStyle/>
          <a:p>
            <a:pPr algn="ctr"/>
            <a:r>
              <a:rPr lang="el-GR" sz="3600" b="1" dirty="0">
                <a:solidFill>
                  <a:srgbClr val="FF0000"/>
                </a:solidFill>
              </a:rPr>
              <a:t>Πρόγραμμα περιβαλλοντικής εκπαίδευσης</a:t>
            </a:r>
            <a:endParaRPr lang="en-US" sz="3600" b="1" dirty="0">
              <a:solidFill>
                <a:srgbClr val="FF0000"/>
              </a:solidFill>
            </a:endParaRPr>
          </a:p>
        </p:txBody>
      </p:sp>
    </p:spTree>
    <p:extLst>
      <p:ext uri="{BB962C8B-B14F-4D97-AF65-F5344CB8AC3E}">
        <p14:creationId xmlns:p14="http://schemas.microsoft.com/office/powerpoint/2010/main" val="285175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919039"/>
            <a:ext cx="8991600" cy="5385769"/>
          </a:xfrm>
          <a:prstGeom prst="rect">
            <a:avLst/>
          </a:prstGeom>
        </p:spPr>
        <p:txBody>
          <a:bodyPr vert="horz" wrap="square" lIns="0" tIns="55244" rIns="0" bIns="0" rtlCol="0">
            <a:spAutoFit/>
          </a:bodyPr>
          <a:lstStyle/>
          <a:p>
            <a:pPr marL="355600" marR="5080" indent="-342900" algn="ctr">
              <a:lnSpc>
                <a:spcPct val="150000"/>
              </a:lnSpc>
              <a:spcBef>
                <a:spcPts val="434"/>
              </a:spcBef>
              <a:buFont typeface="Wingdings" panose="05000000000000000000" pitchFamily="2" charset="2"/>
              <a:buChar char="v"/>
            </a:pPr>
            <a:r>
              <a:rPr lang="el-GR" sz="2400" u="sng" dirty="0">
                <a:effectLst/>
                <a:latin typeface="Times New Roman" panose="02020603050405020304" pitchFamily="18" charset="0"/>
                <a:ea typeface="Calibri" panose="020F0502020204030204" pitchFamily="34" charset="0"/>
              </a:rPr>
              <a:t>Κύριο θέμα: </a:t>
            </a:r>
          </a:p>
          <a:p>
            <a:pPr marL="12700" marR="5080" algn="ctr">
              <a:lnSpc>
                <a:spcPct val="150000"/>
              </a:lnSpc>
              <a:spcBef>
                <a:spcPts val="434"/>
              </a:spcBef>
            </a:pPr>
            <a:r>
              <a:rPr lang="el-GR" sz="2400" b="1" dirty="0">
                <a:effectLst/>
                <a:latin typeface="Times New Roman" panose="02020603050405020304" pitchFamily="18" charset="0"/>
                <a:ea typeface="Calibri" panose="020F0502020204030204" pitchFamily="34" charset="0"/>
              </a:rPr>
              <a:t>«ΤΟ ΝΕΡΟ» - 6</a:t>
            </a:r>
            <a:r>
              <a:rPr lang="el-GR" sz="2400" b="1" baseline="30000" dirty="0">
                <a:effectLst/>
                <a:latin typeface="Times New Roman" panose="02020603050405020304" pitchFamily="18" charset="0"/>
                <a:ea typeface="Calibri" panose="020F0502020204030204" pitchFamily="34" charset="0"/>
              </a:rPr>
              <a:t>ος</a:t>
            </a:r>
            <a:r>
              <a:rPr lang="el-GR" sz="2400" b="1" dirty="0">
                <a:effectLst/>
                <a:latin typeface="Times New Roman" panose="02020603050405020304" pitchFamily="18" charset="0"/>
                <a:ea typeface="Calibri" panose="020F0502020204030204" pitchFamily="34" charset="0"/>
              </a:rPr>
              <a:t> ΣΒΑ Ατζέντας 2030</a:t>
            </a:r>
          </a:p>
          <a:p>
            <a:pPr marL="12700" marR="5080" algn="ctr">
              <a:lnSpc>
                <a:spcPct val="150000"/>
              </a:lnSpc>
              <a:spcBef>
                <a:spcPts val="434"/>
              </a:spcBef>
            </a:pPr>
            <a:endParaRPr lang="el-GR" sz="2400" b="1" u="sng" dirty="0">
              <a:effectLst/>
              <a:latin typeface="Times New Roman" panose="02020603050405020304" pitchFamily="18" charset="0"/>
              <a:ea typeface="Calibri" panose="020F0502020204030204" pitchFamily="34" charset="0"/>
            </a:endParaRPr>
          </a:p>
          <a:p>
            <a:pPr marL="298450" marR="5080" indent="-285750" algn="ctr">
              <a:lnSpc>
                <a:spcPct val="150000"/>
              </a:lnSpc>
              <a:spcBef>
                <a:spcPts val="434"/>
              </a:spcBef>
              <a:buFont typeface="Wingdings" panose="05000000000000000000" pitchFamily="2" charset="2"/>
              <a:buChar char="v"/>
            </a:pPr>
            <a:r>
              <a:rPr lang="el-GR" sz="2400" u="sng" dirty="0">
                <a:effectLst/>
                <a:latin typeface="Times New Roman" panose="02020603050405020304" pitchFamily="18" charset="0"/>
                <a:ea typeface="Calibri" panose="020F0502020204030204" pitchFamily="34" charset="0"/>
              </a:rPr>
              <a:t>Θεματικές ενότητες:</a:t>
            </a:r>
          </a:p>
          <a:p>
            <a:pPr marL="469900" marR="5080" indent="-457200">
              <a:lnSpc>
                <a:spcPct val="150000"/>
              </a:lnSpc>
              <a:spcBef>
                <a:spcPts val="434"/>
              </a:spcBef>
              <a:buFont typeface="+mj-lt"/>
              <a:buAutoNum type="arabicPeriod"/>
            </a:pPr>
            <a:r>
              <a:rPr lang="el-GR" sz="2400" dirty="0">
                <a:latin typeface="Times New Roman" panose="02020603050405020304" pitchFamily="18" charset="0"/>
                <a:ea typeface="Calibri" panose="020F0502020204030204" pitchFamily="34" charset="0"/>
              </a:rPr>
              <a:t>Το νερό γύρω μας</a:t>
            </a:r>
          </a:p>
          <a:p>
            <a:pPr marL="469900" marR="5080" indent="-457200">
              <a:lnSpc>
                <a:spcPct val="150000"/>
              </a:lnSpc>
              <a:spcBef>
                <a:spcPts val="434"/>
              </a:spcBef>
              <a:buFont typeface="+mj-lt"/>
              <a:buAutoNum type="arabicPeriod"/>
            </a:pPr>
            <a:r>
              <a:rPr lang="el-GR" sz="2400" dirty="0">
                <a:latin typeface="Times New Roman" panose="02020603050405020304" pitchFamily="18" charset="0"/>
                <a:ea typeface="Calibri" panose="020F0502020204030204" pitchFamily="34" charset="0"/>
              </a:rPr>
              <a:t>Ο κύκλος του νερού</a:t>
            </a:r>
          </a:p>
          <a:p>
            <a:pPr marL="469900" marR="5080" indent="-457200">
              <a:lnSpc>
                <a:spcPct val="150000"/>
              </a:lnSpc>
              <a:spcBef>
                <a:spcPts val="434"/>
              </a:spcBef>
              <a:buFont typeface="+mj-lt"/>
              <a:buAutoNum type="arabicPeriod"/>
            </a:pPr>
            <a:r>
              <a:rPr lang="el-GR" sz="2400" dirty="0">
                <a:latin typeface="Times New Roman" panose="02020603050405020304" pitchFamily="18" charset="0"/>
                <a:ea typeface="Calibri" panose="020F0502020204030204" pitchFamily="34" charset="0"/>
              </a:rPr>
              <a:t>Η μόλυνση του νερού</a:t>
            </a:r>
          </a:p>
          <a:p>
            <a:pPr marL="469900" marR="5080" indent="-457200">
              <a:lnSpc>
                <a:spcPct val="150000"/>
              </a:lnSpc>
              <a:spcBef>
                <a:spcPts val="434"/>
              </a:spcBef>
              <a:buFont typeface="+mj-lt"/>
              <a:buAutoNum type="arabicPeriod"/>
            </a:pPr>
            <a:r>
              <a:rPr lang="el-GR" sz="2400" dirty="0">
                <a:latin typeface="Times New Roman" panose="02020603050405020304" pitchFamily="18" charset="0"/>
                <a:ea typeface="Calibri" panose="020F0502020204030204" pitchFamily="34" charset="0"/>
              </a:rPr>
              <a:t>Μέτρα προστασίας για το νερό</a:t>
            </a:r>
          </a:p>
          <a:p>
            <a:pPr marL="469900" marR="5080" indent="-457200">
              <a:lnSpc>
                <a:spcPct val="150000"/>
              </a:lnSpc>
              <a:spcBef>
                <a:spcPts val="434"/>
              </a:spcBef>
              <a:buFont typeface="+mj-lt"/>
              <a:buAutoNum type="arabicPeriod"/>
            </a:pPr>
            <a:r>
              <a:rPr lang="el-GR" sz="2400" dirty="0">
                <a:latin typeface="Times New Roman" panose="02020603050405020304" pitchFamily="18" charset="0"/>
                <a:ea typeface="Calibri" panose="020F0502020204030204" pitchFamily="34" charset="0"/>
              </a:rPr>
              <a:t>Η αειφορική διαχείριση του νερού</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152400" y="125679"/>
            <a:ext cx="8505341" cy="553998"/>
          </a:xfrm>
        </p:spPr>
        <p:txBody>
          <a:bodyPr/>
          <a:lstStyle/>
          <a:p>
            <a:pPr algn="ctr"/>
            <a:r>
              <a:rPr lang="el-GR" sz="3600" b="1" dirty="0">
                <a:solidFill>
                  <a:srgbClr val="FF0000"/>
                </a:solidFill>
              </a:rPr>
              <a:t>Παιδαγωγική Διαδικασία</a:t>
            </a:r>
            <a:endParaRPr lang="en-US" sz="3600" b="1" dirty="0">
              <a:solidFill>
                <a:srgbClr val="FF0000"/>
              </a:solidFill>
            </a:endParaRPr>
          </a:p>
        </p:txBody>
      </p:sp>
      <p:sp>
        <p:nvSpPr>
          <p:cNvPr id="5" name="TextBox 4">
            <a:extLst>
              <a:ext uri="{FF2B5EF4-FFF2-40B4-BE49-F238E27FC236}">
                <a16:creationId xmlns:a16="http://schemas.microsoft.com/office/drawing/2014/main" id="{F1646016-9296-9252-43EF-4187387B4444}"/>
              </a:ext>
            </a:extLst>
          </p:cNvPr>
          <p:cNvSpPr txBox="1"/>
          <p:nvPr/>
        </p:nvSpPr>
        <p:spPr>
          <a:xfrm>
            <a:off x="6248400" y="5670598"/>
            <a:ext cx="2895600" cy="873572"/>
          </a:xfrm>
          <a:prstGeom prst="rect">
            <a:avLst/>
          </a:prstGeom>
          <a:noFill/>
        </p:spPr>
        <p:txBody>
          <a:bodyPr wrap="square" rtlCol="0">
            <a:spAutoFit/>
          </a:bodyPr>
          <a:lstStyle/>
          <a:p>
            <a:pPr marL="12700" marR="5080" lvl="0" algn="just" defTabSz="914400" rtl="0" eaLnBrk="1" fontAlgn="auto" latinLnBrk="0" hangingPunct="1">
              <a:lnSpc>
                <a:spcPct val="150000"/>
              </a:lnSpc>
              <a:spcBef>
                <a:spcPts val="434"/>
              </a:spcBef>
              <a:spcAft>
                <a:spcPts val="0"/>
              </a:spcAft>
              <a:buClrTx/>
              <a:buSzTx/>
              <a:tabLst/>
              <a:defRPr/>
            </a:pPr>
            <a:r>
              <a:rPr lang="el-GR" dirty="0">
                <a:solidFill>
                  <a:srgbClr val="FF0000"/>
                </a:solidFill>
                <a:latin typeface="Times New Roman" panose="02020603050405020304" pitchFamily="18" charset="0"/>
                <a:ea typeface="Calibri" panose="020F0502020204030204" pitchFamily="34" charset="0"/>
              </a:rPr>
              <a:t>Δ</a:t>
            </a:r>
            <a:r>
              <a:rPr kumimoji="0" lang="el-GR" sz="1800" b="0"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mn-cs"/>
              </a:rPr>
              <a:t>ιάρκεια</a:t>
            </a:r>
            <a:r>
              <a:rPr kumimoji="0" lang="el-GR" sz="18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 5 μήνες, Ιανουάριος- Μάιος 2023</a:t>
            </a:r>
          </a:p>
        </p:txBody>
      </p:sp>
    </p:spTree>
    <p:extLst>
      <p:ext uri="{BB962C8B-B14F-4D97-AF65-F5344CB8AC3E}">
        <p14:creationId xmlns:p14="http://schemas.microsoft.com/office/powerpoint/2010/main" val="1487191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14625B3-3EC6-9159-7BCB-7B161D9B1FF8}"/>
              </a:ext>
            </a:extLst>
          </p:cNvPr>
          <p:cNvSpPr>
            <a:spLocks noGrp="1"/>
          </p:cNvSpPr>
          <p:nvPr>
            <p:ph type="ctrTitle"/>
          </p:nvPr>
        </p:nvSpPr>
        <p:spPr>
          <a:xfrm>
            <a:off x="551861" y="0"/>
            <a:ext cx="8229600" cy="731419"/>
          </a:xfrm>
        </p:spPr>
        <p:txBody>
          <a:bodyPr/>
          <a:lstStyle/>
          <a:p>
            <a:pPr marL="298450" marR="5080" lvl="0" indent="-285750" algn="ctr" defTabSz="914400" rtl="0" eaLnBrk="1" fontAlgn="auto" latinLnBrk="0" hangingPunct="1">
              <a:lnSpc>
                <a:spcPct val="150000"/>
              </a:lnSpc>
              <a:spcBef>
                <a:spcPts val="434"/>
              </a:spcBef>
              <a:spcAft>
                <a:spcPts val="0"/>
              </a:spcAft>
              <a:tabLst/>
              <a:defRPr/>
            </a:pPr>
            <a:r>
              <a:rPr kumimoji="0" lang="el-GR" sz="3600" b="1" i="0"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mn-cs"/>
              </a:rPr>
              <a:t>ΠΑΙΔΑΓΩΓΙΚΟΙ ΣΤΟΧΟΙ</a:t>
            </a:r>
            <a:endParaRPr lang="el-GR" sz="3600" b="1" dirty="0">
              <a:solidFill>
                <a:srgbClr val="FF0000"/>
              </a:solidFill>
            </a:endParaRPr>
          </a:p>
        </p:txBody>
      </p:sp>
      <p:sp>
        <p:nvSpPr>
          <p:cNvPr id="3" name="Υπότιτλος 2">
            <a:extLst>
              <a:ext uri="{FF2B5EF4-FFF2-40B4-BE49-F238E27FC236}">
                <a16:creationId xmlns:a16="http://schemas.microsoft.com/office/drawing/2014/main" id="{36AE40E9-EC95-12B7-304E-F5C6FCE7E936}"/>
              </a:ext>
            </a:extLst>
          </p:cNvPr>
          <p:cNvSpPr>
            <a:spLocks noGrp="1"/>
          </p:cNvSpPr>
          <p:nvPr>
            <p:ph type="subTitle" idx="4"/>
          </p:nvPr>
        </p:nvSpPr>
        <p:spPr>
          <a:xfrm>
            <a:off x="342900" y="838200"/>
            <a:ext cx="8648700" cy="6170920"/>
          </a:xfrm>
        </p:spPr>
        <p:txBody>
          <a:bodyPr/>
          <a:lstStyle/>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Ευαισθητοποίηση γύρω από την αξία του νερού για την ζωή - το νερό ως πηγή ζωής</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200" kern="1200" dirty="0">
                <a:solidFill>
                  <a:prstClr val="black"/>
                </a:solidFill>
                <a:latin typeface="Times New Roman" panose="02020603050405020304" pitchFamily="18" charset="0"/>
                <a:ea typeface="Calibri" panose="020F0502020204030204" pitchFamily="34" charset="0"/>
              </a:rPr>
              <a:t>Απόκτηση γνώσεων σχετικά: το νερό πηγή ζωής, ο κύκλος του νερού, η μόλυνση του νερού</a:t>
            </a:r>
            <a:endPar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Κατανόηση της σπανιότητάς του ως αγαθό- μη ανεξάντλητο</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Διερεύνηση των συνεπειών της αλόγιστης χρήσης του και των προβλημάτων που προκύπτουν από αυτή</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Ανάπτυξη κριτικής σκέψης και ικανότητας </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Ομαδοσυνεργασία</a:t>
            </a: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αλληλεπίδραση, λήψη συλλογικών αποφάσεων</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Καλλιέργεια αξιών, θετικών στάσεων και συμπεριφορών, με γνώμονα την αειφορία</a:t>
            </a:r>
          </a:p>
          <a:p>
            <a:endParaRPr lang="el-GR" dirty="0"/>
          </a:p>
        </p:txBody>
      </p:sp>
    </p:spTree>
    <p:extLst>
      <p:ext uri="{BB962C8B-B14F-4D97-AF65-F5344CB8AC3E}">
        <p14:creationId xmlns:p14="http://schemas.microsoft.com/office/powerpoint/2010/main" val="198634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1" y="477798"/>
            <a:ext cx="9143999" cy="6391172"/>
          </a:xfrm>
          <a:prstGeom prst="rect">
            <a:avLst/>
          </a:prstGeom>
        </p:spPr>
        <p:txBody>
          <a:bodyPr vert="horz" wrap="square" lIns="0" tIns="55244" rIns="0" bIns="0" rtlCol="0">
            <a:spAutoFit/>
          </a:bodyPr>
          <a:lstStyle/>
          <a:p>
            <a:pPr marL="12700" marR="5080" algn="ctr">
              <a:lnSpc>
                <a:spcPct val="150000"/>
              </a:lnSpc>
              <a:spcBef>
                <a:spcPts val="434"/>
              </a:spcBef>
            </a:pPr>
            <a:r>
              <a:rPr lang="el-GR" sz="2400" b="1" u="sng" dirty="0">
                <a:latin typeface="Times New Roman" panose="02020603050405020304" pitchFamily="18" charset="0"/>
                <a:ea typeface="Calibri" panose="020F0502020204030204" pitchFamily="34" charset="0"/>
              </a:rPr>
              <a:t>Μέθοδος </a:t>
            </a:r>
            <a:r>
              <a:rPr lang="en-US" sz="2400" b="1" u="sng" dirty="0">
                <a:latin typeface="Times New Roman" panose="02020603050405020304" pitchFamily="18" charset="0"/>
                <a:ea typeface="Calibri" panose="020F0502020204030204" pitchFamily="34" charset="0"/>
              </a:rPr>
              <a:t>project</a:t>
            </a:r>
            <a:r>
              <a:rPr lang="el-GR" sz="2400" b="1" u="sng" dirty="0">
                <a:latin typeface="Times New Roman" panose="02020603050405020304" pitchFamily="18" charset="0"/>
                <a:ea typeface="Calibri" panose="020F0502020204030204" pitchFamily="34" charset="0"/>
              </a:rPr>
              <a:t>:</a:t>
            </a:r>
            <a:endParaRPr lang="el-GR" sz="2400" dirty="0">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Προβληματισμός, συζήτηση των νηπίων σε συνεργασία με τους εκπαιδευτικούς για την επιλογή του θέματος</a:t>
            </a: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Σχεδιασμός προγράμματος με βάση τις ικανότητες, τις ανάγκες και τα ενδιαφέροντα των παιδιών</a:t>
            </a: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Εξοικείωση με βασικές ερευνητικές διαδικασίες ( παρατήρηση, καταγραφή δεδομένων)</a:t>
            </a: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Αναζήτηση πληροφοριών, παρατήρηση και συλλογή στοιχείων από πηγές (βιβλία, διαδίκτυο, εφημερίδες)</a:t>
            </a: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Καταγραφή κι οργάνωση των επεξεργασμένων πληροφοριών</a:t>
            </a:r>
          </a:p>
          <a:p>
            <a:pPr marL="298450" marR="5080" indent="-285750" algn="just">
              <a:lnSpc>
                <a:spcPct val="150000"/>
              </a:lnSpc>
              <a:spcBef>
                <a:spcPts val="434"/>
              </a:spcBef>
              <a:buFont typeface="Courier New" panose="02070309020205020404" pitchFamily="49" charset="0"/>
              <a:buChar char="o"/>
            </a:pPr>
            <a:r>
              <a:rPr lang="el-GR" sz="2400" dirty="0">
                <a:latin typeface="Times New Roman" panose="02020603050405020304" pitchFamily="18" charset="0"/>
                <a:ea typeface="Calibri" panose="020F0502020204030204" pitchFamily="34" charset="0"/>
              </a:rPr>
              <a:t>Παρουσίαση τελικού αποτελέσματος</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319329" y="-76200"/>
            <a:ext cx="8505341" cy="553998"/>
          </a:xfrm>
        </p:spPr>
        <p:txBody>
          <a:bodyPr/>
          <a:lstStyle/>
          <a:p>
            <a:pPr algn="ctr"/>
            <a:r>
              <a:rPr lang="el-GR" sz="3600" b="1" dirty="0">
                <a:solidFill>
                  <a:srgbClr val="FF0000"/>
                </a:solidFill>
              </a:rPr>
              <a:t>ΜΕΘΟΔΟΛΟΓΙΑ ΥΛΟΠΟΙΗΣΗΣ (1)</a:t>
            </a:r>
            <a:endParaRPr lang="en-US" sz="3600" b="1" dirty="0">
              <a:solidFill>
                <a:srgbClr val="FF0000"/>
              </a:solidFill>
            </a:endParaRPr>
          </a:p>
        </p:txBody>
      </p:sp>
    </p:spTree>
    <p:extLst>
      <p:ext uri="{BB962C8B-B14F-4D97-AF65-F5344CB8AC3E}">
        <p14:creationId xmlns:p14="http://schemas.microsoft.com/office/powerpoint/2010/main" val="2441472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5F4642-6CB6-55F3-716D-690168F2316A}"/>
              </a:ext>
            </a:extLst>
          </p:cNvPr>
          <p:cNvSpPr>
            <a:spLocks noGrp="1"/>
          </p:cNvSpPr>
          <p:nvPr>
            <p:ph type="ctrTitle"/>
          </p:nvPr>
        </p:nvSpPr>
        <p:spPr>
          <a:xfrm>
            <a:off x="0" y="0"/>
            <a:ext cx="9144000" cy="553998"/>
          </a:xfrm>
        </p:spPr>
        <p:txBody>
          <a:bodyPr/>
          <a:lstStyle/>
          <a:p>
            <a:pPr algn="ctr"/>
            <a:r>
              <a:rPr kumimoji="0" lang="el-GR" sz="3600" b="1" i="0" u="none" strike="noStrike" kern="0" cap="none" spc="0" normalizeH="0" baseline="0" noProof="0" dirty="0">
                <a:ln>
                  <a:noFill/>
                </a:ln>
                <a:solidFill>
                  <a:srgbClr val="FF0000"/>
                </a:solidFill>
                <a:effectLst/>
                <a:uLnTx/>
                <a:uFillTx/>
                <a:latin typeface="Times New Roman"/>
                <a:ea typeface="+mj-ea"/>
                <a:cs typeface="Times New Roman"/>
              </a:rPr>
              <a:t>ΜΕΘΟΔΟΛΟΓΙΑ ΥΛΟΠΟΙΗΣΗΣ (2)</a:t>
            </a:r>
            <a:endParaRPr lang="el-GR" dirty="0"/>
          </a:p>
        </p:txBody>
      </p:sp>
      <p:sp>
        <p:nvSpPr>
          <p:cNvPr id="3" name="Υπότιτλος 2">
            <a:extLst>
              <a:ext uri="{FF2B5EF4-FFF2-40B4-BE49-F238E27FC236}">
                <a16:creationId xmlns:a16="http://schemas.microsoft.com/office/drawing/2014/main" id="{41EEE3F5-B56F-AC3D-46CC-B095B8ABB731}"/>
              </a:ext>
            </a:extLst>
          </p:cNvPr>
          <p:cNvSpPr>
            <a:spLocks noGrp="1"/>
          </p:cNvSpPr>
          <p:nvPr>
            <p:ph type="subTitle" idx="4"/>
          </p:nvPr>
        </p:nvSpPr>
        <p:spPr>
          <a:xfrm>
            <a:off x="0" y="685800"/>
            <a:ext cx="9144000" cy="3575338"/>
          </a:xfrm>
        </p:spPr>
        <p:txBody>
          <a:bodyPr/>
          <a:lstStyle/>
          <a:p>
            <a:pPr marL="12700" marR="5080" lvl="0" algn="ctr" defTabSz="914400" rtl="0" eaLnBrk="1" fontAlgn="auto" latinLnBrk="0" hangingPunct="1">
              <a:lnSpc>
                <a:spcPct val="150000"/>
              </a:lnSpc>
              <a:spcBef>
                <a:spcPts val="434"/>
              </a:spcBef>
              <a:spcAft>
                <a:spcPts val="0"/>
              </a:spcAft>
              <a:buClrTx/>
              <a:buSzTx/>
              <a:tabLst/>
              <a:defRPr/>
            </a:pPr>
            <a:r>
              <a:rPr kumimoji="0" lang="el-GR"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Τρόποι διάχυσης των αποτελεσμάτων:</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Ιστοσελίδα του σχολείου, στον σύλλογο διδασκόντων</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Περιοδική έκθεση, σύντομη παρουσίαση στο τέλος της χρονιάς</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Αφίσα, κολλάζ, ενημερωτικά φυλλάδια</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Δημιουργία θεατρικής παράστασης – παρουσίαση σε καλοκαιρινές εκδηλώσεις</a:t>
            </a:r>
          </a:p>
          <a:p>
            <a:endParaRPr lang="el-GR" dirty="0"/>
          </a:p>
        </p:txBody>
      </p:sp>
      <p:sp>
        <p:nvSpPr>
          <p:cNvPr id="5" name="TextBox 4">
            <a:extLst>
              <a:ext uri="{FF2B5EF4-FFF2-40B4-BE49-F238E27FC236}">
                <a16:creationId xmlns:a16="http://schemas.microsoft.com/office/drawing/2014/main" id="{6047B0B7-D69F-0DBA-5ED6-CB8B66312110}"/>
              </a:ext>
            </a:extLst>
          </p:cNvPr>
          <p:cNvSpPr txBox="1"/>
          <p:nvPr/>
        </p:nvSpPr>
        <p:spPr>
          <a:xfrm>
            <a:off x="0" y="3937089"/>
            <a:ext cx="9144000" cy="539378"/>
          </a:xfrm>
          <a:prstGeom prst="rect">
            <a:avLst/>
          </a:prstGeom>
          <a:noFill/>
        </p:spPr>
        <p:txBody>
          <a:bodyPr wrap="square" rtlCol="0">
            <a:spAutoFit/>
          </a:bodyPr>
          <a:lstStyle/>
          <a:p>
            <a:pPr marL="12700" marR="5080" lvl="0" algn="ctr" defTabSz="914400" rtl="0" eaLnBrk="1" fontAlgn="auto" latinLnBrk="0" hangingPunct="1">
              <a:lnSpc>
                <a:spcPct val="150000"/>
              </a:lnSpc>
              <a:spcBef>
                <a:spcPts val="434"/>
              </a:spcBef>
              <a:spcAft>
                <a:spcPts val="0"/>
              </a:spcAft>
              <a:buClrTx/>
              <a:buSzTx/>
              <a:tabLst/>
              <a:defRPr/>
            </a:pPr>
            <a:r>
              <a:rPr kumimoji="0" lang="el-GR" sz="22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Τεχνικές:</a:t>
            </a:r>
          </a:p>
        </p:txBody>
      </p:sp>
      <p:sp>
        <p:nvSpPr>
          <p:cNvPr id="6" name="TextBox 5">
            <a:extLst>
              <a:ext uri="{FF2B5EF4-FFF2-40B4-BE49-F238E27FC236}">
                <a16:creationId xmlns:a16="http://schemas.microsoft.com/office/drawing/2014/main" id="{19FF3996-3778-8F3A-F41E-C0B55A13CF79}"/>
              </a:ext>
            </a:extLst>
          </p:cNvPr>
          <p:cNvSpPr txBox="1"/>
          <p:nvPr/>
        </p:nvSpPr>
        <p:spPr>
          <a:xfrm>
            <a:off x="0" y="4476467"/>
            <a:ext cx="4572000" cy="2395849"/>
          </a:xfrm>
          <a:prstGeom prst="rect">
            <a:avLst/>
          </a:prstGeom>
          <a:noFill/>
        </p:spPr>
        <p:txBody>
          <a:bodyPr wrap="square" rtlCol="0">
            <a:spAutoFit/>
          </a:bodyPr>
          <a:lstStyle/>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400" dirty="0">
                <a:solidFill>
                  <a:prstClr val="black"/>
                </a:solidFill>
                <a:latin typeface="Times New Roman" panose="02020603050405020304" pitchFamily="18" charset="0"/>
                <a:ea typeface="Calibri" panose="020F0502020204030204" pitchFamily="34" charset="0"/>
              </a:rPr>
              <a:t>χ</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mn-cs"/>
              </a:rPr>
              <a:t>αρτογράφηση</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εννοιών </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διάλογος</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παιχνίδια ρόλων </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κουκλοθέατρο</a:t>
            </a:r>
          </a:p>
        </p:txBody>
      </p:sp>
      <p:sp>
        <p:nvSpPr>
          <p:cNvPr id="7" name="TextBox 6">
            <a:extLst>
              <a:ext uri="{FF2B5EF4-FFF2-40B4-BE49-F238E27FC236}">
                <a16:creationId xmlns:a16="http://schemas.microsoft.com/office/drawing/2014/main" id="{F434C5AF-F766-B8E6-1B7D-5A1CBAA46749}"/>
              </a:ext>
            </a:extLst>
          </p:cNvPr>
          <p:cNvSpPr txBox="1"/>
          <p:nvPr/>
        </p:nvSpPr>
        <p:spPr>
          <a:xfrm>
            <a:off x="4572000" y="4691796"/>
            <a:ext cx="4572000" cy="2249142"/>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κατασκευές</a:t>
            </a:r>
          </a:p>
          <a:p>
            <a:pPr marL="285750" indent="-285750">
              <a:lnSpc>
                <a:spcPct val="150000"/>
              </a:lnSpc>
              <a:buFont typeface="Courier New" panose="02070309020205020404" pitchFamily="49" charset="0"/>
              <a:buChar char="o"/>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χρήση ΤΠΕ </a:t>
            </a:r>
          </a:p>
          <a:p>
            <a:pPr marL="285750" indent="-285750">
              <a:lnSpc>
                <a:spcPct val="150000"/>
              </a:lnSpc>
              <a:buFont typeface="Courier New" panose="02070309020205020404" pitchFamily="49" charset="0"/>
              <a:buChar char="o"/>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παντομίμα</a:t>
            </a:r>
          </a:p>
          <a:p>
            <a:pPr marL="285750" indent="-285750">
              <a:lnSpc>
                <a:spcPct val="150000"/>
              </a:lnSpc>
              <a:buFont typeface="Courier New" panose="02070309020205020404" pitchFamily="49" charset="0"/>
              <a:buChar char="o"/>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κινητικά παιχνίδια</a:t>
            </a:r>
            <a:endParaRPr lang="el-GR" sz="2400" dirty="0"/>
          </a:p>
        </p:txBody>
      </p:sp>
    </p:spTree>
    <p:extLst>
      <p:ext uri="{BB962C8B-B14F-4D97-AF65-F5344CB8AC3E}">
        <p14:creationId xmlns:p14="http://schemas.microsoft.com/office/powerpoint/2010/main" val="575744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553998"/>
            <a:ext cx="8991600" cy="4924873"/>
          </a:xfrm>
          <a:prstGeom prst="rect">
            <a:avLst/>
          </a:prstGeom>
        </p:spPr>
        <p:txBody>
          <a:bodyPr vert="horz" wrap="square" lIns="0" tIns="55244" rIns="0" bIns="0" rtlCol="0">
            <a:spAutoFit/>
          </a:bodyPr>
          <a:lstStyle/>
          <a:p>
            <a:pPr marL="12700" marR="5080" algn="ctr">
              <a:lnSpc>
                <a:spcPct val="150000"/>
              </a:lnSpc>
              <a:spcBef>
                <a:spcPts val="434"/>
              </a:spcBef>
            </a:pPr>
            <a:r>
              <a:rPr lang="el-GR" sz="2000" b="1" u="sng" dirty="0">
                <a:latin typeface="Times New Roman" panose="02020603050405020304" pitchFamily="18" charset="0"/>
                <a:ea typeface="Calibri" panose="020F0502020204030204" pitchFamily="34" charset="0"/>
              </a:rPr>
              <a:t>Ε</a:t>
            </a:r>
            <a:r>
              <a:rPr lang="el-GR" sz="2000" b="1" u="sng" dirty="0">
                <a:effectLst/>
                <a:latin typeface="Times New Roman" panose="02020603050405020304" pitchFamily="18" charset="0"/>
                <a:ea typeface="Calibri" panose="020F0502020204030204" pitchFamily="34" charset="0"/>
              </a:rPr>
              <a:t>πισκέψεις- συνεργασίες με φορείς:</a:t>
            </a:r>
          </a:p>
          <a:p>
            <a:pPr marL="298450" marR="5080" indent="-285750" algn="just">
              <a:lnSpc>
                <a:spcPct val="150000"/>
              </a:lnSpc>
              <a:spcBef>
                <a:spcPts val="434"/>
              </a:spcBef>
              <a:buFont typeface="Courier New" panose="02070309020205020404" pitchFamily="49" charset="0"/>
              <a:buChar char="o"/>
            </a:pPr>
            <a:r>
              <a:rPr lang="el-GR" sz="2000" dirty="0">
                <a:latin typeface="Times New Roman" panose="02020603050405020304" pitchFamily="18" charset="0"/>
                <a:ea typeface="Calibri" panose="020F0502020204030204" pitchFamily="34" charset="0"/>
              </a:rPr>
              <a:t>ΕΥΔΑΠ: Εκπαιδευτικό πρόγραμμα «Το ταξίδι του Σταγονούλη» (Φεβρουάριος 2023)</a:t>
            </a:r>
          </a:p>
          <a:p>
            <a:pPr marL="298450" marR="5080" indent="-285750" algn="just">
              <a:lnSpc>
                <a:spcPct val="150000"/>
              </a:lnSpc>
              <a:spcBef>
                <a:spcPts val="434"/>
              </a:spcBef>
              <a:buFont typeface="Courier New" panose="02070309020205020404" pitchFamily="49" charset="0"/>
              <a:buChar char="o"/>
            </a:pPr>
            <a:r>
              <a:rPr lang="el-GR" sz="2000" dirty="0">
                <a:latin typeface="Times New Roman" panose="02020603050405020304" pitchFamily="18" charset="0"/>
                <a:ea typeface="Calibri" panose="020F0502020204030204" pitchFamily="34" charset="0"/>
              </a:rPr>
              <a:t>Υπαίθριο Μουσείο </a:t>
            </a:r>
            <a:r>
              <a:rPr lang="el-GR" sz="2000" dirty="0" err="1">
                <a:latin typeface="Times New Roman" panose="02020603050405020304" pitchFamily="18" charset="0"/>
                <a:ea typeface="Calibri" panose="020F0502020204030204" pitchFamily="34" charset="0"/>
              </a:rPr>
              <a:t>Υδροκίνησης</a:t>
            </a:r>
            <a:r>
              <a:rPr lang="el-GR" sz="2000" dirty="0">
                <a:latin typeface="Times New Roman" panose="02020603050405020304" pitchFamily="18" charset="0"/>
                <a:ea typeface="Calibri" panose="020F0502020204030204" pitchFamily="34" charset="0"/>
              </a:rPr>
              <a:t> στη Δημητσάνα (Μάρτιος 2023)</a:t>
            </a:r>
          </a:p>
          <a:p>
            <a:pPr marL="298450" marR="5080" indent="-285750" algn="just">
              <a:lnSpc>
                <a:spcPct val="150000"/>
              </a:lnSpc>
              <a:spcBef>
                <a:spcPts val="434"/>
              </a:spcBef>
              <a:buFont typeface="Courier New" panose="02070309020205020404" pitchFamily="49" charset="0"/>
              <a:buChar char="o"/>
            </a:pPr>
            <a:r>
              <a:rPr lang="el-GR" sz="2000" dirty="0">
                <a:latin typeface="Times New Roman" panose="02020603050405020304" pitchFamily="18" charset="0"/>
                <a:ea typeface="Calibri" panose="020F0502020204030204" pitchFamily="34" charset="0"/>
              </a:rPr>
              <a:t>Επίσκεψη ειδικού στην τάξη από το ΚΠΕ Αργυρούπολης, για την μόλυνση του νερού</a:t>
            </a:r>
          </a:p>
          <a:p>
            <a:pPr marL="298450" marR="5080" indent="-285750" algn="just">
              <a:lnSpc>
                <a:spcPct val="150000"/>
              </a:lnSpc>
              <a:spcBef>
                <a:spcPts val="434"/>
              </a:spcBef>
              <a:buFont typeface="Courier New" panose="02070309020205020404" pitchFamily="49" charset="0"/>
              <a:buChar char="o"/>
            </a:pPr>
            <a:r>
              <a:rPr lang="el-GR" sz="2000" dirty="0">
                <a:latin typeface="Times New Roman" panose="02020603050405020304" pitchFamily="18" charset="0"/>
                <a:ea typeface="Calibri" panose="020F0502020204030204" pitchFamily="34" charset="0"/>
              </a:rPr>
              <a:t>Επίσκεψη ηλικιωμένου στην τάξη, για την χρήση του νερού στην εποχή του</a:t>
            </a:r>
          </a:p>
          <a:p>
            <a:pPr marL="298450" marR="5080" indent="-285750" algn="just">
              <a:lnSpc>
                <a:spcPct val="150000"/>
              </a:lnSpc>
              <a:spcBef>
                <a:spcPts val="434"/>
              </a:spcBef>
              <a:buFont typeface="Courier New" panose="02070309020205020404" pitchFamily="49" charset="0"/>
              <a:buChar char="o"/>
            </a:pPr>
            <a:r>
              <a:rPr lang="el-GR" sz="2000" dirty="0">
                <a:latin typeface="Times New Roman" panose="02020603050405020304" pitchFamily="18" charset="0"/>
                <a:ea typeface="Calibri" panose="020F0502020204030204" pitchFamily="34" charset="0"/>
              </a:rPr>
              <a:t>Συνεργασία με τοπικούς περιβαλλοντικούς φορείς, τον ΟΗΕ και πιθανώς με σχολεία του εξωτερικού στο πλαίσιο του «</a:t>
            </a:r>
            <a:r>
              <a:rPr lang="el-GR" sz="2000" dirty="0" err="1">
                <a:latin typeface="Times New Roman" panose="02020603050405020304" pitchFamily="18" charset="0"/>
                <a:ea typeface="Calibri" panose="020F0502020204030204" pitchFamily="34" charset="0"/>
              </a:rPr>
              <a:t>Erasmus</a:t>
            </a:r>
            <a:r>
              <a:rPr lang="el-GR" sz="2000" dirty="0">
                <a:latin typeface="Times New Roman" panose="02020603050405020304" pitchFamily="18" charset="0"/>
                <a:ea typeface="Calibri" panose="020F0502020204030204" pitchFamily="34" charset="0"/>
              </a:rPr>
              <a:t>+»</a:t>
            </a:r>
          </a:p>
          <a:p>
            <a:pPr marL="12700" marR="5080" algn="ctr">
              <a:lnSpc>
                <a:spcPct val="150000"/>
              </a:lnSpc>
              <a:spcBef>
                <a:spcPts val="434"/>
              </a:spcBef>
            </a:pPr>
            <a:r>
              <a:rPr lang="el-GR" sz="2000" b="1" u="sng" dirty="0">
                <a:latin typeface="Times New Roman" panose="02020603050405020304" pitchFamily="18" charset="0"/>
                <a:ea typeface="Calibri" panose="020F0502020204030204" pitchFamily="34" charset="0"/>
              </a:rPr>
              <a:t>Πεδία σύνδεσης με το Π.Σ.:</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0" y="0"/>
            <a:ext cx="9144000" cy="553998"/>
          </a:xfrm>
        </p:spPr>
        <p:txBody>
          <a:bodyPr/>
          <a:lstStyle/>
          <a:p>
            <a:pPr algn="ctr"/>
            <a:r>
              <a:rPr kumimoji="0" lang="el-GR" sz="3600" b="1" i="0" u="none" strike="noStrike" kern="0" cap="none" spc="0" normalizeH="0" baseline="0" noProof="0" dirty="0">
                <a:ln>
                  <a:noFill/>
                </a:ln>
                <a:solidFill>
                  <a:srgbClr val="FF0000"/>
                </a:solidFill>
                <a:effectLst/>
                <a:uLnTx/>
                <a:uFillTx/>
                <a:latin typeface="Times New Roman"/>
                <a:ea typeface="+mj-ea"/>
                <a:cs typeface="Times New Roman"/>
              </a:rPr>
              <a:t>ΜΕΘΟΔΟΛΟΓΙΑ ΥΛΟΠΟΙΗΣΗΣ (3)</a:t>
            </a:r>
            <a:endParaRPr lang="en-US" sz="3600" b="1" dirty="0">
              <a:solidFill>
                <a:schemeClr val="bg1"/>
              </a:solidFill>
            </a:endParaRPr>
          </a:p>
        </p:txBody>
      </p:sp>
      <p:sp>
        <p:nvSpPr>
          <p:cNvPr id="3" name="TextBox 2">
            <a:extLst>
              <a:ext uri="{FF2B5EF4-FFF2-40B4-BE49-F238E27FC236}">
                <a16:creationId xmlns:a16="http://schemas.microsoft.com/office/drawing/2014/main" id="{C252981D-43AC-C685-E766-DE3E0BABA7E6}"/>
              </a:ext>
            </a:extLst>
          </p:cNvPr>
          <p:cNvSpPr txBox="1"/>
          <p:nvPr/>
        </p:nvSpPr>
        <p:spPr>
          <a:xfrm>
            <a:off x="0" y="5478871"/>
            <a:ext cx="4724400" cy="1258678"/>
          </a:xfrm>
          <a:prstGeom prst="rect">
            <a:avLst/>
          </a:prstGeom>
          <a:noFill/>
        </p:spPr>
        <p:txBody>
          <a:bodyPr wrap="square" rtlCol="0">
            <a:spAutoFit/>
          </a:bodyPr>
          <a:lstStyle/>
          <a:p>
            <a:pPr marL="355600" marR="5080" lvl="0" indent="-342900" algn="l"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Γλώσσα</a:t>
            </a:r>
          </a:p>
          <a:p>
            <a:pPr marL="355600" marR="5080" lvl="0" indent="-342900" algn="l"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Μαθηματικά </a:t>
            </a:r>
          </a:p>
          <a:p>
            <a:pPr marL="355600" marR="5080" lvl="0" indent="-342900" algn="l"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Περιβάλλον </a:t>
            </a:r>
          </a:p>
        </p:txBody>
      </p:sp>
      <p:sp>
        <p:nvSpPr>
          <p:cNvPr id="5" name="TextBox 4">
            <a:extLst>
              <a:ext uri="{FF2B5EF4-FFF2-40B4-BE49-F238E27FC236}">
                <a16:creationId xmlns:a16="http://schemas.microsoft.com/office/drawing/2014/main" id="{206B828B-973D-7A73-F7CA-46F721B3E1B7}"/>
              </a:ext>
            </a:extLst>
          </p:cNvPr>
          <p:cNvSpPr txBox="1"/>
          <p:nvPr/>
        </p:nvSpPr>
        <p:spPr>
          <a:xfrm>
            <a:off x="4191000" y="5333415"/>
            <a:ext cx="4419600" cy="1530162"/>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Δημιουργία και Έκφραση </a:t>
            </a:r>
          </a:p>
          <a:p>
            <a:pPr marL="285750" indent="-285750">
              <a:lnSpc>
                <a:spcPct val="150000"/>
              </a:lnSpc>
              <a:buFont typeface="Courier New" panose="02070309020205020404" pitchFamily="49" charset="0"/>
              <a:buChar char="o"/>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Πληροφορική </a:t>
            </a:r>
          </a:p>
          <a:p>
            <a:pPr marL="285750" indent="-285750">
              <a:lnSpc>
                <a:spcPct val="150000"/>
              </a:lnSpc>
              <a:buFont typeface="Courier New" panose="02070309020205020404" pitchFamily="49" charset="0"/>
              <a:buChar char="o"/>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Εικαστικές τέχνες </a:t>
            </a:r>
          </a:p>
          <a:p>
            <a:pPr marL="285750" indent="-285750">
              <a:lnSpc>
                <a:spcPct val="150000"/>
              </a:lnSpc>
              <a:buFont typeface="Courier New" panose="02070309020205020404" pitchFamily="49" charset="0"/>
              <a:buChar char="o"/>
            </a:pPr>
            <a:r>
              <a:rPr kumimoji="0" lang="el-GR"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Παιδί και Φυσική Αγωγή</a:t>
            </a:r>
            <a:endParaRPr lang="el-GR" sz="1600" dirty="0"/>
          </a:p>
        </p:txBody>
      </p:sp>
    </p:spTree>
    <p:extLst>
      <p:ext uri="{BB962C8B-B14F-4D97-AF65-F5344CB8AC3E}">
        <p14:creationId xmlns:p14="http://schemas.microsoft.com/office/powerpoint/2010/main" val="242272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0" y="685800"/>
            <a:ext cx="9144000" cy="5986381"/>
          </a:xfrm>
          <a:prstGeom prst="rect">
            <a:avLst/>
          </a:prstGeom>
        </p:spPr>
        <p:txBody>
          <a:bodyPr vert="horz" wrap="square" lIns="0" tIns="55244" rIns="0" bIns="0" rtlCol="0">
            <a:spAutoFit/>
          </a:bodyPr>
          <a:lstStyle/>
          <a:p>
            <a:pPr marL="12700" marR="5080" algn="ctr">
              <a:lnSpc>
                <a:spcPct val="150000"/>
              </a:lnSpc>
              <a:spcBef>
                <a:spcPts val="434"/>
              </a:spcBef>
            </a:pPr>
            <a:r>
              <a:rPr lang="el-GR" sz="2400" b="1" u="sng" dirty="0">
                <a:latin typeface="Times New Roman" panose="02020603050405020304" pitchFamily="18" charset="0"/>
                <a:ea typeface="Calibri" panose="020F0502020204030204" pitchFamily="34" charset="0"/>
              </a:rPr>
              <a:t>Ιανουάριος:</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 Έναρξη προγράμματος- παιχνίδια σπασίματος πάγου, </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χωρισμός ομάδων, </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Αφόρμηση από εμπειρική παρατήρηση των νηπίων</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Αρχική αξιολόγηση μέσω καταιγισμού ιδεών και διαλόγου,</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Ορισμός θεμάτων και τρόπου εργασίας</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 Αξία του νερού και οι χρήσεις του- Επιτόπια παρατήρηση στο σχολείο και στο σπίτι</a:t>
            </a:r>
          </a:p>
          <a:p>
            <a:pPr marL="298450" marR="5080" indent="-285750" algn="just">
              <a:lnSpc>
                <a:spcPct val="150000"/>
              </a:lnSpc>
              <a:spcBef>
                <a:spcPts val="434"/>
              </a:spcBef>
              <a:buFont typeface="Courier New" panose="02070309020205020404" pitchFamily="49" charset="0"/>
              <a:buChar char="o"/>
            </a:pPr>
            <a:r>
              <a:rPr lang="el-GR" sz="2200" dirty="0">
                <a:latin typeface="Times New Roman" panose="02020603050405020304" pitchFamily="18" charset="0"/>
                <a:ea typeface="Calibri" panose="020F0502020204030204" pitchFamily="34" charset="0"/>
              </a:rPr>
              <a:t> Επίσκεψη γιαγιάς στην τάξη (συνέντευξη, συζήτηση, ερωτήσεις, αναφορά στις συνήθειες του παρελθόντος και επίδειξη αντικειμένων παλαιότερης εποχής) </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319329" y="3061"/>
            <a:ext cx="8505341" cy="553998"/>
          </a:xfrm>
        </p:spPr>
        <p:txBody>
          <a:bodyPr/>
          <a:lstStyle/>
          <a:p>
            <a:pPr algn="ctr"/>
            <a:r>
              <a:rPr lang="el-GR" sz="3600" b="1" dirty="0">
                <a:solidFill>
                  <a:srgbClr val="FF0000"/>
                </a:solidFill>
              </a:rPr>
              <a:t>ΧΡΟΝΟΔΙΑΓΡΑΜΜΑ (1)</a:t>
            </a:r>
            <a:endParaRPr lang="en-US" sz="3600" b="1" dirty="0">
              <a:solidFill>
                <a:srgbClr val="FF0000"/>
              </a:solidFill>
            </a:endParaRPr>
          </a:p>
        </p:txBody>
      </p:sp>
    </p:spTree>
    <p:extLst>
      <p:ext uri="{BB962C8B-B14F-4D97-AF65-F5344CB8AC3E}">
        <p14:creationId xmlns:p14="http://schemas.microsoft.com/office/powerpoint/2010/main" val="267220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A0560-BE50-82AD-52D0-1BA3DAA760B3}"/>
              </a:ext>
            </a:extLst>
          </p:cNvPr>
          <p:cNvSpPr>
            <a:spLocks noGrp="1"/>
          </p:cNvSpPr>
          <p:nvPr>
            <p:ph type="ctrTitle"/>
          </p:nvPr>
        </p:nvSpPr>
        <p:spPr>
          <a:xfrm>
            <a:off x="0" y="0"/>
            <a:ext cx="9144000" cy="553998"/>
          </a:xfrm>
        </p:spPr>
        <p:txBody>
          <a:bodyPr/>
          <a:lstStyle/>
          <a:p>
            <a:pPr algn="ctr"/>
            <a:r>
              <a:rPr kumimoji="0" lang="el-GR" sz="3600" b="1" i="0" u="none" strike="noStrike" kern="0" cap="none" spc="0" normalizeH="0" baseline="0" noProof="0" dirty="0">
                <a:ln>
                  <a:noFill/>
                </a:ln>
                <a:solidFill>
                  <a:srgbClr val="FF0000"/>
                </a:solidFill>
                <a:effectLst/>
                <a:uLnTx/>
                <a:uFillTx/>
                <a:latin typeface="Times New Roman"/>
                <a:ea typeface="+mj-ea"/>
                <a:cs typeface="Times New Roman"/>
              </a:rPr>
              <a:t>ΧΡΟΝΟΔΙΑΓΡΑΜΜΑ (2)</a:t>
            </a:r>
            <a:endParaRPr lang="el-GR" b="1" u="sng" dirty="0"/>
          </a:p>
        </p:txBody>
      </p:sp>
      <p:sp>
        <p:nvSpPr>
          <p:cNvPr id="3" name="Υπότιτλος 2">
            <a:extLst>
              <a:ext uri="{FF2B5EF4-FFF2-40B4-BE49-F238E27FC236}">
                <a16:creationId xmlns:a16="http://schemas.microsoft.com/office/drawing/2014/main" id="{33AD57B4-6CE4-B215-7232-476E09A94919}"/>
              </a:ext>
            </a:extLst>
          </p:cNvPr>
          <p:cNvSpPr>
            <a:spLocks noGrp="1"/>
          </p:cNvSpPr>
          <p:nvPr>
            <p:ph type="subTitle" idx="4"/>
          </p:nvPr>
        </p:nvSpPr>
        <p:spPr>
          <a:xfrm>
            <a:off x="0" y="838200"/>
            <a:ext cx="9144000" cy="6114494"/>
          </a:xfrm>
        </p:spPr>
        <p:txBody>
          <a:bodyPr/>
          <a:lstStyle/>
          <a:p>
            <a:pPr marL="12700" marR="5080" lvl="0" algn="ctr" defTabSz="914400" rtl="0" eaLnBrk="1" fontAlgn="auto" latinLnBrk="0" hangingPunct="1">
              <a:lnSpc>
                <a:spcPct val="150000"/>
              </a:lnSpc>
              <a:spcBef>
                <a:spcPts val="434"/>
              </a:spcBef>
              <a:spcAft>
                <a:spcPts val="0"/>
              </a:spcAft>
              <a:buClrTx/>
              <a:buSzTx/>
              <a:tabLst/>
              <a:defRPr/>
            </a:pPr>
            <a:r>
              <a:rPr kumimoji="0" lang="el-GR"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Φεβρουάριος:</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Δραστηριότητες ευαισθητοποίησης σχετικά με την αξία του νερού για την ζωή </a:t>
            </a:r>
            <a:r>
              <a:rPr lang="el-GR" sz="2200" kern="0" dirty="0">
                <a:effectLst/>
                <a:latin typeface="Times New Roman" panose="02020603050405020304" pitchFamily="18" charset="0"/>
                <a:ea typeface="Times New Roman" panose="02020603050405020304" pitchFamily="18" charset="0"/>
                <a:cs typeface="Times New Roman" panose="02020603050405020304" pitchFamily="18" charset="0"/>
              </a:rPr>
              <a:t>(ανάγνωση βιβλίων, οπτικοακουστικού και έντυπου υλικού ή μέσω διαδικτυακού υλικού που θα έχουν φέρει από το σπίτι σε συνεργασία με τους γονείς)</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cap="none" spc="0" normalizeH="0" baseline="0" noProof="0" dirty="0">
                <a:ln>
                  <a:noFill/>
                </a:ln>
                <a:solidFill>
                  <a:prstClr val="black"/>
                </a:solidFill>
                <a:uLnTx/>
                <a:uFillTx/>
                <a:latin typeface="Times New Roman" panose="02020603050405020304" pitchFamily="18" charset="0"/>
                <a:ea typeface="Calibri" panose="020F0502020204030204" pitchFamily="34" charset="0"/>
                <a:cs typeface="Times New Roman" panose="02020603050405020304" pitchFamily="18" charset="0"/>
              </a:rPr>
              <a:t>Ο κύκλος του νερού- Ανάγνωση βιβλίου πληροφοριών και δημιουργία κατασκευών</a:t>
            </a:r>
            <a:endPar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Εκπαιδευτική εκδρομή στην ΕΥΔΑΠ- παρακολούθηση του προγράμματος «Το ταξίδι του Σταγονούλη», </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2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Κ</a:t>
            </a:r>
            <a:r>
              <a:rPr kumimoji="0" lang="el-GR" sz="2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ινητικά</a:t>
            </a: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παιχνίδια και παιχνίδια ρόλων στο σχολείο, για την καλύτερη εμπέδωση του κύκλου του νερού με βιωματικό τρόπο</a:t>
            </a:r>
          </a:p>
          <a:p>
            <a:endParaRPr lang="el-GR" dirty="0"/>
          </a:p>
        </p:txBody>
      </p:sp>
    </p:spTree>
    <p:extLst>
      <p:ext uri="{BB962C8B-B14F-4D97-AF65-F5344CB8AC3E}">
        <p14:creationId xmlns:p14="http://schemas.microsoft.com/office/powerpoint/2010/main" val="4088515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32C690-9215-A85B-0BF1-4218AFFC51CB}"/>
              </a:ext>
            </a:extLst>
          </p:cNvPr>
          <p:cNvSpPr>
            <a:spLocks noGrp="1"/>
          </p:cNvSpPr>
          <p:nvPr>
            <p:ph type="ctrTitle"/>
          </p:nvPr>
        </p:nvSpPr>
        <p:spPr>
          <a:xfrm>
            <a:off x="0" y="0"/>
            <a:ext cx="9144000" cy="553998"/>
          </a:xfrm>
        </p:spPr>
        <p:txBody>
          <a:bodyPr/>
          <a:lstStyle/>
          <a:p>
            <a:pPr algn="ctr"/>
            <a:r>
              <a:rPr kumimoji="0" lang="el-GR" sz="3600" b="1" i="0" u="none" strike="noStrike" kern="0" cap="none" spc="0" normalizeH="0" baseline="0" noProof="0" dirty="0">
                <a:ln>
                  <a:noFill/>
                </a:ln>
                <a:solidFill>
                  <a:srgbClr val="FF0000"/>
                </a:solidFill>
                <a:effectLst/>
                <a:uLnTx/>
                <a:uFillTx/>
                <a:latin typeface="Times New Roman"/>
                <a:ea typeface="+mj-ea"/>
                <a:cs typeface="Times New Roman"/>
              </a:rPr>
              <a:t>ΧΡΟΝΟΔΙΑΓΡΑΜΜΑ (3)</a:t>
            </a:r>
            <a:endParaRPr lang="el-GR" dirty="0"/>
          </a:p>
        </p:txBody>
      </p:sp>
      <p:sp>
        <p:nvSpPr>
          <p:cNvPr id="3" name="Υπότιτλος 2">
            <a:extLst>
              <a:ext uri="{FF2B5EF4-FFF2-40B4-BE49-F238E27FC236}">
                <a16:creationId xmlns:a16="http://schemas.microsoft.com/office/drawing/2014/main" id="{05FEE390-70E2-9F25-0050-CAFD30DC7146}"/>
              </a:ext>
            </a:extLst>
          </p:cNvPr>
          <p:cNvSpPr>
            <a:spLocks noGrp="1"/>
          </p:cNvSpPr>
          <p:nvPr>
            <p:ph type="subTitle" idx="4"/>
          </p:nvPr>
        </p:nvSpPr>
        <p:spPr>
          <a:xfrm>
            <a:off x="0" y="990600"/>
            <a:ext cx="9144000" cy="5632311"/>
          </a:xfrm>
        </p:spPr>
        <p:txBody>
          <a:bodyPr/>
          <a:lstStyle/>
          <a:p>
            <a:pPr algn="ctr"/>
            <a:r>
              <a:rPr kumimoji="0" lang="el-GR" sz="2400" b="1" i="0" u="sng"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mn-cs"/>
              </a:rPr>
              <a:t>Μάρτιος:</a:t>
            </a:r>
            <a:r>
              <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p>
          <a:p>
            <a:pPr algn="just">
              <a:lnSpc>
                <a:spcPct val="150000"/>
              </a:lnSpc>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Η μόλυνση του νερού</a:t>
            </a:r>
          </a:p>
          <a:p>
            <a:pPr marL="285750" marR="0" lvl="0" indent="-285750" algn="just" defTabSz="91440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Μέσω </a:t>
            </a:r>
            <a:r>
              <a:rPr lang="el-GR" sz="24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της </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Τέχνης (πίνακες ζωγραφικής, ταινίες, τραγούδια), θα γνωρίσουν και  θα προβληματιστούν στο τι σημαίνει μόλυνση του νερού, καθώς και θα συνειδητοποιήσουν τον καίριο ρόλο του ανθρώπου, </a:t>
            </a:r>
          </a:p>
          <a:p>
            <a:pPr marL="285750" indent="-285750" algn="just">
              <a:lnSpc>
                <a:spcPct val="150000"/>
              </a:lnSpc>
              <a:buFont typeface="Courier New" panose="02070309020205020404" pitchFamily="49" charset="0"/>
              <a:buChar char="o"/>
            </a:pPr>
            <a:r>
              <a:rPr lang="el-GR" sz="2400"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Ε</a:t>
            </a:r>
            <a:r>
              <a:rPr kumimoji="0" lang="el-GR" sz="24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πίσκεψη</a:t>
            </a:r>
            <a:r>
              <a:rPr kumimoji="0" lang="el-GR"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στην τάξη μας ενός εκπαιδευτικού από το ΚΠΕ Αργυρούπολης- προβολή εκπαιδευτικής ταινίας- δραστηριότητες</a:t>
            </a:r>
          </a:p>
          <a:p>
            <a:pPr marL="285750" indent="-285750" algn="just">
              <a:lnSpc>
                <a:spcPct val="150000"/>
              </a:lnSpc>
              <a:buFont typeface="Courier New" panose="02070309020205020404" pitchFamily="49" charset="0"/>
              <a:buChar char="o"/>
            </a:pPr>
            <a:r>
              <a:rPr lang="el-GR" sz="2400" kern="1200" dirty="0">
                <a:solidFill>
                  <a:prstClr val="black"/>
                </a:solidFill>
                <a:latin typeface="Times New Roman" panose="02020603050405020304" pitchFamily="18" charset="0"/>
                <a:cs typeface="Times New Roman" panose="02020603050405020304" pitchFamily="18" charset="0"/>
              </a:rPr>
              <a:t>Δημιουργία ολιγόλεπτου βίντεο για την αποτύπωση των αιτιών της μόλυνσης του νερού</a:t>
            </a:r>
            <a:endParaRPr kumimoji="0" lang="el-GR" sz="2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kumimoji="0" lang="el-GR"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41867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678BE3-0A38-109A-02B9-A9EE2B5A699B}"/>
              </a:ext>
            </a:extLst>
          </p:cNvPr>
          <p:cNvSpPr>
            <a:spLocks noGrp="1"/>
          </p:cNvSpPr>
          <p:nvPr>
            <p:ph type="ctrTitle"/>
          </p:nvPr>
        </p:nvSpPr>
        <p:spPr>
          <a:xfrm>
            <a:off x="0" y="0"/>
            <a:ext cx="9144000" cy="553998"/>
          </a:xfrm>
        </p:spPr>
        <p:txBody>
          <a:bodyPr/>
          <a:lstStyle/>
          <a:p>
            <a:pPr algn="ctr"/>
            <a:r>
              <a:rPr kumimoji="0" lang="el-GR" sz="3600" b="1" i="0" u="none" strike="noStrike" kern="0" cap="none" spc="0" normalizeH="0" baseline="0" noProof="0" dirty="0">
                <a:ln>
                  <a:noFill/>
                </a:ln>
                <a:solidFill>
                  <a:srgbClr val="FF0000"/>
                </a:solidFill>
                <a:effectLst/>
                <a:uLnTx/>
                <a:uFillTx/>
                <a:latin typeface="Times New Roman"/>
                <a:ea typeface="+mj-ea"/>
                <a:cs typeface="Times New Roman"/>
              </a:rPr>
              <a:t>ΧΡΟΝΟΔΙΑΓΡΑΜΜΑ (4)</a:t>
            </a:r>
            <a:endParaRPr lang="el-GR" dirty="0"/>
          </a:p>
        </p:txBody>
      </p:sp>
      <p:sp>
        <p:nvSpPr>
          <p:cNvPr id="3" name="Υπότιτλος 2">
            <a:extLst>
              <a:ext uri="{FF2B5EF4-FFF2-40B4-BE49-F238E27FC236}">
                <a16:creationId xmlns:a16="http://schemas.microsoft.com/office/drawing/2014/main" id="{E664E855-4DF2-60D5-FF6B-D212E9D5F08E}"/>
              </a:ext>
            </a:extLst>
          </p:cNvPr>
          <p:cNvSpPr>
            <a:spLocks noGrp="1"/>
          </p:cNvSpPr>
          <p:nvPr>
            <p:ph type="subTitle" idx="4"/>
          </p:nvPr>
        </p:nvSpPr>
        <p:spPr>
          <a:xfrm>
            <a:off x="0" y="838201"/>
            <a:ext cx="9144000" cy="5755422"/>
          </a:xfrm>
        </p:spPr>
        <p:txBody>
          <a:bodyPr/>
          <a:lstStyle/>
          <a:p>
            <a:pPr marL="12700" marR="5080" lvl="0" algn="ctr" defTabSz="914400" rtl="0" eaLnBrk="1" fontAlgn="auto" latinLnBrk="0" hangingPunct="1">
              <a:lnSpc>
                <a:spcPct val="150000"/>
              </a:lnSpc>
              <a:spcBef>
                <a:spcPts val="434"/>
              </a:spcBef>
              <a:spcAft>
                <a:spcPts val="0"/>
              </a:spcAft>
              <a:buClrTx/>
              <a:buSzTx/>
              <a:tabLst/>
              <a:defRPr/>
            </a:pPr>
            <a:r>
              <a:rPr kumimoji="0" lang="el-GR" sz="2400" b="1" i="0" u="sng"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Απρίλιος</a:t>
            </a:r>
            <a:r>
              <a:rPr lang="el-GR" kern="1200" dirty="0">
                <a:solidFill>
                  <a:prstClr val="black"/>
                </a:solidFill>
                <a:latin typeface="Times New Roman" panose="02020603050405020304" pitchFamily="18" charset="0"/>
                <a:ea typeface="Calibri" panose="020F0502020204030204" pitchFamily="34" charset="0"/>
              </a:rPr>
              <a:t>:</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200" kern="1200" dirty="0">
                <a:solidFill>
                  <a:prstClr val="black"/>
                </a:solidFill>
                <a:latin typeface="Times New Roman" panose="02020603050405020304" pitchFamily="18" charset="0"/>
                <a:ea typeface="Calibri" panose="020F0502020204030204" pitchFamily="34" charset="0"/>
              </a:rPr>
              <a:t>Τα νήπια προτείνουν λύσεις, τις οποίες αποτυπώνουν σε έργα: </a:t>
            </a: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αφίσα  με λογότυπο και ενημερωτικά φυλλάδια</a:t>
            </a:r>
          </a:p>
          <a:p>
            <a:pPr marL="298450" marR="5080" lvl="0" indent="-28575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Προετοιμασία θεατρικής παράστασης (σκηνικά, κουστούμια, διάλογοι, κίνηση, τραγούδι)</a:t>
            </a:r>
            <a:endParaRPr lang="el-GR" kern="1200" dirty="0">
              <a:solidFill>
                <a:prstClr val="black"/>
              </a:solidFill>
              <a:latin typeface="Times New Roman" panose="02020603050405020304" pitchFamily="18" charset="0"/>
              <a:ea typeface="Calibri" panose="020F0502020204030204" pitchFamily="34" charset="0"/>
            </a:endParaRPr>
          </a:p>
          <a:p>
            <a:pPr marL="12700" marR="5080" lvl="0" algn="ctr" defTabSz="914400" rtl="0" eaLnBrk="1" fontAlgn="auto" latinLnBrk="0" hangingPunct="1">
              <a:lnSpc>
                <a:spcPct val="150000"/>
              </a:lnSpc>
              <a:spcBef>
                <a:spcPts val="434"/>
              </a:spcBef>
              <a:spcAft>
                <a:spcPts val="0"/>
              </a:spcAft>
              <a:buClrTx/>
              <a:buSzTx/>
              <a:tabLst/>
              <a:defRPr/>
            </a:pPr>
            <a:r>
              <a:rPr kumimoji="0" lang="el-GR" sz="2400" b="1" i="0" u="sng" strike="noStrike" kern="1200" cap="none" spc="0" normalizeH="0" baseline="0" noProof="0" dirty="0">
                <a:ln>
                  <a:noFill/>
                </a:ln>
                <a:effectLst/>
                <a:uLnTx/>
                <a:uFillTx/>
                <a:latin typeface="Times New Roman" panose="02020603050405020304" pitchFamily="18" charset="0"/>
                <a:ea typeface="Calibri" panose="020F0502020204030204" pitchFamily="34" charset="0"/>
                <a:cs typeface="+mn-cs"/>
              </a:rPr>
              <a:t>Μάιος:</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kumimoji="0" lang="el-GR"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Διοργάνωση Ημερίδας στο σχολείο- Παρουσίαση της θεατρικής παράστασης</a:t>
            </a:r>
            <a:endParaRPr lang="el-GR" sz="2200" kern="1200" dirty="0">
              <a:latin typeface="Times New Roman" panose="02020603050405020304" pitchFamily="18" charset="0"/>
              <a:ea typeface="Calibri" panose="020F0502020204030204" pitchFamily="34" charset="0"/>
            </a:endParaRP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200" kern="1200" dirty="0">
                <a:latin typeface="Times New Roman" panose="02020603050405020304" pitchFamily="18" charset="0"/>
                <a:ea typeface="Calibri" panose="020F0502020204030204" pitchFamily="34" charset="0"/>
              </a:rPr>
              <a:t>Ανατροφοδότηση- Αποτίμηση- Τελική αξιολόγηση</a:t>
            </a:r>
          </a:p>
          <a:p>
            <a:pPr marL="355600" marR="5080" lvl="0" indent="-342900" algn="just" defTabSz="914400" rtl="0" eaLnBrk="1" fontAlgn="auto" latinLnBrk="0" hangingPunct="1">
              <a:lnSpc>
                <a:spcPct val="150000"/>
              </a:lnSpc>
              <a:spcBef>
                <a:spcPts val="434"/>
              </a:spcBef>
              <a:spcAft>
                <a:spcPts val="0"/>
              </a:spcAft>
              <a:buClrTx/>
              <a:buSzTx/>
              <a:buFont typeface="Courier New" panose="02070309020205020404" pitchFamily="49" charset="0"/>
              <a:buChar char="o"/>
              <a:tabLst/>
              <a:defRPr/>
            </a:pPr>
            <a:r>
              <a:rPr lang="el-GR" sz="2200" kern="1200" dirty="0">
                <a:latin typeface="Times New Roman" panose="02020603050405020304" pitchFamily="18" charset="0"/>
                <a:ea typeface="Calibri" panose="020F0502020204030204" pitchFamily="34" charset="0"/>
              </a:rPr>
              <a:t>Δημοσίευση τελικών προϊόντων στην σχολική ιστοσελίδα, καθώς και στην ιστοσελίδα του Δήμου</a:t>
            </a:r>
          </a:p>
          <a:p>
            <a:endParaRPr lang="el-GR" dirty="0"/>
          </a:p>
        </p:txBody>
      </p:sp>
    </p:spTree>
    <p:extLst>
      <p:ext uri="{BB962C8B-B14F-4D97-AF65-F5344CB8AC3E}">
        <p14:creationId xmlns:p14="http://schemas.microsoft.com/office/powerpoint/2010/main" val="335977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919039"/>
            <a:ext cx="8991600" cy="1303817"/>
          </a:xfrm>
          <a:prstGeom prst="rect">
            <a:avLst/>
          </a:prstGeom>
        </p:spPr>
        <p:txBody>
          <a:bodyPr vert="horz" wrap="square" lIns="0" tIns="55244" rIns="0" bIns="0" rtlCol="0">
            <a:spAutoFit/>
          </a:bodyPr>
          <a:lstStyle/>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Σύμφωνα με τα Ηνωμένα Έθνη, περίπου 2,2 δισεκατομμύρια άνθρωποι δεν έχουν πρόσβαση σε ασφαλές πόσιμο νερό </a:t>
            </a:r>
          </a:p>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4,2 δισεκατομμύρια άνθρωποι δεν έχουν πρόσβαση σε κατάλληλες εγκαταστάσεις υγιεινής</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152400" y="125679"/>
            <a:ext cx="8505341" cy="553998"/>
          </a:xfrm>
        </p:spPr>
        <p:txBody>
          <a:bodyPr/>
          <a:lstStyle/>
          <a:p>
            <a:r>
              <a:rPr lang="el-GR" sz="3600" b="1" dirty="0">
                <a:solidFill>
                  <a:schemeClr val="bg1"/>
                </a:solidFill>
              </a:rPr>
              <a:t>Περιγραφή προβλήματος</a:t>
            </a:r>
            <a:endParaRPr lang="en-US" sz="3600" b="1" dirty="0">
              <a:solidFill>
                <a:schemeClr val="bg1"/>
              </a:solidFill>
            </a:endParaRPr>
          </a:p>
        </p:txBody>
      </p:sp>
      <p:pic>
        <p:nvPicPr>
          <p:cNvPr id="30" name="Picture 29">
            <a:extLst>
              <a:ext uri="{FF2B5EF4-FFF2-40B4-BE49-F238E27FC236}">
                <a16:creationId xmlns:a16="http://schemas.microsoft.com/office/drawing/2014/main" id="{75DB22A9-8411-3486-809B-34EFC3835B66}"/>
              </a:ext>
            </a:extLst>
          </p:cNvPr>
          <p:cNvPicPr>
            <a:picLocks noChangeAspect="1"/>
          </p:cNvPicPr>
          <p:nvPr/>
        </p:nvPicPr>
        <p:blipFill>
          <a:blip r:embed="rId3"/>
          <a:stretch>
            <a:fillRect/>
          </a:stretch>
        </p:blipFill>
        <p:spPr>
          <a:xfrm>
            <a:off x="0" y="2329233"/>
            <a:ext cx="9144000" cy="4474680"/>
          </a:xfrm>
          <a:prstGeom prst="rect">
            <a:avLst/>
          </a:prstGeom>
        </p:spPr>
      </p:pic>
    </p:spTree>
    <p:extLst>
      <p:ext uri="{BB962C8B-B14F-4D97-AF65-F5344CB8AC3E}">
        <p14:creationId xmlns:p14="http://schemas.microsoft.com/office/powerpoint/2010/main" val="730330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C69169-3D54-4E41-81C3-E56CB08C062B}"/>
              </a:ext>
            </a:extLst>
          </p:cNvPr>
          <p:cNvSpPr>
            <a:spLocks noGrp="1"/>
          </p:cNvSpPr>
          <p:nvPr>
            <p:ph type="title"/>
          </p:nvPr>
        </p:nvSpPr>
        <p:spPr>
          <a:xfrm>
            <a:off x="487991" y="228600"/>
            <a:ext cx="7886700" cy="692497"/>
          </a:xfrm>
        </p:spPr>
        <p:txBody>
          <a:bodyPr>
            <a:normAutofit fontScale="90000"/>
          </a:bodyPr>
          <a:lstStyle/>
          <a:p>
            <a:pPr algn="ctr"/>
            <a:r>
              <a:rPr lang="el-GR" dirty="0">
                <a:latin typeface="Times New Roman" panose="02020603050405020304" pitchFamily="18" charset="0"/>
                <a:cs typeface="Times New Roman" panose="02020603050405020304" pitchFamily="18" charset="0"/>
              </a:rPr>
              <a:t>Ευχαριστούμε για το χρόνο σας</a:t>
            </a:r>
            <a:endParaRPr lang="en-US"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6E8F782-8A47-6A58-1614-70AF4BAA6145}"/>
              </a:ext>
            </a:extLst>
          </p:cNvPr>
          <p:cNvPicPr>
            <a:picLocks noChangeAspect="1"/>
          </p:cNvPicPr>
          <p:nvPr/>
        </p:nvPicPr>
        <p:blipFill>
          <a:blip r:embed="rId2"/>
          <a:stretch>
            <a:fillRect/>
          </a:stretch>
        </p:blipFill>
        <p:spPr>
          <a:xfrm>
            <a:off x="578351" y="1143000"/>
            <a:ext cx="7987298" cy="5344629"/>
          </a:xfrm>
          <a:prstGeom prst="rect">
            <a:avLst/>
          </a:prstGeom>
        </p:spPr>
      </p:pic>
    </p:spTree>
    <p:extLst>
      <p:ext uri="{BB962C8B-B14F-4D97-AF65-F5344CB8AC3E}">
        <p14:creationId xmlns:p14="http://schemas.microsoft.com/office/powerpoint/2010/main" val="3296984098"/>
      </p:ext>
    </p:extLst>
  </p:cSld>
  <p:clrMapOvr>
    <a:masterClrMapping/>
  </p:clrMapOvr>
  <mc:AlternateContent xmlns:mc="http://schemas.openxmlformats.org/markup-compatibility/2006" xmlns:p14="http://schemas.microsoft.com/office/powerpoint/2010/main">
    <mc:Choice Requires="p14">
      <p:transition spd="slow" p14:dur="2000">
        <p:sndAc>
          <p:endSnd/>
        </p:sndAc>
      </p:transition>
    </mc:Choice>
    <mc:Fallback xmlns="">
      <p:transition spd="slow">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919039"/>
            <a:ext cx="8991600" cy="1719316"/>
          </a:xfrm>
          <a:prstGeom prst="rect">
            <a:avLst/>
          </a:prstGeom>
        </p:spPr>
        <p:txBody>
          <a:bodyPr vert="horz" wrap="square" lIns="0" tIns="55244" rIns="0" bIns="0" rtlCol="0">
            <a:spAutoFit/>
          </a:bodyPr>
          <a:lstStyle/>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Σύμφωνα με τον ΠΟΥ, το καθαρό νερό και η αποχέτευση είναι ζωτικής σημασίας για την επίτευξη πολλών από τους στόχους Βιώσιμης Ανάπτυξης των Ηνωμένων Εθνών</a:t>
            </a:r>
          </a:p>
          <a:p>
            <a:pPr marL="298450" marR="5080" indent="-285750" algn="just">
              <a:lnSpc>
                <a:spcPct val="150000"/>
              </a:lnSpc>
              <a:spcBef>
                <a:spcPts val="434"/>
              </a:spcBef>
              <a:buFont typeface="Wingdings" panose="05000000000000000000" pitchFamily="2" charset="2"/>
              <a:buChar char="v"/>
            </a:pPr>
            <a:r>
              <a:rPr lang="el-GR" dirty="0">
                <a:latin typeface="Times New Roman"/>
                <a:cs typeface="Times New Roman"/>
              </a:rPr>
              <a:t>Η έλλειψη πρόσβασης σε καθαρό νερό και αποχέτευση αποτελεί μείζον ζήτημα δημόσιας υγείας, ιδίως στις αναπτυσσόμενες χώρες </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152400" y="125679"/>
            <a:ext cx="8505341" cy="553998"/>
          </a:xfrm>
        </p:spPr>
        <p:txBody>
          <a:bodyPr/>
          <a:lstStyle/>
          <a:p>
            <a:r>
              <a:rPr lang="el-GR" sz="3600" b="1" dirty="0">
                <a:solidFill>
                  <a:schemeClr val="bg1"/>
                </a:solidFill>
              </a:rPr>
              <a:t>Περιγραφή προβλήματος</a:t>
            </a:r>
            <a:endParaRPr lang="en-US" sz="3600" b="1" dirty="0">
              <a:solidFill>
                <a:schemeClr val="bg1"/>
              </a:solidFill>
            </a:endParaRPr>
          </a:p>
        </p:txBody>
      </p:sp>
      <p:pic>
        <p:nvPicPr>
          <p:cNvPr id="5" name="Picture 4">
            <a:extLst>
              <a:ext uri="{FF2B5EF4-FFF2-40B4-BE49-F238E27FC236}">
                <a16:creationId xmlns:a16="http://schemas.microsoft.com/office/drawing/2014/main" id="{96660408-F2D0-B01F-66A5-075C68E53962}"/>
              </a:ext>
            </a:extLst>
          </p:cNvPr>
          <p:cNvPicPr>
            <a:picLocks noChangeAspect="1"/>
          </p:cNvPicPr>
          <p:nvPr/>
        </p:nvPicPr>
        <p:blipFill>
          <a:blip r:embed="rId3"/>
          <a:stretch>
            <a:fillRect/>
          </a:stretch>
        </p:blipFill>
        <p:spPr>
          <a:xfrm>
            <a:off x="0" y="2877717"/>
            <a:ext cx="9144000" cy="3915803"/>
          </a:xfrm>
          <a:prstGeom prst="rect">
            <a:avLst/>
          </a:prstGeom>
        </p:spPr>
      </p:pic>
    </p:spTree>
    <p:extLst>
      <p:ext uri="{BB962C8B-B14F-4D97-AF65-F5344CB8AC3E}">
        <p14:creationId xmlns:p14="http://schemas.microsoft.com/office/powerpoint/2010/main" val="2897855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919039"/>
            <a:ext cx="8991600" cy="1719316"/>
          </a:xfrm>
          <a:prstGeom prst="rect">
            <a:avLst/>
          </a:prstGeom>
        </p:spPr>
        <p:txBody>
          <a:bodyPr vert="horz" wrap="square" lIns="0" tIns="55244" rIns="0" bIns="0" rtlCol="0">
            <a:spAutoFit/>
          </a:bodyPr>
          <a:lstStyle/>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Το καθαρό νερό και οι ορθές συνθήκες υγιεινής μπορούν να βελτιώσουν σημαντικά τα ποσοστά σχολικής φοίτησης, ιδίως για τα κορίτσια</a:t>
            </a:r>
            <a:endParaRPr lang="en-US" dirty="0">
              <a:effectLst/>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Wingdings" panose="05000000000000000000" pitchFamily="2" charset="2"/>
              <a:buChar char="v"/>
            </a:pPr>
            <a:r>
              <a:rPr lang="en-US" dirty="0">
                <a:latin typeface="Times New Roman"/>
                <a:cs typeface="Times New Roman"/>
              </a:rPr>
              <a:t>H</a:t>
            </a:r>
            <a:r>
              <a:rPr lang="el-GR" dirty="0">
                <a:latin typeface="Times New Roman"/>
                <a:cs typeface="Times New Roman"/>
              </a:rPr>
              <a:t> βελτίωση της πρόσβασης σε καθαρό νερό και αποχέτευση μπορεί να ελευθερώσει τον γυναικείο πληθυσμό σε υποανάπτυκτες </a:t>
            </a:r>
            <a:r>
              <a:rPr lang="en-US" dirty="0">
                <a:latin typeface="Times New Roman"/>
                <a:cs typeface="Times New Roman"/>
              </a:rPr>
              <a:t>/ </a:t>
            </a:r>
            <a:r>
              <a:rPr lang="el-GR" dirty="0">
                <a:latin typeface="Times New Roman"/>
                <a:cs typeface="Times New Roman"/>
              </a:rPr>
              <a:t>αναπτυσσόμενες χώρες, από τη συλλογή νερού</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152400" y="125679"/>
            <a:ext cx="8505341" cy="553998"/>
          </a:xfrm>
        </p:spPr>
        <p:txBody>
          <a:bodyPr/>
          <a:lstStyle/>
          <a:p>
            <a:r>
              <a:rPr lang="el-GR" sz="3600" b="1" dirty="0">
                <a:solidFill>
                  <a:schemeClr val="bg1"/>
                </a:solidFill>
              </a:rPr>
              <a:t>Περιγραφή προβλήματος</a:t>
            </a:r>
            <a:endParaRPr lang="en-US" sz="3600" b="1" dirty="0">
              <a:solidFill>
                <a:schemeClr val="bg1"/>
              </a:solidFill>
            </a:endParaRPr>
          </a:p>
        </p:txBody>
      </p:sp>
      <p:pic>
        <p:nvPicPr>
          <p:cNvPr id="5" name="Picture 4">
            <a:extLst>
              <a:ext uri="{FF2B5EF4-FFF2-40B4-BE49-F238E27FC236}">
                <a16:creationId xmlns:a16="http://schemas.microsoft.com/office/drawing/2014/main" id="{1E81BA00-4560-075A-A517-73D02F6BE526}"/>
              </a:ext>
            </a:extLst>
          </p:cNvPr>
          <p:cNvPicPr>
            <a:picLocks noChangeAspect="1"/>
          </p:cNvPicPr>
          <p:nvPr/>
        </p:nvPicPr>
        <p:blipFill>
          <a:blip r:embed="rId3"/>
          <a:stretch>
            <a:fillRect/>
          </a:stretch>
        </p:blipFill>
        <p:spPr>
          <a:xfrm>
            <a:off x="0" y="2877717"/>
            <a:ext cx="9144000" cy="3966906"/>
          </a:xfrm>
          <a:prstGeom prst="rect">
            <a:avLst/>
          </a:prstGeom>
        </p:spPr>
      </p:pic>
    </p:spTree>
    <p:extLst>
      <p:ext uri="{BB962C8B-B14F-4D97-AF65-F5344CB8AC3E}">
        <p14:creationId xmlns:p14="http://schemas.microsoft.com/office/powerpoint/2010/main" val="1950327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grpSp>
        <p:nvGrpSpPr>
          <p:cNvPr id="8" name="Group 7"/>
          <p:cNvGrpSpPr/>
          <p:nvPr/>
        </p:nvGrpSpPr>
        <p:grpSpPr>
          <a:xfrm>
            <a:off x="457199" y="2971545"/>
            <a:ext cx="8200541" cy="1623518"/>
            <a:chOff x="4114809" y="3048004"/>
            <a:chExt cx="2853123" cy="1314449"/>
          </a:xfrm>
        </p:grpSpPr>
        <p:sp>
          <p:nvSpPr>
            <p:cNvPr id="18" name="Rectangle 17"/>
            <p:cNvSpPr/>
            <p:nvPr/>
          </p:nvSpPr>
          <p:spPr>
            <a:xfrm>
              <a:off x="4114809" y="3048004"/>
              <a:ext cx="2853123" cy="1314449"/>
            </a:xfrm>
            <a:prstGeom prst="rect">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9" name="Rectangle 18"/>
            <p:cNvSpPr/>
            <p:nvPr/>
          </p:nvSpPr>
          <p:spPr>
            <a:xfrm>
              <a:off x="4114809" y="3048004"/>
              <a:ext cx="2853123" cy="131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150000"/>
                </a:lnSpc>
                <a:spcBef>
                  <a:spcPct val="0"/>
                </a:spcBef>
                <a:spcAft>
                  <a:spcPct val="35000"/>
                </a:spcAft>
              </a:pPr>
              <a:r>
                <a:rPr lang="el-GR" sz="2000" dirty="0">
                  <a:solidFill>
                    <a:schemeClr val="tx1"/>
                  </a:solidFill>
                  <a:effectLst/>
                  <a:latin typeface="Times New Roman" panose="02020603050405020304" pitchFamily="18" charset="0"/>
                  <a:ea typeface="Calibri" panose="020F0502020204030204" pitchFamily="34" charset="0"/>
                </a:rPr>
                <a:t>Μέχρι το 2030, να επιτευχθεί πρόσβαση σε επαρκή και ισότιμη αποχέτευση και υγιεινή για όλους, δίνοντας ιδιαίτερη προσοχή στις ανάγκες των γυναικών, αλλά και όσων βρίσκονται σε ευάλωτες καταστάσεις</a:t>
              </a:r>
              <a:endParaRPr lang="en-GB" sz="2800" kern="1200" dirty="0">
                <a:solidFill>
                  <a:schemeClr val="tx1"/>
                </a:solidFill>
              </a:endParaRPr>
            </a:p>
          </p:txBody>
        </p:sp>
      </p:grpSp>
      <p:grpSp>
        <p:nvGrpSpPr>
          <p:cNvPr id="11" name="Group 10"/>
          <p:cNvGrpSpPr/>
          <p:nvPr/>
        </p:nvGrpSpPr>
        <p:grpSpPr>
          <a:xfrm>
            <a:off x="457199" y="4733115"/>
            <a:ext cx="8200541" cy="1452501"/>
            <a:chOff x="2453880" y="1828795"/>
            <a:chExt cx="2327671" cy="1452501"/>
          </a:xfrm>
        </p:grpSpPr>
        <p:sp>
          <p:nvSpPr>
            <p:cNvPr id="12" name="Rectangle 11"/>
            <p:cNvSpPr/>
            <p:nvPr/>
          </p:nvSpPr>
          <p:spPr>
            <a:xfrm>
              <a:off x="2453880" y="1966847"/>
              <a:ext cx="2327671" cy="1314449"/>
            </a:xfrm>
            <a:prstGeom prst="rect">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Rectangle 12"/>
            <p:cNvSpPr/>
            <p:nvPr/>
          </p:nvSpPr>
          <p:spPr>
            <a:xfrm>
              <a:off x="2453880" y="1828795"/>
              <a:ext cx="2327671" cy="131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150000"/>
                </a:lnSpc>
                <a:spcBef>
                  <a:spcPct val="0"/>
                </a:spcBef>
                <a:spcAft>
                  <a:spcPct val="35000"/>
                </a:spcAft>
              </a:pPr>
              <a:r>
                <a:rPr lang="el-GR" kern="1200" spc="-10" dirty="0">
                  <a:solidFill>
                    <a:schemeClr val="tx1"/>
                  </a:solidFill>
                  <a:latin typeface="Times New Roman" panose="02020603050405020304" pitchFamily="18" charset="0"/>
                  <a:cs typeface="Times New Roman" panose="02020603050405020304" pitchFamily="18" charset="0"/>
                </a:rPr>
                <a:t>Μέχρι το 2030, βελτίωση της ποιότητας των υδάτων μέσω μείωσης της ρύπανσης, εξάλειψη της απόρριψης και ελαχιστοποίηση της απελευθέρωσης επικίνδυνων χημικών ουσιών </a:t>
              </a:r>
              <a:endParaRPr lang="en-GB" kern="1200" dirty="0">
                <a:solidFill>
                  <a:schemeClr val="tx1"/>
                </a:solidFill>
                <a:latin typeface="Times New Roman" panose="02020603050405020304" pitchFamily="18" charset="0"/>
                <a:cs typeface="Times New Roman" panose="02020603050405020304" pitchFamily="18" charset="0"/>
              </a:endParaRPr>
            </a:p>
          </p:txBody>
        </p:sp>
      </p:grpSp>
      <p:sp>
        <p:nvSpPr>
          <p:cNvPr id="3" name="Title 2">
            <a:extLst>
              <a:ext uri="{FF2B5EF4-FFF2-40B4-BE49-F238E27FC236}">
                <a16:creationId xmlns:a16="http://schemas.microsoft.com/office/drawing/2014/main" id="{78C75266-1C2D-93C2-4E25-B7E589341FDD}"/>
              </a:ext>
            </a:extLst>
          </p:cNvPr>
          <p:cNvSpPr>
            <a:spLocks noGrp="1"/>
          </p:cNvSpPr>
          <p:nvPr>
            <p:ph type="title"/>
          </p:nvPr>
        </p:nvSpPr>
        <p:spPr>
          <a:xfrm>
            <a:off x="152400" y="125680"/>
            <a:ext cx="8505341" cy="553998"/>
          </a:xfrm>
        </p:spPr>
        <p:txBody>
          <a:bodyPr/>
          <a:lstStyle/>
          <a:p>
            <a:r>
              <a:rPr lang="el-GR" sz="3600" b="1" dirty="0">
                <a:solidFill>
                  <a:schemeClr val="bg1"/>
                </a:solidFill>
                <a:effectLst/>
                <a:latin typeface="Times New Roman" panose="02020603050405020304" pitchFamily="18" charset="0"/>
                <a:ea typeface="Calibri" panose="020F0502020204030204" pitchFamily="34" charset="0"/>
              </a:rPr>
              <a:t>Στόχοι Βιώσιμης Ανάπτυξης </a:t>
            </a:r>
            <a:endParaRPr lang="en-US" sz="5400" b="1" dirty="0">
              <a:solidFill>
                <a:schemeClr val="bg1"/>
              </a:solidFill>
            </a:endParaRPr>
          </a:p>
        </p:txBody>
      </p:sp>
      <p:sp>
        <p:nvSpPr>
          <p:cNvPr id="27" name="Rectangle 26">
            <a:extLst>
              <a:ext uri="{FF2B5EF4-FFF2-40B4-BE49-F238E27FC236}">
                <a16:creationId xmlns:a16="http://schemas.microsoft.com/office/drawing/2014/main" id="{E69D64D7-CCB6-44A7-FFC0-A1B7993E118D}"/>
              </a:ext>
            </a:extLst>
          </p:cNvPr>
          <p:cNvSpPr/>
          <p:nvPr/>
        </p:nvSpPr>
        <p:spPr>
          <a:xfrm>
            <a:off x="457199" y="1519018"/>
            <a:ext cx="8200541" cy="1280007"/>
          </a:xfrm>
          <a:prstGeom prst="rect">
            <a:avLst/>
          </a:prstGeom>
        </p:spPr>
        <p:style>
          <a:lnRef idx="2">
            <a:schemeClr val="lt1">
              <a:hueOff val="0"/>
              <a:satOff val="0"/>
              <a:lumOff val="0"/>
              <a:alphaOff val="0"/>
            </a:schemeClr>
          </a:lnRef>
          <a:fillRef idx="1">
            <a:schemeClr val="accent5">
              <a:hueOff val="-1655646"/>
              <a:satOff val="6635"/>
              <a:lumOff val="1438"/>
              <a:alphaOff val="0"/>
            </a:schemeClr>
          </a:fillRef>
          <a:effectRef idx="0">
            <a:schemeClr val="accent5">
              <a:hueOff val="-1655646"/>
              <a:satOff val="6635"/>
              <a:lumOff val="1438"/>
              <a:alphaOff val="0"/>
            </a:schemeClr>
          </a:effectRef>
          <a:fontRef idx="minor">
            <a:schemeClr val="lt1"/>
          </a:fontRef>
        </p:style>
      </p:sp>
      <p:sp>
        <p:nvSpPr>
          <p:cNvPr id="30" name="TextBox 29">
            <a:extLst>
              <a:ext uri="{FF2B5EF4-FFF2-40B4-BE49-F238E27FC236}">
                <a16:creationId xmlns:a16="http://schemas.microsoft.com/office/drawing/2014/main" id="{B9BF7CC0-1CC6-B8AA-38DB-4C4C1D9335D2}"/>
              </a:ext>
            </a:extLst>
          </p:cNvPr>
          <p:cNvSpPr txBox="1"/>
          <p:nvPr/>
        </p:nvSpPr>
        <p:spPr>
          <a:xfrm>
            <a:off x="737347" y="1675876"/>
            <a:ext cx="7669306" cy="966290"/>
          </a:xfrm>
          <a:prstGeom prst="rect">
            <a:avLst/>
          </a:prstGeom>
          <a:noFill/>
        </p:spPr>
        <p:txBody>
          <a:bodyPr wrap="square">
            <a:spAutoFit/>
          </a:bodyPr>
          <a:lstStyle/>
          <a:p>
            <a:pPr lvl="0" algn="ctr" defTabSz="1155700">
              <a:lnSpc>
                <a:spcPct val="150000"/>
              </a:lnSpc>
              <a:spcBef>
                <a:spcPct val="0"/>
              </a:spcBef>
              <a:spcAft>
                <a:spcPct val="35000"/>
              </a:spcAft>
            </a:pPr>
            <a:r>
              <a:rPr lang="el-GR" sz="2000" dirty="0">
                <a:effectLst/>
                <a:latin typeface="Times New Roman" panose="02020603050405020304" pitchFamily="18" charset="0"/>
                <a:ea typeface="Calibri" panose="020F0502020204030204" pitchFamily="34" charset="0"/>
              </a:rPr>
              <a:t>Μέχρι το 2030, επίτευξη καθολικής και ισότιμης πρόσβασης σε ασφαλές και οικονομικά προσιτό πόσιμο νερό για όλους</a:t>
            </a:r>
            <a:endParaRPr lang="en-GB" sz="2800" kern="1200" dirty="0">
              <a:solidFill>
                <a:schemeClr val="tx1"/>
              </a:solidFill>
            </a:endParaRPr>
          </a:p>
        </p:txBody>
      </p:sp>
    </p:spTree>
    <p:extLst>
      <p:ext uri="{BB962C8B-B14F-4D97-AF65-F5344CB8AC3E}">
        <p14:creationId xmlns:p14="http://schemas.microsoft.com/office/powerpoint/2010/main" val="3044867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3" name="Title 2">
            <a:extLst>
              <a:ext uri="{FF2B5EF4-FFF2-40B4-BE49-F238E27FC236}">
                <a16:creationId xmlns:a16="http://schemas.microsoft.com/office/drawing/2014/main" id="{78C75266-1C2D-93C2-4E25-B7E589341FDD}"/>
              </a:ext>
            </a:extLst>
          </p:cNvPr>
          <p:cNvSpPr>
            <a:spLocks noGrp="1"/>
          </p:cNvSpPr>
          <p:nvPr>
            <p:ph type="title"/>
          </p:nvPr>
        </p:nvSpPr>
        <p:spPr>
          <a:xfrm>
            <a:off x="152400" y="125680"/>
            <a:ext cx="8505341" cy="553998"/>
          </a:xfrm>
        </p:spPr>
        <p:txBody>
          <a:bodyPr/>
          <a:lstStyle/>
          <a:p>
            <a:r>
              <a:rPr lang="el-GR" sz="3600" b="1" dirty="0">
                <a:solidFill>
                  <a:schemeClr val="bg1"/>
                </a:solidFill>
                <a:effectLst/>
                <a:latin typeface="Times New Roman" panose="02020603050405020304" pitchFamily="18" charset="0"/>
                <a:ea typeface="Calibri" panose="020F0502020204030204" pitchFamily="34" charset="0"/>
              </a:rPr>
              <a:t>Στόχοι Βιώσιμης Ανάπτυξης </a:t>
            </a:r>
            <a:endParaRPr lang="en-US" sz="5400" b="1" dirty="0">
              <a:solidFill>
                <a:schemeClr val="bg1"/>
              </a:solidFill>
            </a:endParaRPr>
          </a:p>
        </p:txBody>
      </p:sp>
      <p:sp>
        <p:nvSpPr>
          <p:cNvPr id="2" name="Rectangle 1">
            <a:extLst>
              <a:ext uri="{FF2B5EF4-FFF2-40B4-BE49-F238E27FC236}">
                <a16:creationId xmlns:a16="http://schemas.microsoft.com/office/drawing/2014/main" id="{64B97A13-6534-490C-1F6E-710B77D92D31}"/>
              </a:ext>
            </a:extLst>
          </p:cNvPr>
          <p:cNvSpPr/>
          <p:nvPr/>
        </p:nvSpPr>
        <p:spPr>
          <a:xfrm>
            <a:off x="466164" y="1519018"/>
            <a:ext cx="8144436" cy="1314449"/>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 name="TextBox 3">
            <a:extLst>
              <a:ext uri="{FF2B5EF4-FFF2-40B4-BE49-F238E27FC236}">
                <a16:creationId xmlns:a16="http://schemas.microsoft.com/office/drawing/2014/main" id="{9566D9CB-5287-CA30-DA14-62D789588375}"/>
              </a:ext>
            </a:extLst>
          </p:cNvPr>
          <p:cNvSpPr txBox="1"/>
          <p:nvPr/>
        </p:nvSpPr>
        <p:spPr>
          <a:xfrm>
            <a:off x="788894" y="1519018"/>
            <a:ext cx="7669306" cy="1294393"/>
          </a:xfrm>
          <a:prstGeom prst="rect">
            <a:avLst/>
          </a:prstGeom>
          <a:noFill/>
        </p:spPr>
        <p:txBody>
          <a:bodyPr wrap="square">
            <a:spAutoFit/>
          </a:bodyPr>
          <a:lstStyle/>
          <a:p>
            <a:pPr lvl="0" algn="ctr" defTabSz="1155700">
              <a:lnSpc>
                <a:spcPct val="150000"/>
              </a:lnSpc>
              <a:spcBef>
                <a:spcPct val="0"/>
              </a:spcBef>
              <a:spcAft>
                <a:spcPct val="35000"/>
              </a:spcAft>
            </a:pPr>
            <a:r>
              <a:rPr lang="el-GR" sz="1800" dirty="0">
                <a:effectLst/>
                <a:latin typeface="Times New Roman" panose="02020603050405020304" pitchFamily="18" charset="0"/>
                <a:ea typeface="Calibri" panose="020F0502020204030204" pitchFamily="34" charset="0"/>
              </a:rPr>
              <a:t>Μέχρι το 2030, ουσιαστική αύξηση της αποδοτικότητας της χρήσης του νερού σε όλους τους τομείς και διασφάλιση της βιώσιμης άντλησης, λήψης και παροχής γλυκού νερού </a:t>
            </a:r>
            <a:endParaRPr lang="en-GB" sz="2800" kern="1200" dirty="0">
              <a:solidFill>
                <a:schemeClr val="tx1"/>
              </a:solidFill>
            </a:endParaRPr>
          </a:p>
        </p:txBody>
      </p:sp>
      <p:grpSp>
        <p:nvGrpSpPr>
          <p:cNvPr id="5" name="Group 4">
            <a:extLst>
              <a:ext uri="{FF2B5EF4-FFF2-40B4-BE49-F238E27FC236}">
                <a16:creationId xmlns:a16="http://schemas.microsoft.com/office/drawing/2014/main" id="{F84D8714-EDAD-8DE9-6625-CEF111615A87}"/>
              </a:ext>
            </a:extLst>
          </p:cNvPr>
          <p:cNvGrpSpPr/>
          <p:nvPr/>
        </p:nvGrpSpPr>
        <p:grpSpPr>
          <a:xfrm>
            <a:off x="457199" y="3129289"/>
            <a:ext cx="8144436" cy="1314449"/>
            <a:chOff x="3352811" y="4419602"/>
            <a:chExt cx="2190749" cy="1314449"/>
          </a:xfrm>
        </p:grpSpPr>
        <p:sp>
          <p:nvSpPr>
            <p:cNvPr id="6" name="Rectangle 5">
              <a:extLst>
                <a:ext uri="{FF2B5EF4-FFF2-40B4-BE49-F238E27FC236}">
                  <a16:creationId xmlns:a16="http://schemas.microsoft.com/office/drawing/2014/main" id="{41E0CBD3-0E60-2156-C11C-B68345865B54}"/>
                </a:ext>
              </a:extLst>
            </p:cNvPr>
            <p:cNvSpPr/>
            <p:nvPr/>
          </p:nvSpPr>
          <p:spPr>
            <a:xfrm>
              <a:off x="3352811" y="4419602"/>
              <a:ext cx="2190749" cy="1314449"/>
            </a:xfrm>
            <a:prstGeom prst="rect">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7" name="Rectangle 6">
              <a:extLst>
                <a:ext uri="{FF2B5EF4-FFF2-40B4-BE49-F238E27FC236}">
                  <a16:creationId xmlns:a16="http://schemas.microsoft.com/office/drawing/2014/main" id="{77C0F0F8-D25D-326F-A2A2-AA9CDA571E38}"/>
                </a:ext>
              </a:extLst>
            </p:cNvPr>
            <p:cNvSpPr/>
            <p:nvPr/>
          </p:nvSpPr>
          <p:spPr>
            <a:xfrm>
              <a:off x="3352811" y="4419602"/>
              <a:ext cx="2190749" cy="131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150000"/>
                </a:lnSpc>
                <a:spcBef>
                  <a:spcPct val="0"/>
                </a:spcBef>
                <a:spcAft>
                  <a:spcPct val="35000"/>
                </a:spcAft>
              </a:pPr>
              <a:r>
                <a:rPr lang="el-GR" sz="2000" b="0" u="none" kern="1200" spc="-35" dirty="0">
                  <a:solidFill>
                    <a:schemeClr val="tx1"/>
                  </a:solidFill>
                  <a:uFill>
                    <a:solidFill>
                      <a:srgbClr val="000000"/>
                    </a:solidFill>
                  </a:uFill>
                  <a:latin typeface="Times New Roman" panose="02020603050405020304" pitchFamily="18" charset="0"/>
                  <a:cs typeface="Times New Roman" panose="02020603050405020304" pitchFamily="18" charset="0"/>
                </a:rPr>
                <a:t>Μέχρι το 2030, εφαρμογή ενός σχεδίου ολοκληρωμένης διαχείρισης των υδάτινων πόρων σε όλα τα επίπεδα</a:t>
              </a:r>
              <a:endParaRPr lang="en-GB" sz="2000" b="0" u="none" kern="1200" dirty="0">
                <a:solidFill>
                  <a:schemeClr val="tx1"/>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46B2B905-E9B7-0C19-EE8B-3D367D8309D9}"/>
              </a:ext>
            </a:extLst>
          </p:cNvPr>
          <p:cNvGrpSpPr/>
          <p:nvPr/>
        </p:nvGrpSpPr>
        <p:grpSpPr>
          <a:xfrm>
            <a:off x="466164" y="4800600"/>
            <a:ext cx="8144436" cy="1314449"/>
            <a:chOff x="380993" y="2743205"/>
            <a:chExt cx="2190749" cy="1314449"/>
          </a:xfrm>
        </p:grpSpPr>
        <p:sp>
          <p:nvSpPr>
            <p:cNvPr id="10" name="Rectangle 9">
              <a:extLst>
                <a:ext uri="{FF2B5EF4-FFF2-40B4-BE49-F238E27FC236}">
                  <a16:creationId xmlns:a16="http://schemas.microsoft.com/office/drawing/2014/main" id="{5C0E8A61-5C20-BE06-1CF4-B7C958B39464}"/>
                </a:ext>
              </a:extLst>
            </p:cNvPr>
            <p:cNvSpPr/>
            <p:nvPr/>
          </p:nvSpPr>
          <p:spPr>
            <a:xfrm>
              <a:off x="380993" y="2743205"/>
              <a:ext cx="2190749" cy="1314449"/>
            </a:xfrm>
            <a:prstGeom prst="rect">
              <a:avLst/>
            </a:prstGeom>
          </p:spPr>
          <p:style>
            <a:lnRef idx="2">
              <a:schemeClr val="lt1">
                <a:hueOff val="0"/>
                <a:satOff val="0"/>
                <a:lumOff val="0"/>
                <a:alphaOff val="0"/>
              </a:schemeClr>
            </a:lnRef>
            <a:fillRef idx="1">
              <a:schemeClr val="accent5">
                <a:hueOff val="-8278230"/>
                <a:satOff val="33176"/>
                <a:lumOff val="7190"/>
                <a:alphaOff val="0"/>
              </a:schemeClr>
            </a:fillRef>
            <a:effectRef idx="0">
              <a:schemeClr val="accent5">
                <a:hueOff val="-8278230"/>
                <a:satOff val="33176"/>
                <a:lumOff val="7190"/>
                <a:alphaOff val="0"/>
              </a:schemeClr>
            </a:effectRef>
            <a:fontRef idx="minor">
              <a:schemeClr val="lt1"/>
            </a:fontRef>
          </p:style>
        </p:sp>
        <p:sp>
          <p:nvSpPr>
            <p:cNvPr id="14" name="Rectangle 13">
              <a:extLst>
                <a:ext uri="{FF2B5EF4-FFF2-40B4-BE49-F238E27FC236}">
                  <a16:creationId xmlns:a16="http://schemas.microsoft.com/office/drawing/2014/main" id="{616DC5A1-B294-A024-B602-140C194643E9}"/>
                </a:ext>
              </a:extLst>
            </p:cNvPr>
            <p:cNvSpPr/>
            <p:nvPr/>
          </p:nvSpPr>
          <p:spPr>
            <a:xfrm>
              <a:off x="380993" y="2743205"/>
              <a:ext cx="2190749" cy="13144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lvl="0" algn="ctr" defTabSz="1155700">
                <a:lnSpc>
                  <a:spcPct val="150000"/>
                </a:lnSpc>
                <a:spcBef>
                  <a:spcPct val="0"/>
                </a:spcBef>
                <a:spcAft>
                  <a:spcPct val="35000"/>
                </a:spcAft>
              </a:pPr>
              <a:r>
                <a:rPr lang="el-GR" sz="2000" dirty="0">
                  <a:solidFill>
                    <a:schemeClr val="tx1"/>
                  </a:solidFill>
                  <a:effectLst/>
                  <a:latin typeface="Times New Roman" panose="02020603050405020304" pitchFamily="18" charset="0"/>
                  <a:ea typeface="Calibri" panose="020F0502020204030204" pitchFamily="34" charset="0"/>
                </a:rPr>
                <a:t>Μέχρι το 2030, προστασία και αποκατάσταση των οικοσυστημάτων που σχετίζονται με το νερό</a:t>
              </a:r>
              <a:endParaRPr lang="en-GB" sz="2800" kern="1200" dirty="0">
                <a:solidFill>
                  <a:schemeClr val="tx1"/>
                </a:solidFill>
              </a:endParaRPr>
            </a:p>
          </p:txBody>
        </p:sp>
      </p:grpSp>
    </p:spTree>
    <p:extLst>
      <p:ext uri="{BB962C8B-B14F-4D97-AF65-F5344CB8AC3E}">
        <p14:creationId xmlns:p14="http://schemas.microsoft.com/office/powerpoint/2010/main" val="239848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25679"/>
            <a:ext cx="8502166" cy="553998"/>
          </a:xfrm>
        </p:spPr>
        <p:txBody>
          <a:bodyPr/>
          <a:lstStyle/>
          <a:p>
            <a:r>
              <a:rPr lang="el-GR" sz="3600" b="1" dirty="0">
                <a:solidFill>
                  <a:schemeClr val="bg1"/>
                </a:solidFill>
              </a:rPr>
              <a:t>Αναγκαιότητα</a:t>
            </a:r>
            <a:endParaRPr lang="en-GB" sz="4800" b="1" dirty="0">
              <a:solidFill>
                <a:schemeClr val="bg1"/>
              </a:solidFill>
            </a:endParaRPr>
          </a:p>
        </p:txBody>
      </p:sp>
      <p:sp>
        <p:nvSpPr>
          <p:cNvPr id="45058" name="AutoShape 2" descr="Important Clarification of FSMA Produce Rule Ag Water Compliance Dates |  Food Safety News"/>
          <p:cNvSpPr>
            <a:spLocks noChangeAspect="1" noChangeArrowheads="1"/>
          </p:cNvSpPr>
          <p:nvPr/>
        </p:nvSpPr>
        <p:spPr bwMode="auto">
          <a:xfrm>
            <a:off x="155575" y="-808038"/>
            <a:ext cx="2724150" cy="168592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5061" name="Picture 5" descr="C:\Users\user\Desktop\index1.jpg"/>
          <p:cNvPicPr>
            <a:picLocks noChangeAspect="1" noChangeArrowheads="1"/>
          </p:cNvPicPr>
          <p:nvPr/>
        </p:nvPicPr>
        <p:blipFill>
          <a:blip r:embed="rId3"/>
          <a:srcRect/>
          <a:stretch>
            <a:fillRect/>
          </a:stretch>
        </p:blipFill>
        <p:spPr bwMode="auto">
          <a:xfrm>
            <a:off x="4959348" y="1142999"/>
            <a:ext cx="3994152" cy="2870571"/>
          </a:xfrm>
          <a:prstGeom prst="rect">
            <a:avLst/>
          </a:prstGeom>
          <a:noFill/>
        </p:spPr>
      </p:pic>
      <p:pic>
        <p:nvPicPr>
          <p:cNvPr id="45062" name="Picture 6" descr="C:\Users\user\Desktop\index 2.jpg"/>
          <p:cNvPicPr>
            <a:picLocks noChangeAspect="1" noChangeArrowheads="1"/>
          </p:cNvPicPr>
          <p:nvPr/>
        </p:nvPicPr>
        <p:blipFill>
          <a:blip r:embed="rId4"/>
          <a:srcRect/>
          <a:stretch>
            <a:fillRect/>
          </a:stretch>
        </p:blipFill>
        <p:spPr bwMode="auto">
          <a:xfrm>
            <a:off x="4958226" y="4242171"/>
            <a:ext cx="3994151" cy="2615829"/>
          </a:xfrm>
          <a:prstGeom prst="rect">
            <a:avLst/>
          </a:prstGeom>
          <a:noFill/>
        </p:spPr>
      </p:pic>
      <p:pic>
        <p:nvPicPr>
          <p:cNvPr id="10" name="object 7"/>
          <p:cNvPicPr/>
          <p:nvPr/>
        </p:nvPicPr>
        <p:blipFill>
          <a:blip r:embed="rId5" cstate="print"/>
          <a:stretch>
            <a:fillRect/>
          </a:stretch>
        </p:blipFill>
        <p:spPr>
          <a:xfrm>
            <a:off x="190501" y="4255618"/>
            <a:ext cx="4572000" cy="2602382"/>
          </a:xfrm>
          <a:prstGeom prst="rect">
            <a:avLst/>
          </a:prstGeom>
        </p:spPr>
      </p:pic>
      <p:sp>
        <p:nvSpPr>
          <p:cNvPr id="4" name="TextBox 3">
            <a:extLst>
              <a:ext uri="{FF2B5EF4-FFF2-40B4-BE49-F238E27FC236}">
                <a16:creationId xmlns:a16="http://schemas.microsoft.com/office/drawing/2014/main" id="{6446F4BE-0216-209E-DF0C-8C68CD0ED402}"/>
              </a:ext>
            </a:extLst>
          </p:cNvPr>
          <p:cNvSpPr txBox="1"/>
          <p:nvPr/>
        </p:nvSpPr>
        <p:spPr>
          <a:xfrm>
            <a:off x="155576" y="1001430"/>
            <a:ext cx="4714875" cy="3274614"/>
          </a:xfrm>
          <a:prstGeom prst="rect">
            <a:avLst/>
          </a:prstGeom>
          <a:noFill/>
        </p:spPr>
        <p:txBody>
          <a:bodyPr wrap="square">
            <a:spAutoFit/>
          </a:bodyPr>
          <a:lstStyle/>
          <a:p>
            <a:pPr algn="just">
              <a:lnSpc>
                <a:spcPct val="150000"/>
              </a:lnSpc>
            </a:pPr>
            <a:r>
              <a:rPr lang="el-GR" sz="2000" dirty="0">
                <a:effectLst/>
                <a:latin typeface="Times New Roman" panose="02020603050405020304" pitchFamily="18" charset="0"/>
                <a:ea typeface="Calibri" panose="020F0502020204030204" pitchFamily="34" charset="0"/>
              </a:rPr>
              <a:t>Το καθαρό νερό και η αποχέτευση είναι ζωτικής σημασίας για την επίτευξη πολλών από τους άλλους στόχους της ΣΒΑ, συμπεριλαμβανομένων εκείνων που σχετίζονται με την υγεία, την εκπαίδευση, την ισότητα των φύλων και τη μείωση της φτώχειας</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52E333-3985-D442-DB3C-39D24F00C643}"/>
              </a:ext>
            </a:extLst>
          </p:cNvPr>
          <p:cNvPicPr>
            <a:picLocks noChangeAspect="1"/>
          </p:cNvPicPr>
          <p:nvPr/>
        </p:nvPicPr>
        <p:blipFill>
          <a:blip r:embed="rId3"/>
          <a:stretch>
            <a:fillRect/>
          </a:stretch>
        </p:blipFill>
        <p:spPr>
          <a:xfrm>
            <a:off x="31376" y="0"/>
            <a:ext cx="5056095" cy="4366638"/>
          </a:xfrm>
          <a:prstGeom prst="rect">
            <a:avLst/>
          </a:prstGeom>
        </p:spPr>
      </p:pic>
      <p:pic>
        <p:nvPicPr>
          <p:cNvPr id="6" name="object 3">
            <a:extLst>
              <a:ext uri="{FF2B5EF4-FFF2-40B4-BE49-F238E27FC236}">
                <a16:creationId xmlns:a16="http://schemas.microsoft.com/office/drawing/2014/main" id="{1652C3E1-4E18-A65B-50E1-3D068F93DDBE}"/>
              </a:ext>
            </a:extLst>
          </p:cNvPr>
          <p:cNvPicPr/>
          <p:nvPr/>
        </p:nvPicPr>
        <p:blipFill>
          <a:blip r:embed="rId4" cstate="print"/>
          <a:stretch>
            <a:fillRect/>
          </a:stretch>
        </p:blipFill>
        <p:spPr>
          <a:xfrm>
            <a:off x="4401671" y="0"/>
            <a:ext cx="4724400" cy="4366638"/>
          </a:xfrm>
          <a:prstGeom prst="rect">
            <a:avLst/>
          </a:prstGeom>
        </p:spPr>
      </p:pic>
      <p:pic>
        <p:nvPicPr>
          <p:cNvPr id="8" name="Picture 7">
            <a:extLst>
              <a:ext uri="{FF2B5EF4-FFF2-40B4-BE49-F238E27FC236}">
                <a16:creationId xmlns:a16="http://schemas.microsoft.com/office/drawing/2014/main" id="{22A36BC4-6D73-C17A-C413-7CBCEB3DC6AB}"/>
              </a:ext>
            </a:extLst>
          </p:cNvPr>
          <p:cNvPicPr>
            <a:picLocks noChangeAspect="1"/>
          </p:cNvPicPr>
          <p:nvPr/>
        </p:nvPicPr>
        <p:blipFill>
          <a:blip r:embed="rId5"/>
          <a:stretch>
            <a:fillRect/>
          </a:stretch>
        </p:blipFill>
        <p:spPr>
          <a:xfrm>
            <a:off x="31376" y="3380142"/>
            <a:ext cx="5589609" cy="3477858"/>
          </a:xfrm>
          <a:prstGeom prst="rect">
            <a:avLst/>
          </a:prstGeom>
        </p:spPr>
      </p:pic>
      <p:pic>
        <p:nvPicPr>
          <p:cNvPr id="10" name="Picture 9">
            <a:extLst>
              <a:ext uri="{FF2B5EF4-FFF2-40B4-BE49-F238E27FC236}">
                <a16:creationId xmlns:a16="http://schemas.microsoft.com/office/drawing/2014/main" id="{CB981711-3F85-9E26-35D5-D4F4E882B866}"/>
              </a:ext>
            </a:extLst>
          </p:cNvPr>
          <p:cNvPicPr>
            <a:picLocks noChangeAspect="1"/>
          </p:cNvPicPr>
          <p:nvPr/>
        </p:nvPicPr>
        <p:blipFill>
          <a:blip r:embed="rId6"/>
          <a:stretch>
            <a:fillRect/>
          </a:stretch>
        </p:blipFill>
        <p:spPr>
          <a:xfrm>
            <a:off x="5410200" y="2304781"/>
            <a:ext cx="3760694" cy="455321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32"/>
          <p:cNvSpPr txBox="1"/>
          <p:nvPr/>
        </p:nvSpPr>
        <p:spPr>
          <a:xfrm>
            <a:off x="5154295" y="3079495"/>
            <a:ext cx="1052830" cy="452120"/>
          </a:xfrm>
          <a:prstGeom prst="rect">
            <a:avLst/>
          </a:prstGeom>
        </p:spPr>
        <p:txBody>
          <a:bodyPr vert="horz" wrap="square" lIns="0" tIns="12065" rIns="0" bIns="0" rtlCol="0">
            <a:spAutoFit/>
          </a:bodyPr>
          <a:lstStyle/>
          <a:p>
            <a:pPr marL="12700">
              <a:lnSpc>
                <a:spcPct val="100000"/>
              </a:lnSpc>
              <a:spcBef>
                <a:spcPts val="95"/>
              </a:spcBef>
            </a:pPr>
            <a:r>
              <a:rPr sz="2800" b="1" spc="-5" dirty="0">
                <a:solidFill>
                  <a:srgbClr val="FFFFFF"/>
                </a:solidFill>
                <a:latin typeface="Times New Roman"/>
                <a:cs typeface="Times New Roman"/>
              </a:rPr>
              <a:t>S</a:t>
            </a:r>
            <a:r>
              <a:rPr sz="2800" b="1" dirty="0">
                <a:solidFill>
                  <a:srgbClr val="FFFFFF"/>
                </a:solidFill>
                <a:latin typeface="Times New Roman"/>
                <a:cs typeface="Times New Roman"/>
              </a:rPr>
              <a:t>p</a:t>
            </a:r>
            <a:r>
              <a:rPr sz="2800" b="1" spc="-5" dirty="0">
                <a:solidFill>
                  <a:srgbClr val="FFFFFF"/>
                </a:solidFill>
                <a:latin typeface="Times New Roman"/>
                <a:cs typeface="Times New Roman"/>
              </a:rPr>
              <a:t>ring</a:t>
            </a:r>
            <a:endParaRPr sz="2800">
              <a:latin typeface="Times New Roman"/>
              <a:cs typeface="Times New Roman"/>
            </a:endParaRPr>
          </a:p>
        </p:txBody>
      </p:sp>
      <p:sp>
        <p:nvSpPr>
          <p:cNvPr id="2" name="object 11">
            <a:extLst>
              <a:ext uri="{FF2B5EF4-FFF2-40B4-BE49-F238E27FC236}">
                <a16:creationId xmlns:a16="http://schemas.microsoft.com/office/drawing/2014/main" id="{7115226C-B5FF-2BE2-4A0E-C69F78BB3A2F}"/>
              </a:ext>
            </a:extLst>
          </p:cNvPr>
          <p:cNvSpPr txBox="1"/>
          <p:nvPr/>
        </p:nvSpPr>
        <p:spPr>
          <a:xfrm>
            <a:off x="76200" y="919039"/>
            <a:ext cx="8991600" cy="5612689"/>
          </a:xfrm>
          <a:prstGeom prst="rect">
            <a:avLst/>
          </a:prstGeom>
        </p:spPr>
        <p:txBody>
          <a:bodyPr vert="horz" wrap="square" lIns="0" tIns="55244" rIns="0" bIns="0" rtlCol="0">
            <a:spAutoFit/>
          </a:bodyPr>
          <a:lstStyle/>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Δυστυχώς, πολλοί άνθρωποι σε όλο τον κόσμο στερούνται ακόμη την πρόσβαση σε αυτές τις βασικές ανάγκες, γεγονός που τους θέτει σε κίνδυνο να προσβληθούν από ασθένειες που μεταδίδονται με το νερό και άλλα προβλήματα υγείας. </a:t>
            </a:r>
          </a:p>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Η αντιμετώπιση αυτού του ζητήματος απαιτεί μια πολύπλευρη προσέγγιση που περιλαμβάνει επενδύσεις σε υποδομές, προώθηση της υγιεινής και εκπαίδευση των κοινοτήτων σχετικά με τη σημασία του καθαρού νερού και της αποχέτευσης.</a:t>
            </a:r>
          </a:p>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Η βελτίωση της πρόσβασης σε καθαρό νερό και αποχέτευση δεν ωφελεί μόνο τη δημόσια υγεία, αλλά έχει επίσης θετικές επιπτώσεις στο περιβάλλον και την οικονομία</a:t>
            </a:r>
            <a:endParaRPr lang="el-GR" dirty="0">
              <a:latin typeface="Times New Roman" panose="02020603050405020304" pitchFamily="18" charset="0"/>
              <a:ea typeface="Calibri" panose="020F0502020204030204" pitchFamily="34" charset="0"/>
            </a:endParaRPr>
          </a:p>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Είναι σημαντικό για τις κυβερνήσεις, τις μη κυβερνητικές οργανώσεις και τους ιδιώτες να συνεργαστούν για να διασφαλίσουν ότι όλοι έχουν πρόσβαση σε καθαρό νερό και επαρκείς εγκαταστάσεις υγιεινής.</a:t>
            </a:r>
          </a:p>
          <a:p>
            <a:pPr marL="298450" marR="5080" indent="-285750" algn="just">
              <a:lnSpc>
                <a:spcPct val="150000"/>
              </a:lnSpc>
              <a:spcBef>
                <a:spcPts val="434"/>
              </a:spcBef>
              <a:buFont typeface="Wingdings" panose="05000000000000000000" pitchFamily="2" charset="2"/>
              <a:buChar char="v"/>
            </a:pPr>
            <a:r>
              <a:rPr lang="el-GR" dirty="0">
                <a:effectLst/>
                <a:latin typeface="Times New Roman" panose="02020603050405020304" pitchFamily="18" charset="0"/>
                <a:ea typeface="Calibri" panose="020F0502020204030204" pitchFamily="34" charset="0"/>
              </a:rPr>
              <a:t>Δίνοντας προτεραιότητα στην πρόσβαση σε καθαρό νερό και αποχέτευση, μπορούμε να δημιουργήσουμε έναν πιο υγιή και πιο δίκαιο κόσμο.</a:t>
            </a:r>
          </a:p>
        </p:txBody>
      </p:sp>
      <p:sp>
        <p:nvSpPr>
          <p:cNvPr id="4" name="Title 3">
            <a:extLst>
              <a:ext uri="{FF2B5EF4-FFF2-40B4-BE49-F238E27FC236}">
                <a16:creationId xmlns:a16="http://schemas.microsoft.com/office/drawing/2014/main" id="{05FC7C5D-6F3D-C760-ACFB-81514A78D1AA}"/>
              </a:ext>
            </a:extLst>
          </p:cNvPr>
          <p:cNvSpPr>
            <a:spLocks noGrp="1"/>
          </p:cNvSpPr>
          <p:nvPr>
            <p:ph type="title"/>
          </p:nvPr>
        </p:nvSpPr>
        <p:spPr>
          <a:xfrm>
            <a:off x="152400" y="125679"/>
            <a:ext cx="8505341" cy="553998"/>
          </a:xfrm>
        </p:spPr>
        <p:txBody>
          <a:bodyPr/>
          <a:lstStyle/>
          <a:p>
            <a:r>
              <a:rPr lang="el-GR" sz="3600" b="1" dirty="0">
                <a:solidFill>
                  <a:schemeClr val="bg1"/>
                </a:solidFill>
              </a:rPr>
              <a:t>Συμπεράσματα και προτάσεις</a:t>
            </a:r>
            <a:endParaRPr lang="en-US" sz="3600" b="1" dirty="0">
              <a:solidFill>
                <a:schemeClr val="bg1"/>
              </a:solidFill>
            </a:endParaRPr>
          </a:p>
        </p:txBody>
      </p:sp>
    </p:spTree>
    <p:extLst>
      <p:ext uri="{BB962C8B-B14F-4D97-AF65-F5344CB8AC3E}">
        <p14:creationId xmlns:p14="http://schemas.microsoft.com/office/powerpoint/2010/main" val="35210266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_2" val="UEsDBBQAAgAIAJMGl1BrXzME1QIAAPcHAAAPAAAAbm9uZS9wbGF5ZXIueG1spVVbb9owFH6mUv9D5PfaMLStQqHVVAntYa0qdbe3yCQm8erYnu2Qsl+/Y+cCSYFtGhLIOTnfd26fD/HtSymiLTOWK7lEMzxFEZOpyrjMl+jL59XVNbq9ubyItaA7ZiKeLZFUkqEoYzY1XDvAPVJXLNGBAQMpirThynC3A9op0PZB5lN0eTEBF2mXqHBOLwip6xpzCwiZWyUqT2JxqkqiDbNMOmZIkwGKOuzC/RkN31JJ4naa2QOkdv8euCXpOV4sH5DUc6xMTt5MpzPy/f7TU1qwkl5xaR2VKfQLmjgJXVzT9PleZZVg1tsmcZPkE3POJxFsk9gt+OxaRtakS9Q4JCWzlubMYiFzRHq/jrMjaDCdNaEySyTd8pz62hLbeoUR7UlsoYxLK9ein9lurajJkt5+4B+TIxnHG0Ft0fLZQS2B/5m3xQS/xD8fzSVUVK0FtwW8OoTsrceLIMOocRl6HBT7AIpdeRIUGfaz4oZl4fFrr/vpDDWxZCVEyA7bOgUbnFY0dcrs7gABgm3Fgnt94EYfOIA8PBwe4PDYTWZPgroqN4y6yrCuRZN4yzOmHqgxYU43Gyosi8nI2oLJEB2TptZ2OvtJxIUrxdu/GIr3G83khz03kgD4z4l8BI6+H1xm7GXF4bVjJXTUMWi1t2GnBfbh9unYal0eXKCBaa9+GAnUEDlqcgb3PaOOkr2dnIKujaot6KLSGqT/muL1+z4vMk5sNJh+GjE5sgjitLJOlfxXGPVgQ7hFmOkZ8V5eRKc+HeiD5j3k/fQcorkIMKFkkFJ3LTbnsHAttpzVTx3FVWvAGpbWkd3mT6OF5k2P/nZ128gbEt1YxnuLuUo3Xp18Kz3yydiGVsLdHdYyXJYBOqr1+J48xvUNdKrqJ/6LRTXP/F/hbA4NjgrG8wJk8+56fsAgVErFMHwwnYq4UbLrA8YkPDW/YRLdRm4V0ojrhJDiVv5w/A1QSwMEFAACAAgAlSi+UlytsfihAwAA7wwAABgAAABub25lL2NvbW1vbl9tZXNzYWdlcy5sbmetV11zmzoQfe9M/4OGmb7dpr1v98Ehg0HJ1RgjCjhO+qJRQHE0BeQicOr76+9KOK7dNoM/8sIYydo9u+fsrhhd/ahKtBKNlqq+dP6++OwgUeeqkPXi0pll1x//cZBueV3wUtXi0qmVg67c9+9GJa8XHV8I+P3+HUKjSmgNr9o1bz/fkSwunXjMPN/HaUrGIWbeLCCURV6SeBmhEQu9MQ4d1+sKqVDNm4a3AGb0aWNh2GAcevc4YamPwagxTTOWzuKYJhkOHDd7EkjLqiutXSQ1qlWLdLdcqqYVBZI1auEvPM/Bg3yQpWzXqFKFOAJCOiERA/c2vs0yCUl2z6Y0wI6La/5QAoy8EaJGjeCFaM7xEdFk6oUb44HU51u/JQH+Ayu3shCnsTL3Mgwgk0kP3E8wLARsTrJ/HdcHkCb3z7J9QjJdNqA3JFa87HqSNooccjf2/AnLKPPimI1nWfYT95jn34ZO+zTKEhqy2ItwyCJ8lzmueR53Lk7wreOa5+C5WZLgCLQZQq4ZSa1QfTqNQ2yFeq869MRXArUKraR4trIUdSsb4LYEIsxGrmCh7gapDejUg7QnOM0S4htKHTdVTbP+q1d71z6pBtxpVPTyKaxPw4PZXzZCg+ueDWUqBOqmUBWX9cWQa4gRyjH20nROk8CIvwU9crTkWj+rptiLb9fRkGES+RRS6Gc7xk11bw0DRgndq2lE3g4bA5SezcyGkTmJAjpnmRWCIaPqdAsJr5alaIVFK00oPLdZeRCPCpgpBV/1WQPvlqbBBE2hRrwbzMb0DjQAoqPHnKATx6WTY07c4xQCwunQmci7JTd9+YM6X6TzIs2cGyWU602nNMytpOo0rBg2QUA2en1xnJsUf5mBYogXvlIBvdWXNr2QK+hxQLZoBh1BUfo4INEN+zIjX9m1R0LbgX6lma/tSODFite5AGJz3mmB1rBXyMLuGYlZ/987+R/i7aYgP2xqOQrw3Ydj8eyV/yvq420rqmU75NokbAP/FBSmnF6FcEjop/nfTuw3YWZnxp/Nz95d4hiOBkGcmanD2XpTJFYpB3dJK5TT2+POzNprYxnJQrjuRGBwsb3LlbKScJM4wOZsik1GU2g2ffPZi2SuurKwwirlN9uAYDB1lfh9Gj42qrKrJdcvie0b4NU5KPrgkt5pfMRU3GrjYH52pHE6S+lsbDGnjF5fw0R6fBw6kRGI/U0uJLwvtkpVsPQL0u2btp8mo087Xyr/A1BLAwQUAAIACACVKL5StrL3yKUAAACCAQAAKQAAAG5vbmUvcGxheWJhY2tfYW5kX25hdmlnYXRpb25fc2V0dGluZ3MueG1sdZDBCoMwEETvfoV/UOg5BHoubYX6AyuOEoiJZFfBv28iakubHnfezC47iiFiXM+6KEtFk/inUBAtYYI6vedEmWZcnBlIjHdRFvDmy5GUsN6PVQDDyYp0R5aj/0ffj1eWlmMR7/YMyQdqM0Cfc4GVpJCj2fSrVi8jdBcQD3yJyQdHjcUVS+MptPfDsH38F6ds/GwacPMtNKf2HjOCOn2oRaxs7/0FUEsDBBQAAgAIAJUovlJmijtBLQMAAMcOAAAiAAAAbm9uZS9mbGFzaF9wdWJsaXNoaW5nX3NldHRpbmdzLnhtbOWXbU/bMBCAv/dXWJn4uAakTZpQWsT6IlWDgkhh8Am5sduccOzML+3Kr985bkvZyhbeJLZVqprYd8+d787nOjn4Xggy49qAkq1or7kbES4zxUBOW9H5qP/+U0SMpZJRoSRvRVJF5KDdSEo3FmDylFuLooYgRpr90rai3NpyP47n83kTTKn9rBLOIt80M1XEpeaGS8t1XAq6wB+7KLmJloQaAPwWSi7V2o0GIUkgHSvmBCfAWtEQne0LavIoDhJjmt1MtXKSdZRQmujpuBW9260+K5lA6ULBpQ+HaeOgH7b7lDHwDlCRwi0nOYdpjp5isObAbO6fYi+dxL8yKnJYM/WMjsLFS7uE44RyOuNLYzhCraVZjvrWtCdUGJ7Em0MrMfAhpJmFGXp2px78nTghUleWStu21Q4RPw2uKPEDmGSiNowt38lYCYxt5RSWSTHmbEgLHqKd3oDso9BeRCa0ALFoRScllySlEpMLlgrI1rrGjY0FWyW1v5Q+1EAFOZeA1cfJcRrdWQ+LynKqDd/0ajVjfGSz9lflBCML5YiAG06sIhhdV+BTzslmCshEq6IaxRKxxAhAizPgc84OqlAtgQ8ZukIThUNNLMVScBssfHNwS8Z8ojRyOZ1h4eI4mMBvPgpcUmPuoHTl4056NOj2rgfDbu9yxy+QshmV2SPhWE68KO2r8OmCSGVXehiOjDrDq6QwYNVcnbU1n56GdUVjnl8oG/f4Bgon6Evi1wHZQL9iyl/HymMS/0cPapvN6aza6H7zVmjc4oApCUycyLAlgVx2wBrAjEqipFgQmmFTNr5tzEA5gyOhQQS0ebqHQR/LtHqbwgybpNKM698j2UJio8z6Shc+mYz4868VdTsjjNmod3bYGQ0uBqOr61HvchROo7V6vLV7JrFv6tt7vD803mKLPz3rXdSJ/BCDUCtDvbQW7qSO1MmXOlJn4Uw63TiParmAPWYa9gx2GQEFYBG8oYp5zr+CUG0vXDF/zYb5B1b/9v4S1l5/2jsefD456v7vu+C5cQhvqztTfO9ek8RbL0B+pgAJBV6r/KG4vjW1P37YTeLtU40G0u5fPtuNH1BLAwQUAAIACACVKL5SfqYJshUBAADUAgAAHAAAAG5vbmUvZmxhc2hfc2tpbl9zZXR0aW5ncy54bWyNktFOgzAUhu99CoL3oItGTVgT5+KNUZdsL3CAA2lWekh7IOHt7QobqCNbr9r//z8OPaeJ3UsdtGisJL0M70NxEwRJRorMFpmlLu1BOWqBzJdh2jCTjjLSjJojTaYCFYrbd7+S2CcvUeRqXssUkOFY5nHxvFpfhQw1HlZP67eXOaCGEqMUsn1pqNG5y9/5NckP22lDEvu7O9AwbRkMCzYNJvF47n0LLb5qWQG7PjuD0Q7Jc07PKKJ6Y9C6dnlTFKCsI/7p4y9sFHSnj9kjcMaZQ3ayQrE4h3inxzS0svTqrqtRFAZdkT9in0QNqcIP7FICk3+dIsPdZ+2edndsKvykHIU99PLbzTOJJ6qfzTgJt3evWfwAUEsDBBQAAgAIAJUovlJ3Y7XsJwMAAG8OAAAhAAAAbm9uZS9odG1sX3B1Ymxpc2hpbmdfc2V0dGluZ3MueG1s3VdtT9swEP7eX2Fl4uMa9m1CbRHri1ZtFEQKg0/Ijd3mhGNnfklXfv3OcVsKKywwKtAqVU3OvufOz50f163DX7kgJdcGlGxHn5r7EeEyVQzkrB2djwcfP0fEWCoZFUrydiRVRA47jVbhJgJMlnBrcaohCCPNQWHbUWZtcRDH8/m8CabQflQJZxHfNFOVx4XmhkvLdVwIusAfuyi4iZYINQDwmyu5dOs0GoS0AtKxYk5wAqwdjTDZrzYXURwmTGh6M9PKSdZVQmmiZ5N29GG/+qzmBJAe5Fx6NkwHjd5sDyhj4ONTkcAtJxmHWYaJIldzYDbzT7Gf3Yr/xKiQw5Kpx+gqXLu0S3AcUE6nfBkMLdRammbob01nSoXhrXjTtJoGnkGaWigxszv3kO/UCZG4olDadqx2CPHAuEKJH4FpTdVGsOU7mSiB1FZJYZfkE85GNMeeOB3IiExpDmLRjk4KLklCJVYULBWQrj2MmxgLtqrkYDn7SAMV5FwCthwnx0l0FzMsJc2oNnwzl9WI8XymnR/KCUYWyhEBN5xYRZBTl+NTxskm8WSqVV5ZBTWWGAEYsQQ+5+ywImgJ+FigKwyRO/TE/isEtyHCTwe3ZMKnSiMupyV2K9rBBPzms4ALaswdKF3luJd8H/b618NRr3+55xdIWUll+kxwbCKeF3Yn+HRBpLIrP6Qjpc7wqigMWDVWZ23Nl5dh3cdY51eqxj18A7kT9DXh14RsQO+w5LuJ8pzC/zWD2mEzWlYb3W/eChq3OGBJAiYOpKhWIJe6VwMwpZIoKRaEpijFxstGCcoZtASBCNDm5RkGf2zT6m0GJYqk0ozrpyHZQqJQpgOlc19MRvyh14563TFyNu6fHXXHw4vh+Op63L8chzNo7R5vVc9W7KV8u7L7o+KhsE/eTtlPz/oXdQgf4dprFaaf1II7qTPr5FudWWfhKDrdOIZqpYDSMgtbBcVFQA5Y+3fUKFv/AsCTnRJ665Ub5R1sj/9+1VtrbbbJAkl4Dt5p1/pQm4Ckfzz8cvK9t1MmoB4Vb9sK/8pEeFtdieJ715ZWvPV+00D7/Utip/EbUEsDBBQAAgAIAJUovlJ83j/HZwAAAOUAAAAaAAAAbm9uZS9odG1sX3NraW5fc2V0dGluZ3MuanOr5lIAAqUcJQUrhWowG8xPKi0pyc/TS87PK0nNK9HLyy/KTQSrUVJ2AwMlHZyK88tSiwgoTUtMTkUx1NTIwskFp0qEiSZO5i7OlsjqChLTU/WSEpOz04vyS/NSIMoMwEAJrKqWqxYAUEsDBBQAAgAIAJUovlK8fTX3SgAAAEkAAAAXAAAAbm9uZS9sb2NhbF9zZXR0aW5ncy54bWyzsa/IzVEoSy0qzszPs1Uy1DNQUkjNS85PycxLt1UKDXHTtVBSKC5JzEtJzMnPS7VVystXUrC347LJyU9OzAlOLSkBKizWt+MCAFBLAQIAABQAAgAIAJMGl1BrXzME1QIAAPcHAAAPAAAAAAAAAAEAAAAAAAAAAABub25lL3BsYXllci54bWxQSwECAAAUAAIACACVKL5SXK2x+KEDAADvDAAAGAAAAAAAAAABAAAAAAACAwAAbm9uZS9jb21tb25fbWVzc2FnZXMubG5nUEsBAgAAFAACAAgAlSi+Uray98ilAAAAggEAACkAAAAAAAAAAQAAAAAA2QYAAG5vbmUvcGxheWJhY2tfYW5kX25hdmlnYXRpb25fc2V0dGluZ3MueG1sUEsBAgAAFAACAAgAlSi+UmaKO0EtAwAAxw4AACIAAAAAAAAAAQAAAAAAxQcAAG5vbmUvZmxhc2hfcHVibGlzaGluZ19zZXR0aW5ncy54bWxQSwECAAAUAAIACACVKL5SfqYJshUBAADUAgAAHAAAAAAAAAABAAAAAAAyCwAAbm9uZS9mbGFzaF9za2luX3NldHRpbmdzLnhtbFBLAQIAABQAAgAIAJUovlJ3Y7XsJwMAAG8OAAAhAAAAAAAAAAEAAAAAAIEMAABub25lL2h0bWxfcHVibGlzaGluZ19zZXR0aW5ncy54bWxQSwECAAAUAAIACACVKL5SfN4/x2cAAADlAAAAGgAAAAAAAAABAAAAAADnDwAAbm9uZS9odG1sX3NraW5fc2V0dGluZ3MuanNQSwECAAAUAAIACACVKL5SvH0190oAAABJAAAAFwAAAAAAAAABAAAAAACGEAAAbm9uZS9sb2NhbF9zZXR0aW5ncy54bWxQSwUGAAAAAAgACABQAgAABREAAAAA"/>
  <p:tag name="ISPRING_LMS_API_VERSION" val="SCORM 2004 (2nd edition)"/>
  <p:tag name="ISPRING_ULTRA_SCORM_COURCE_TITLE" val="9607416"/>
  <p:tag name="ISPRING_ULTRA_SCORM_COURSE_ID" val="B614EADD-1AF5-4F7D-B78A-C9C6FAD9CE5C"/>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C\uFFFD\uFFFD{933E314C-AC01-41FE-82DB-8CC702BF6D15}&quot;,&quot;C:\\Program Files (x86)\\PowerPlugs\\PreProcessor\\Presentations\\960741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none&quot;},&quot;advancedSettings&quot;:{&quot;enableTextAllocation&quot;:&quot;T_TRUE&quot;,&quot;viewingFromLocalDrive&quot;:&quot;T_TRUE&quot;,&quot;contentScale&quot;:75,&quot;contentScaleMode&quot;:&quot;ORIGINAL_SIZ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none"/>
  <p:tag name="ISPRING_PRESENTATION_TITLE" val="9607416"/>
  <p:tag name="ISPRING_FIRST_PUBLI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uncatedFinal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2920</TotalTime>
  <Words>1226</Words>
  <Application>Microsoft Macintosh PowerPoint</Application>
  <PresentationFormat>Προβολή στην οθόνη (4:3)</PresentationFormat>
  <Paragraphs>153</Paragraphs>
  <Slides>20</Slides>
  <Notes>14</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20</vt:i4>
      </vt:variant>
    </vt:vector>
  </HeadingPairs>
  <TitlesOfParts>
    <vt:vector size="29" baseType="lpstr">
      <vt:lpstr>Arial</vt:lpstr>
      <vt:lpstr>Calibri</vt:lpstr>
      <vt:lpstr>Calibri Light</vt:lpstr>
      <vt:lpstr>Courier New</vt:lpstr>
      <vt:lpstr>Palatino Linotype</vt:lpstr>
      <vt:lpstr>Times New Roman</vt:lpstr>
      <vt:lpstr>Wingdings</vt:lpstr>
      <vt:lpstr>Office Theme</vt:lpstr>
      <vt:lpstr>TruncatedFinalSlide</vt:lpstr>
      <vt:lpstr>Καθαρό Νερό και Αποχέτευση</vt:lpstr>
      <vt:lpstr>Περιγραφή προβλήματος</vt:lpstr>
      <vt:lpstr>Περιγραφή προβλήματος</vt:lpstr>
      <vt:lpstr>Περιγραφή προβλήματος</vt:lpstr>
      <vt:lpstr>Στόχοι Βιώσιμης Ανάπτυξης </vt:lpstr>
      <vt:lpstr>Στόχοι Βιώσιμης Ανάπτυξης </vt:lpstr>
      <vt:lpstr>Αναγκαιότητα</vt:lpstr>
      <vt:lpstr>Παρουσίαση του PowerPoint</vt:lpstr>
      <vt:lpstr>Συμπεράσματα και προτάσεις</vt:lpstr>
      <vt:lpstr>Πρόγραμμα περιβαλλοντικής εκπαίδευσης</vt:lpstr>
      <vt:lpstr>Παιδαγωγική Διαδικασία</vt:lpstr>
      <vt:lpstr>ΠΑΙΔΑΓΩΓΙΚΟΙ ΣΤΟΧΟΙ</vt:lpstr>
      <vt:lpstr>ΜΕΘΟΔΟΛΟΓΙΑ ΥΛΟΠΟΙΗΣΗΣ (1)</vt:lpstr>
      <vt:lpstr>ΜΕΘΟΔΟΛΟΓΙΑ ΥΛΟΠΟΙΗΣΗΣ (2)</vt:lpstr>
      <vt:lpstr>ΜΕΘΟΔΟΛΟΓΙΑ ΥΛΟΠΟΙΗΣΗΣ (3)</vt:lpstr>
      <vt:lpstr>ΧΡΟΝΟΔΙΑΓΡΑΜΜΑ (1)</vt:lpstr>
      <vt:lpstr>ΧΡΟΝΟΔΙΑΓΡΑΜΜΑ (2)</vt:lpstr>
      <vt:lpstr>ΧΡΟΝΟΔΙΑΓΡΑΜΜΑ (3)</vt:lpstr>
      <vt:lpstr>ΧΡΟΝΟΔΙΑΓΡΑΜΜΑ (4)</vt:lpstr>
      <vt:lpstr>Ευχαριστούμε για το χρόνο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Καθαρό Νερό και Αποχέτευση</dc:title>
  <dc:creator>laptop</dc:creator>
  <cp:lastModifiedBy>Thanos Mogias</cp:lastModifiedBy>
  <cp:revision>7</cp:revision>
  <dcterms:created xsi:type="dcterms:W3CDTF">2021-03-21T09:26:10Z</dcterms:created>
  <dcterms:modified xsi:type="dcterms:W3CDTF">2023-05-28T11:16:20Z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2017-01-09T00:00:00Z</vt:filetime>
  </property>
  <property fmtid="{D5CDD505-2E9C-101B-9397-08002B2CF9AE}" pid="3" name="Creator">
    <vt:lpwstr>Microsoft® PowerPoint® 2013</vt:lpwstr>
  </property>
  <property fmtid="{D5CDD505-2E9C-101B-9397-08002B2CF9AE}" pid="4" name="LastSaved">
    <vt:filetime>2021-03-21T00:00:00Z</vt:filetime>
  </property>
</Properties>
</file>