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56" r:id="rId2"/>
    <p:sldId id="257" r:id="rId3"/>
    <p:sldId id="258" r:id="rId4"/>
    <p:sldId id="275" r:id="rId5"/>
    <p:sldId id="277" r:id="rId6"/>
    <p:sldId id="276" r:id="rId7"/>
    <p:sldId id="278"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3588" cy="6858000"/>
  <p:notesSz cx="6858000" cy="9144000"/>
  <p:defaultTextStyle>
    <a:defPPr>
      <a:defRPr lang="en-GB"/>
    </a:defPPr>
    <a:lvl1pPr algn="l" defTabSz="449263" rtl="0" fontAlgn="base">
      <a:spcBef>
        <a:spcPts val="13"/>
      </a:spcBef>
      <a:spcAft>
        <a:spcPts val="13"/>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ts val="13"/>
      </a:spcBef>
      <a:spcAft>
        <a:spcPts val="13"/>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ts val="13"/>
      </a:spcBef>
      <a:spcAft>
        <a:spcPts val="13"/>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ts val="13"/>
      </a:spcBef>
      <a:spcAft>
        <a:spcPts val="13"/>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ts val="13"/>
      </a:spcBef>
      <a:spcAft>
        <a:spcPts val="13"/>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97" autoAdjust="0"/>
  </p:normalViewPr>
  <p:slideViewPr>
    <p:cSldViewPr>
      <p:cViewPr varScale="1">
        <p:scale>
          <a:sx n="105" d="100"/>
          <a:sy n="105" d="100"/>
        </p:scale>
        <p:origin x="744"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97E01-46AC-44FC-BBBF-DA7F31AE9BE9}" type="doc">
      <dgm:prSet loTypeId="urn:microsoft.com/office/officeart/2005/8/layout/vList3" loCatId="list" qsTypeId="urn:microsoft.com/office/officeart/2005/8/quickstyle/simple1" qsCatId="simple" csTypeId="urn:microsoft.com/office/officeart/2005/8/colors/accent5_1" csCatId="accent5" phldr="1"/>
      <dgm:spPr/>
      <dgm:t>
        <a:bodyPr/>
        <a:lstStyle/>
        <a:p>
          <a:endParaRPr lang="el-GR"/>
        </a:p>
      </dgm:t>
    </dgm:pt>
    <dgm:pt modelId="{EED2D03D-8D60-4EC1-8F8C-BB9FB5E298A8}">
      <dgm:prSet/>
      <dgm:spPr/>
      <dgm:t>
        <a:bodyPr/>
        <a:lstStyle/>
        <a:p>
          <a:pPr rtl="0"/>
          <a:r>
            <a:rPr lang="el-GR" dirty="0">
              <a:latin typeface="Calibri" pitchFamily="34" charset="0"/>
              <a:ea typeface="Calibri" pitchFamily="34" charset="0"/>
              <a:cs typeface="Calibri" pitchFamily="34" charset="0"/>
            </a:rPr>
            <a:t>Στόχος 1: Μηδενική Φτώχεια - Δίνουμε τέλος σε όλες τις μορφές της φτώχειας, παντού.</a:t>
          </a:r>
        </a:p>
      </dgm:t>
    </dgm:pt>
    <dgm:pt modelId="{B0867B0E-23F4-4E16-BF4A-F7844BBF795A}" type="parTrans" cxnId="{9D67F52E-AEDC-4EAF-B2B7-8EFED0BA8DFB}">
      <dgm:prSet/>
      <dgm:spPr/>
      <dgm:t>
        <a:bodyPr/>
        <a:lstStyle/>
        <a:p>
          <a:endParaRPr lang="el-GR"/>
        </a:p>
      </dgm:t>
    </dgm:pt>
    <dgm:pt modelId="{3E23B600-16A1-497F-A9BA-D8FC4C90CF9D}" type="sibTrans" cxnId="{9D67F52E-AEDC-4EAF-B2B7-8EFED0BA8DFB}">
      <dgm:prSet/>
      <dgm:spPr/>
      <dgm:t>
        <a:bodyPr/>
        <a:lstStyle/>
        <a:p>
          <a:endParaRPr lang="el-GR"/>
        </a:p>
      </dgm:t>
    </dgm:pt>
    <dgm:pt modelId="{146F37D3-D29C-48DE-8A9A-B17A14076A74}">
      <dgm:prSet/>
      <dgm:spPr/>
      <dgm:t>
        <a:bodyPr/>
        <a:lstStyle/>
        <a:p>
          <a:pPr rtl="0"/>
          <a:r>
            <a:rPr lang="el-GR" dirty="0">
              <a:latin typeface="Calibri" pitchFamily="34" charset="0"/>
              <a:ea typeface="Calibri" pitchFamily="34" charset="0"/>
              <a:cs typeface="Calibri" pitchFamily="34" charset="0"/>
            </a:rPr>
            <a:t>Στόχος 2: Μηδενική Πείνα - Δίνουμε τέλος στην πείνα, πετυχαίνουμε την επισιτιστική ασφάλεια, βελτιώνουμε τη διατροφή και τη βιώσιμη γεωργία</a:t>
          </a:r>
          <a:r>
            <a:rPr lang="el-GR" dirty="0"/>
            <a:t>.</a:t>
          </a:r>
        </a:p>
      </dgm:t>
    </dgm:pt>
    <dgm:pt modelId="{CA085E71-341F-41B5-BF63-41EA0D436912}" type="parTrans" cxnId="{7F329BFC-AC31-4ACD-B7E6-10D241996222}">
      <dgm:prSet/>
      <dgm:spPr/>
      <dgm:t>
        <a:bodyPr/>
        <a:lstStyle/>
        <a:p>
          <a:endParaRPr lang="el-GR"/>
        </a:p>
      </dgm:t>
    </dgm:pt>
    <dgm:pt modelId="{64E2EA16-4424-42A4-A3B4-1CE45E875A0E}" type="sibTrans" cxnId="{7F329BFC-AC31-4ACD-B7E6-10D241996222}">
      <dgm:prSet/>
      <dgm:spPr/>
      <dgm:t>
        <a:bodyPr/>
        <a:lstStyle/>
        <a:p>
          <a:endParaRPr lang="el-GR"/>
        </a:p>
      </dgm:t>
    </dgm:pt>
    <dgm:pt modelId="{7D142055-595E-4500-A805-FCCC0343878E}">
      <dgm:prSet/>
      <dgm:spPr/>
      <dgm:t>
        <a:bodyPr/>
        <a:lstStyle/>
        <a:p>
          <a:pPr rtl="0"/>
          <a:r>
            <a:rPr lang="el-GR" dirty="0">
              <a:latin typeface="Calibri" pitchFamily="34" charset="0"/>
              <a:ea typeface="Calibri" pitchFamily="34" charset="0"/>
              <a:cs typeface="Calibri" pitchFamily="34" charset="0"/>
            </a:rPr>
            <a:t>Στόχος 3: Καλή Υγεία και Ευημερία - Διασφαλίζουμε μία ζωή με υγεία και προάγουμε την ευημερία για όλους, σε όλες τις ηλικίες.</a:t>
          </a:r>
        </a:p>
      </dgm:t>
    </dgm:pt>
    <dgm:pt modelId="{DCC75F46-D476-4631-8613-D59DBDDC686A}" type="parTrans" cxnId="{BD02BF7B-6E0F-48FE-BCDC-5F080BE4232E}">
      <dgm:prSet/>
      <dgm:spPr/>
      <dgm:t>
        <a:bodyPr/>
        <a:lstStyle/>
        <a:p>
          <a:endParaRPr lang="el-GR"/>
        </a:p>
      </dgm:t>
    </dgm:pt>
    <dgm:pt modelId="{3644CE7E-EB71-4381-BCFF-44D6183C9DEF}" type="sibTrans" cxnId="{BD02BF7B-6E0F-48FE-BCDC-5F080BE4232E}">
      <dgm:prSet/>
      <dgm:spPr/>
      <dgm:t>
        <a:bodyPr/>
        <a:lstStyle/>
        <a:p>
          <a:endParaRPr lang="el-GR"/>
        </a:p>
      </dgm:t>
    </dgm:pt>
    <dgm:pt modelId="{048AFBA6-B98A-4282-8D30-610E4C88FA12}">
      <dgm:prSet/>
      <dgm:spPr/>
      <dgm:t>
        <a:bodyPr/>
        <a:lstStyle/>
        <a:p>
          <a:pPr rtl="0"/>
          <a:r>
            <a:rPr lang="el-GR" dirty="0">
              <a:latin typeface="Calibri" pitchFamily="34" charset="0"/>
              <a:ea typeface="Calibri" pitchFamily="34" charset="0"/>
              <a:cs typeface="Calibri" pitchFamily="34" charset="0"/>
            </a:rPr>
            <a:t>Στόχος 4: Ποιοτική Εκπαίδευση - Διασφαλίζουμε την ελεύθερη, ισότιμη και ποιοτική εκπαίδευση προάγοντας τις ευκαιρίες για δια βίου μάθηση.</a:t>
          </a:r>
        </a:p>
      </dgm:t>
    </dgm:pt>
    <dgm:pt modelId="{37F0F915-A4C6-4440-929E-93DDC7311211}" type="parTrans" cxnId="{D6A94729-77F0-4D99-A632-A27BBB491BBA}">
      <dgm:prSet/>
      <dgm:spPr/>
      <dgm:t>
        <a:bodyPr/>
        <a:lstStyle/>
        <a:p>
          <a:endParaRPr lang="el-GR"/>
        </a:p>
      </dgm:t>
    </dgm:pt>
    <dgm:pt modelId="{C75F9963-53D8-48EE-9CF2-7D31BA7CE916}" type="sibTrans" cxnId="{D6A94729-77F0-4D99-A632-A27BBB491BBA}">
      <dgm:prSet/>
      <dgm:spPr/>
      <dgm:t>
        <a:bodyPr/>
        <a:lstStyle/>
        <a:p>
          <a:endParaRPr lang="el-GR"/>
        </a:p>
      </dgm:t>
    </dgm:pt>
    <dgm:pt modelId="{0D151154-22B9-49ED-B544-36B87FF6FDC4}">
      <dgm:prSet/>
      <dgm:spPr/>
      <dgm:t>
        <a:bodyPr/>
        <a:lstStyle/>
        <a:p>
          <a:pPr rtl="0"/>
          <a:r>
            <a:rPr lang="el-GR" dirty="0">
              <a:latin typeface="Calibri" pitchFamily="34" charset="0"/>
              <a:ea typeface="Calibri" pitchFamily="34" charset="0"/>
              <a:cs typeface="Calibri" pitchFamily="34" charset="0"/>
            </a:rPr>
            <a:t>Στόχος 5: Ισότητα των Φύλων - Επιτυγχάνουμε την ισότητα των φύλων και την χειραφέτηση όλων των γυναικών και των κοριτσιών.</a:t>
          </a:r>
        </a:p>
      </dgm:t>
    </dgm:pt>
    <dgm:pt modelId="{C6A4F81F-A454-4D82-B740-0422B71C2BC0}" type="parTrans" cxnId="{0EC1816A-5583-4EAA-B799-09D0EC31241A}">
      <dgm:prSet/>
      <dgm:spPr/>
      <dgm:t>
        <a:bodyPr/>
        <a:lstStyle/>
        <a:p>
          <a:endParaRPr lang="el-GR"/>
        </a:p>
      </dgm:t>
    </dgm:pt>
    <dgm:pt modelId="{BFD3BBA1-0CAC-4594-94FC-DCB5E59901A1}" type="sibTrans" cxnId="{0EC1816A-5583-4EAA-B799-09D0EC31241A}">
      <dgm:prSet/>
      <dgm:spPr/>
      <dgm:t>
        <a:bodyPr/>
        <a:lstStyle/>
        <a:p>
          <a:endParaRPr lang="el-GR"/>
        </a:p>
      </dgm:t>
    </dgm:pt>
    <dgm:pt modelId="{9A7FE5E1-7376-469A-9D24-BD834C6C27BC}" type="pres">
      <dgm:prSet presAssocID="{14297E01-46AC-44FC-BBBF-DA7F31AE9BE9}" presName="linearFlow" presStyleCnt="0">
        <dgm:presLayoutVars>
          <dgm:dir/>
          <dgm:resizeHandles val="exact"/>
        </dgm:presLayoutVars>
      </dgm:prSet>
      <dgm:spPr/>
    </dgm:pt>
    <dgm:pt modelId="{BC22843A-69FB-4FB0-A8DD-7CE0D58B0064}" type="pres">
      <dgm:prSet presAssocID="{EED2D03D-8D60-4EC1-8F8C-BB9FB5E298A8}" presName="composite" presStyleCnt="0"/>
      <dgm:spPr/>
    </dgm:pt>
    <dgm:pt modelId="{146EC894-3495-4A1D-9939-39E8F7C7445D}" type="pres">
      <dgm:prSet presAssocID="{EED2D03D-8D60-4EC1-8F8C-BB9FB5E298A8}" presName="imgShp" presStyleLbl="fgImgPlace1" presStyleIdx="0" presStyleCnt="5" custScaleX="118950"/>
      <dgm:spPr>
        <a:blipFill rotWithShape="0">
          <a:blip xmlns:r="http://schemas.openxmlformats.org/officeDocument/2006/relationships" r:embed="rId1"/>
          <a:stretch>
            <a:fillRect/>
          </a:stretch>
        </a:blipFill>
      </dgm:spPr>
    </dgm:pt>
    <dgm:pt modelId="{CF3603F9-1C4C-48AB-B03F-6C77E8E08FA7}" type="pres">
      <dgm:prSet presAssocID="{EED2D03D-8D60-4EC1-8F8C-BB9FB5E298A8}" presName="txShp" presStyleLbl="node1" presStyleIdx="0" presStyleCnt="5">
        <dgm:presLayoutVars>
          <dgm:bulletEnabled val="1"/>
        </dgm:presLayoutVars>
      </dgm:prSet>
      <dgm:spPr/>
    </dgm:pt>
    <dgm:pt modelId="{1040EB79-BF29-4A32-B1A5-4D39FA17DD99}" type="pres">
      <dgm:prSet presAssocID="{3E23B600-16A1-497F-A9BA-D8FC4C90CF9D}" presName="spacing" presStyleCnt="0"/>
      <dgm:spPr/>
    </dgm:pt>
    <dgm:pt modelId="{AAC629DE-4D60-4F62-A8FF-3CC28E3FC5A6}" type="pres">
      <dgm:prSet presAssocID="{146F37D3-D29C-48DE-8A9A-B17A14076A74}" presName="composite" presStyleCnt="0"/>
      <dgm:spPr/>
    </dgm:pt>
    <dgm:pt modelId="{EA565E9E-57B1-4D08-A5C6-6CEB34333C84}" type="pres">
      <dgm:prSet presAssocID="{146F37D3-D29C-48DE-8A9A-B17A14076A74}" presName="imgShp" presStyleLbl="fgImgPlace1" presStyleIdx="1" presStyleCnt="5"/>
      <dgm:spPr>
        <a:blipFill rotWithShape="0">
          <a:blip xmlns:r="http://schemas.openxmlformats.org/officeDocument/2006/relationships" r:embed="rId2"/>
          <a:stretch>
            <a:fillRect/>
          </a:stretch>
        </a:blipFill>
      </dgm:spPr>
    </dgm:pt>
    <dgm:pt modelId="{FD369161-BA09-47CB-A190-B93BB9C3B24A}" type="pres">
      <dgm:prSet presAssocID="{146F37D3-D29C-48DE-8A9A-B17A14076A74}" presName="txShp" presStyleLbl="node1" presStyleIdx="1" presStyleCnt="5">
        <dgm:presLayoutVars>
          <dgm:bulletEnabled val="1"/>
        </dgm:presLayoutVars>
      </dgm:prSet>
      <dgm:spPr/>
    </dgm:pt>
    <dgm:pt modelId="{EBCC62C8-EF5A-4E46-9821-FA8F04096A85}" type="pres">
      <dgm:prSet presAssocID="{64E2EA16-4424-42A4-A3B4-1CE45E875A0E}" presName="spacing" presStyleCnt="0"/>
      <dgm:spPr/>
    </dgm:pt>
    <dgm:pt modelId="{B0F596E7-124A-4D1E-AA15-84BCB04F3A14}" type="pres">
      <dgm:prSet presAssocID="{7D142055-595E-4500-A805-FCCC0343878E}" presName="composite" presStyleCnt="0"/>
      <dgm:spPr/>
    </dgm:pt>
    <dgm:pt modelId="{6240C034-EADF-40EE-B0A0-24330C89FFA5}" type="pres">
      <dgm:prSet presAssocID="{7D142055-595E-4500-A805-FCCC0343878E}" presName="imgShp" presStyleLbl="fgImgPlace1" presStyleIdx="2" presStyleCnt="5"/>
      <dgm:spPr>
        <a:blipFill rotWithShape="0">
          <a:blip xmlns:r="http://schemas.openxmlformats.org/officeDocument/2006/relationships" r:embed="rId3"/>
          <a:stretch>
            <a:fillRect/>
          </a:stretch>
        </a:blipFill>
      </dgm:spPr>
    </dgm:pt>
    <dgm:pt modelId="{638EC5F1-3B44-4C97-BA88-0D1F64B65697}" type="pres">
      <dgm:prSet presAssocID="{7D142055-595E-4500-A805-FCCC0343878E}" presName="txShp" presStyleLbl="node1" presStyleIdx="2" presStyleCnt="5">
        <dgm:presLayoutVars>
          <dgm:bulletEnabled val="1"/>
        </dgm:presLayoutVars>
      </dgm:prSet>
      <dgm:spPr/>
    </dgm:pt>
    <dgm:pt modelId="{98D41682-FDFB-4712-88B7-D3D067BA470A}" type="pres">
      <dgm:prSet presAssocID="{3644CE7E-EB71-4381-BCFF-44D6183C9DEF}" presName="spacing" presStyleCnt="0"/>
      <dgm:spPr/>
    </dgm:pt>
    <dgm:pt modelId="{469D88A4-D34F-4226-B878-88947B68B7E3}" type="pres">
      <dgm:prSet presAssocID="{048AFBA6-B98A-4282-8D30-610E4C88FA12}" presName="composite" presStyleCnt="0"/>
      <dgm:spPr/>
    </dgm:pt>
    <dgm:pt modelId="{59912164-87F2-4D62-A96E-4EBC1143B6F6}" type="pres">
      <dgm:prSet presAssocID="{048AFBA6-B98A-4282-8D30-610E4C88FA12}" presName="imgShp" presStyleLbl="fgImgPlace1" presStyleIdx="3" presStyleCnt="5"/>
      <dgm:spPr>
        <a:blipFill rotWithShape="0">
          <a:blip xmlns:r="http://schemas.openxmlformats.org/officeDocument/2006/relationships" r:embed="rId4"/>
          <a:stretch>
            <a:fillRect/>
          </a:stretch>
        </a:blipFill>
      </dgm:spPr>
    </dgm:pt>
    <dgm:pt modelId="{E1CED040-4A42-4562-A6AC-2536B895914B}" type="pres">
      <dgm:prSet presAssocID="{048AFBA6-B98A-4282-8D30-610E4C88FA12}" presName="txShp" presStyleLbl="node1" presStyleIdx="3" presStyleCnt="5">
        <dgm:presLayoutVars>
          <dgm:bulletEnabled val="1"/>
        </dgm:presLayoutVars>
      </dgm:prSet>
      <dgm:spPr/>
    </dgm:pt>
    <dgm:pt modelId="{F5EFEEC4-EAFD-4CA3-B1E3-FAA3E3C843E1}" type="pres">
      <dgm:prSet presAssocID="{C75F9963-53D8-48EE-9CF2-7D31BA7CE916}" presName="spacing" presStyleCnt="0"/>
      <dgm:spPr/>
    </dgm:pt>
    <dgm:pt modelId="{D40D77E4-CD41-4C0E-A576-A69E81142F10}" type="pres">
      <dgm:prSet presAssocID="{0D151154-22B9-49ED-B544-36B87FF6FDC4}" presName="composite" presStyleCnt="0"/>
      <dgm:spPr/>
    </dgm:pt>
    <dgm:pt modelId="{66C86F35-A77A-4760-AB34-6C913F29CDED}" type="pres">
      <dgm:prSet presAssocID="{0D151154-22B9-49ED-B544-36B87FF6FDC4}" presName="imgShp" presStyleLbl="fgImgPlace1" presStyleIdx="4" presStyleCnt="5"/>
      <dgm:spPr>
        <a:blipFill rotWithShape="0">
          <a:blip xmlns:r="http://schemas.openxmlformats.org/officeDocument/2006/relationships" r:embed="rId5"/>
          <a:stretch>
            <a:fillRect/>
          </a:stretch>
        </a:blipFill>
      </dgm:spPr>
    </dgm:pt>
    <dgm:pt modelId="{AEE3A766-83D1-49B1-9649-26919FDCB22A}" type="pres">
      <dgm:prSet presAssocID="{0D151154-22B9-49ED-B544-36B87FF6FDC4}" presName="txShp" presStyleLbl="node1" presStyleIdx="4" presStyleCnt="5">
        <dgm:presLayoutVars>
          <dgm:bulletEnabled val="1"/>
        </dgm:presLayoutVars>
      </dgm:prSet>
      <dgm:spPr/>
    </dgm:pt>
  </dgm:ptLst>
  <dgm:cxnLst>
    <dgm:cxn modelId="{9C8F220F-5CFD-430B-BEB5-B738CC1B389B}" type="presOf" srcId="{146F37D3-D29C-48DE-8A9A-B17A14076A74}" destId="{FD369161-BA09-47CB-A190-B93BB9C3B24A}" srcOrd="0" destOrd="0" presId="urn:microsoft.com/office/officeart/2005/8/layout/vList3"/>
    <dgm:cxn modelId="{D6A94729-77F0-4D99-A632-A27BBB491BBA}" srcId="{14297E01-46AC-44FC-BBBF-DA7F31AE9BE9}" destId="{048AFBA6-B98A-4282-8D30-610E4C88FA12}" srcOrd="3" destOrd="0" parTransId="{37F0F915-A4C6-4440-929E-93DDC7311211}" sibTransId="{C75F9963-53D8-48EE-9CF2-7D31BA7CE916}"/>
    <dgm:cxn modelId="{298B8D2C-8D13-41F0-8AA4-EB3D6FEF3BA3}" type="presOf" srcId="{14297E01-46AC-44FC-BBBF-DA7F31AE9BE9}" destId="{9A7FE5E1-7376-469A-9D24-BD834C6C27BC}" srcOrd="0" destOrd="0" presId="urn:microsoft.com/office/officeart/2005/8/layout/vList3"/>
    <dgm:cxn modelId="{9D67F52E-AEDC-4EAF-B2B7-8EFED0BA8DFB}" srcId="{14297E01-46AC-44FC-BBBF-DA7F31AE9BE9}" destId="{EED2D03D-8D60-4EC1-8F8C-BB9FB5E298A8}" srcOrd="0" destOrd="0" parTransId="{B0867B0E-23F4-4E16-BF4A-F7844BBF795A}" sibTransId="{3E23B600-16A1-497F-A9BA-D8FC4C90CF9D}"/>
    <dgm:cxn modelId="{4A150140-D706-4166-8C6A-E0ACB610EBCD}" type="presOf" srcId="{EED2D03D-8D60-4EC1-8F8C-BB9FB5E298A8}" destId="{CF3603F9-1C4C-48AB-B03F-6C77E8E08FA7}" srcOrd="0" destOrd="0" presId="urn:microsoft.com/office/officeart/2005/8/layout/vList3"/>
    <dgm:cxn modelId="{6DD9E549-1BBE-48C0-9D73-1781D18561D1}" type="presOf" srcId="{048AFBA6-B98A-4282-8D30-610E4C88FA12}" destId="{E1CED040-4A42-4562-A6AC-2536B895914B}" srcOrd="0" destOrd="0" presId="urn:microsoft.com/office/officeart/2005/8/layout/vList3"/>
    <dgm:cxn modelId="{0EC1816A-5583-4EAA-B799-09D0EC31241A}" srcId="{14297E01-46AC-44FC-BBBF-DA7F31AE9BE9}" destId="{0D151154-22B9-49ED-B544-36B87FF6FDC4}" srcOrd="4" destOrd="0" parTransId="{C6A4F81F-A454-4D82-B740-0422B71C2BC0}" sibTransId="{BFD3BBA1-0CAC-4594-94FC-DCB5E59901A1}"/>
    <dgm:cxn modelId="{BD02BF7B-6E0F-48FE-BCDC-5F080BE4232E}" srcId="{14297E01-46AC-44FC-BBBF-DA7F31AE9BE9}" destId="{7D142055-595E-4500-A805-FCCC0343878E}" srcOrd="2" destOrd="0" parTransId="{DCC75F46-D476-4631-8613-D59DBDDC686A}" sibTransId="{3644CE7E-EB71-4381-BCFF-44D6183C9DEF}"/>
    <dgm:cxn modelId="{799D3AC3-06E9-4365-90A6-378CD0BBD573}" type="presOf" srcId="{7D142055-595E-4500-A805-FCCC0343878E}" destId="{638EC5F1-3B44-4C97-BA88-0D1F64B65697}" srcOrd="0" destOrd="0" presId="urn:microsoft.com/office/officeart/2005/8/layout/vList3"/>
    <dgm:cxn modelId="{5A40E9E4-6A25-42B7-9AEA-E63B4EE37756}" type="presOf" srcId="{0D151154-22B9-49ED-B544-36B87FF6FDC4}" destId="{AEE3A766-83D1-49B1-9649-26919FDCB22A}" srcOrd="0" destOrd="0" presId="urn:microsoft.com/office/officeart/2005/8/layout/vList3"/>
    <dgm:cxn modelId="{7F329BFC-AC31-4ACD-B7E6-10D241996222}" srcId="{14297E01-46AC-44FC-BBBF-DA7F31AE9BE9}" destId="{146F37D3-D29C-48DE-8A9A-B17A14076A74}" srcOrd="1" destOrd="0" parTransId="{CA085E71-341F-41B5-BF63-41EA0D436912}" sibTransId="{64E2EA16-4424-42A4-A3B4-1CE45E875A0E}"/>
    <dgm:cxn modelId="{63914AD2-FC71-4FEB-B032-8615569DA533}" type="presParOf" srcId="{9A7FE5E1-7376-469A-9D24-BD834C6C27BC}" destId="{BC22843A-69FB-4FB0-A8DD-7CE0D58B0064}" srcOrd="0" destOrd="0" presId="urn:microsoft.com/office/officeart/2005/8/layout/vList3"/>
    <dgm:cxn modelId="{BE6C9FBB-9C53-408B-A663-677F049D15DD}" type="presParOf" srcId="{BC22843A-69FB-4FB0-A8DD-7CE0D58B0064}" destId="{146EC894-3495-4A1D-9939-39E8F7C7445D}" srcOrd="0" destOrd="0" presId="urn:microsoft.com/office/officeart/2005/8/layout/vList3"/>
    <dgm:cxn modelId="{C844D5F5-34CC-4DA7-95D2-C7FF3402F56D}" type="presParOf" srcId="{BC22843A-69FB-4FB0-A8DD-7CE0D58B0064}" destId="{CF3603F9-1C4C-48AB-B03F-6C77E8E08FA7}" srcOrd="1" destOrd="0" presId="urn:microsoft.com/office/officeart/2005/8/layout/vList3"/>
    <dgm:cxn modelId="{95D02165-AAF6-4FC4-939C-A882A9FD1CA6}" type="presParOf" srcId="{9A7FE5E1-7376-469A-9D24-BD834C6C27BC}" destId="{1040EB79-BF29-4A32-B1A5-4D39FA17DD99}" srcOrd="1" destOrd="0" presId="urn:microsoft.com/office/officeart/2005/8/layout/vList3"/>
    <dgm:cxn modelId="{89AC6E4E-99D4-46E8-9E2A-9AAC749A1FB0}" type="presParOf" srcId="{9A7FE5E1-7376-469A-9D24-BD834C6C27BC}" destId="{AAC629DE-4D60-4F62-A8FF-3CC28E3FC5A6}" srcOrd="2" destOrd="0" presId="urn:microsoft.com/office/officeart/2005/8/layout/vList3"/>
    <dgm:cxn modelId="{2DDEE763-D614-442B-907B-2A916D1A2D49}" type="presParOf" srcId="{AAC629DE-4D60-4F62-A8FF-3CC28E3FC5A6}" destId="{EA565E9E-57B1-4D08-A5C6-6CEB34333C84}" srcOrd="0" destOrd="0" presId="urn:microsoft.com/office/officeart/2005/8/layout/vList3"/>
    <dgm:cxn modelId="{CFED835C-6375-4AB5-B8A9-D72662A99FC9}" type="presParOf" srcId="{AAC629DE-4D60-4F62-A8FF-3CC28E3FC5A6}" destId="{FD369161-BA09-47CB-A190-B93BB9C3B24A}" srcOrd="1" destOrd="0" presId="urn:microsoft.com/office/officeart/2005/8/layout/vList3"/>
    <dgm:cxn modelId="{1AAC1A2F-BF17-4D30-9AC4-81159592889C}" type="presParOf" srcId="{9A7FE5E1-7376-469A-9D24-BD834C6C27BC}" destId="{EBCC62C8-EF5A-4E46-9821-FA8F04096A85}" srcOrd="3" destOrd="0" presId="urn:microsoft.com/office/officeart/2005/8/layout/vList3"/>
    <dgm:cxn modelId="{9B1F860E-7ECB-43DB-BD74-8B51F877FA8D}" type="presParOf" srcId="{9A7FE5E1-7376-469A-9D24-BD834C6C27BC}" destId="{B0F596E7-124A-4D1E-AA15-84BCB04F3A14}" srcOrd="4" destOrd="0" presId="urn:microsoft.com/office/officeart/2005/8/layout/vList3"/>
    <dgm:cxn modelId="{734671EC-FF56-4309-AA62-56EA9B1A3766}" type="presParOf" srcId="{B0F596E7-124A-4D1E-AA15-84BCB04F3A14}" destId="{6240C034-EADF-40EE-B0A0-24330C89FFA5}" srcOrd="0" destOrd="0" presId="urn:microsoft.com/office/officeart/2005/8/layout/vList3"/>
    <dgm:cxn modelId="{FF555779-385B-4BDA-974B-E943906C46DF}" type="presParOf" srcId="{B0F596E7-124A-4D1E-AA15-84BCB04F3A14}" destId="{638EC5F1-3B44-4C97-BA88-0D1F64B65697}" srcOrd="1" destOrd="0" presId="urn:microsoft.com/office/officeart/2005/8/layout/vList3"/>
    <dgm:cxn modelId="{D0BC0D1F-69F3-4FDC-980F-2A2AA0699737}" type="presParOf" srcId="{9A7FE5E1-7376-469A-9D24-BD834C6C27BC}" destId="{98D41682-FDFB-4712-88B7-D3D067BA470A}" srcOrd="5" destOrd="0" presId="urn:microsoft.com/office/officeart/2005/8/layout/vList3"/>
    <dgm:cxn modelId="{15D09BDC-5FAC-4C63-8826-50D0F918FF60}" type="presParOf" srcId="{9A7FE5E1-7376-469A-9D24-BD834C6C27BC}" destId="{469D88A4-D34F-4226-B878-88947B68B7E3}" srcOrd="6" destOrd="0" presId="urn:microsoft.com/office/officeart/2005/8/layout/vList3"/>
    <dgm:cxn modelId="{62FBD0C4-BB2A-493B-B963-06EF0D68FEF5}" type="presParOf" srcId="{469D88A4-D34F-4226-B878-88947B68B7E3}" destId="{59912164-87F2-4D62-A96E-4EBC1143B6F6}" srcOrd="0" destOrd="0" presId="urn:microsoft.com/office/officeart/2005/8/layout/vList3"/>
    <dgm:cxn modelId="{56DE95A3-EDA7-47D5-9015-7000DE25E9A4}" type="presParOf" srcId="{469D88A4-D34F-4226-B878-88947B68B7E3}" destId="{E1CED040-4A42-4562-A6AC-2536B895914B}" srcOrd="1" destOrd="0" presId="urn:microsoft.com/office/officeart/2005/8/layout/vList3"/>
    <dgm:cxn modelId="{A2D3C804-A495-456C-9E9C-B0C35511B390}" type="presParOf" srcId="{9A7FE5E1-7376-469A-9D24-BD834C6C27BC}" destId="{F5EFEEC4-EAFD-4CA3-B1E3-FAA3E3C843E1}" srcOrd="7" destOrd="0" presId="urn:microsoft.com/office/officeart/2005/8/layout/vList3"/>
    <dgm:cxn modelId="{9EAD6ECA-47F0-4DBB-9B81-C4E4B08891EA}" type="presParOf" srcId="{9A7FE5E1-7376-469A-9D24-BD834C6C27BC}" destId="{D40D77E4-CD41-4C0E-A576-A69E81142F10}" srcOrd="8" destOrd="0" presId="urn:microsoft.com/office/officeart/2005/8/layout/vList3"/>
    <dgm:cxn modelId="{8831B83F-391A-4476-A259-9E5E6C867099}" type="presParOf" srcId="{D40D77E4-CD41-4C0E-A576-A69E81142F10}" destId="{66C86F35-A77A-4760-AB34-6C913F29CDED}" srcOrd="0" destOrd="0" presId="urn:microsoft.com/office/officeart/2005/8/layout/vList3"/>
    <dgm:cxn modelId="{FE3AFA42-DE0C-4CE3-AC69-A41E52039556}" type="presParOf" srcId="{D40D77E4-CD41-4C0E-A576-A69E81142F10}" destId="{AEE3A766-83D1-49B1-9649-26919FDCB2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5A400A-57A2-4768-B6A8-486ABFB51235}"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l-GR"/>
        </a:p>
      </dgm:t>
    </dgm:pt>
    <dgm:pt modelId="{664B4C47-A40E-4AFF-BAF4-CCABBE4F4B35}">
      <dgm:prSet/>
      <dgm:spPr/>
      <dgm:t>
        <a:bodyPr/>
        <a:lstStyle/>
        <a:p>
          <a:pPr rtl="0"/>
          <a:r>
            <a:rPr lang="el-GR" dirty="0"/>
            <a:t>Στόχος 6: Καθαρό Νερό και Αποχέτευση - Διασφαλίζουμε τη διαθεσιμότητα και τη βιώσιμη διαχείριση του νερού και των εγκαταστάσεων υγιεινής για όλους.</a:t>
          </a:r>
        </a:p>
      </dgm:t>
    </dgm:pt>
    <dgm:pt modelId="{BDDEDBC3-2EEE-4B30-AE4F-6652977C1768}" type="parTrans" cxnId="{B2AC808F-C76B-4753-A581-AD3E41BD605F}">
      <dgm:prSet/>
      <dgm:spPr/>
      <dgm:t>
        <a:bodyPr/>
        <a:lstStyle/>
        <a:p>
          <a:endParaRPr lang="el-GR"/>
        </a:p>
      </dgm:t>
    </dgm:pt>
    <dgm:pt modelId="{51C9DE71-3E1D-4409-B037-49A7B12F8AD5}" type="sibTrans" cxnId="{B2AC808F-C76B-4753-A581-AD3E41BD605F}">
      <dgm:prSet/>
      <dgm:spPr/>
      <dgm:t>
        <a:bodyPr/>
        <a:lstStyle/>
        <a:p>
          <a:endParaRPr lang="el-GR"/>
        </a:p>
      </dgm:t>
    </dgm:pt>
    <dgm:pt modelId="{7B26A3CC-6B53-41A8-B9CA-1BF474E7B082}">
      <dgm:prSet/>
      <dgm:spPr/>
      <dgm:t>
        <a:bodyPr/>
        <a:lstStyle/>
        <a:p>
          <a:pPr rtl="0"/>
          <a:r>
            <a:rPr lang="el-GR" dirty="0"/>
            <a:t>Στόχος 7: Φτηνή και Καθαρή Ενέργεια - Διασφαλίζουμε την πρόσβαση σε οικονομική, αξιόπιστη, βιώσιμη και σύγχρονη ενέργεια για όλους.</a:t>
          </a:r>
        </a:p>
      </dgm:t>
    </dgm:pt>
    <dgm:pt modelId="{BBDBBDC5-9DB9-40C9-B91A-13AA3039FF19}" type="parTrans" cxnId="{681D74DB-28A7-4994-B381-224FD9655409}">
      <dgm:prSet/>
      <dgm:spPr/>
      <dgm:t>
        <a:bodyPr/>
        <a:lstStyle/>
        <a:p>
          <a:endParaRPr lang="el-GR"/>
        </a:p>
      </dgm:t>
    </dgm:pt>
    <dgm:pt modelId="{C02823AB-9C21-4B84-82EB-CFFC2FE2CCCF}" type="sibTrans" cxnId="{681D74DB-28A7-4994-B381-224FD9655409}">
      <dgm:prSet/>
      <dgm:spPr/>
      <dgm:t>
        <a:bodyPr/>
        <a:lstStyle/>
        <a:p>
          <a:endParaRPr lang="el-GR"/>
        </a:p>
      </dgm:t>
    </dgm:pt>
    <dgm:pt modelId="{F1687D2C-DF2F-4A17-AB2B-412AC838FC3D}">
      <dgm:prSet/>
      <dgm:spPr/>
      <dgm:t>
        <a:bodyPr/>
        <a:lstStyle/>
        <a:p>
          <a:pPr rtl="0"/>
          <a:r>
            <a:rPr lang="el-GR" dirty="0"/>
            <a:t>Στόχος 8: Αξιοπρεπής Εργασία και Οικονομική Ανάπτυξη - Προάγουμε τη διαρκή, βιώσιμη και χωρίς αποκλεισμούς οικονομική ανάπτυξη και την πλήρη και παραγωγική απασχόληση και αξιοπρεπή εργασία για όλους.</a:t>
          </a:r>
        </a:p>
      </dgm:t>
    </dgm:pt>
    <dgm:pt modelId="{34A15F23-7872-4DB4-8C0B-80E0FA0A7B8E}" type="parTrans" cxnId="{92F47B58-05F1-466E-827A-DFC27B665E77}">
      <dgm:prSet/>
      <dgm:spPr/>
      <dgm:t>
        <a:bodyPr/>
        <a:lstStyle/>
        <a:p>
          <a:endParaRPr lang="el-GR"/>
        </a:p>
      </dgm:t>
    </dgm:pt>
    <dgm:pt modelId="{15FC5EC1-B69E-49AB-A94C-26ED1ACBBD8E}" type="sibTrans" cxnId="{92F47B58-05F1-466E-827A-DFC27B665E77}">
      <dgm:prSet/>
      <dgm:spPr/>
      <dgm:t>
        <a:bodyPr/>
        <a:lstStyle/>
        <a:p>
          <a:endParaRPr lang="el-GR"/>
        </a:p>
      </dgm:t>
    </dgm:pt>
    <dgm:pt modelId="{000FFE19-67C8-4D0B-835D-50FD45EC2C8B}">
      <dgm:prSet/>
      <dgm:spPr/>
      <dgm:t>
        <a:bodyPr/>
        <a:lstStyle/>
        <a:p>
          <a:pPr rtl="0"/>
          <a:r>
            <a:rPr lang="el-GR" dirty="0"/>
            <a:t>Στόχος 9: Βιομηχανία, Καινοτομία και Υποδομές - Οικοδομούμε ανθεκτικές υποδομές, προάγουμε την ανοιχτή και βιώσιμη βιομηχανοποίηση και ενθαρρύνουμε την καινοτομία.</a:t>
          </a:r>
        </a:p>
      </dgm:t>
    </dgm:pt>
    <dgm:pt modelId="{CEBCFAD0-04B4-4A46-923F-6D63AFEB1970}" type="parTrans" cxnId="{367F2078-25A3-406E-B728-2D1AC11FA04B}">
      <dgm:prSet/>
      <dgm:spPr/>
      <dgm:t>
        <a:bodyPr/>
        <a:lstStyle/>
        <a:p>
          <a:endParaRPr lang="el-GR"/>
        </a:p>
      </dgm:t>
    </dgm:pt>
    <dgm:pt modelId="{5D674E40-562F-43B4-B21F-CC6949466CBA}" type="sibTrans" cxnId="{367F2078-25A3-406E-B728-2D1AC11FA04B}">
      <dgm:prSet/>
      <dgm:spPr/>
      <dgm:t>
        <a:bodyPr/>
        <a:lstStyle/>
        <a:p>
          <a:endParaRPr lang="el-GR"/>
        </a:p>
      </dgm:t>
    </dgm:pt>
    <dgm:pt modelId="{CB7E64AF-6AF8-4E46-A116-393AB3621DBF}" type="pres">
      <dgm:prSet presAssocID="{5C5A400A-57A2-4768-B6A8-486ABFB51235}" presName="linearFlow" presStyleCnt="0">
        <dgm:presLayoutVars>
          <dgm:dir/>
          <dgm:resizeHandles val="exact"/>
        </dgm:presLayoutVars>
      </dgm:prSet>
      <dgm:spPr/>
    </dgm:pt>
    <dgm:pt modelId="{EA52D4CD-8029-4325-8C9F-7D11047D0537}" type="pres">
      <dgm:prSet presAssocID="{664B4C47-A40E-4AFF-BAF4-CCABBE4F4B35}" presName="composite" presStyleCnt="0"/>
      <dgm:spPr/>
    </dgm:pt>
    <dgm:pt modelId="{C0F25AC3-E5B0-4E85-83EE-3D9682C3B3B7}" type="pres">
      <dgm:prSet presAssocID="{664B4C47-A40E-4AFF-BAF4-CCABBE4F4B35}" presName="imgShp" presStyleLbl="fgImgPlace1" presStyleIdx="0" presStyleCnt="4"/>
      <dgm:spPr>
        <a:blipFill rotWithShape="0">
          <a:blip xmlns:r="http://schemas.openxmlformats.org/officeDocument/2006/relationships" r:embed="rId1"/>
          <a:stretch>
            <a:fillRect/>
          </a:stretch>
        </a:blipFill>
      </dgm:spPr>
    </dgm:pt>
    <dgm:pt modelId="{C4FCCEB4-9E26-42A7-835E-4349A2CC29FC}" type="pres">
      <dgm:prSet presAssocID="{664B4C47-A40E-4AFF-BAF4-CCABBE4F4B35}" presName="txShp" presStyleLbl="node1" presStyleIdx="0" presStyleCnt="4">
        <dgm:presLayoutVars>
          <dgm:bulletEnabled val="1"/>
        </dgm:presLayoutVars>
      </dgm:prSet>
      <dgm:spPr/>
    </dgm:pt>
    <dgm:pt modelId="{D6055BFF-B210-4A18-975A-EABFB0F1EF7B}" type="pres">
      <dgm:prSet presAssocID="{51C9DE71-3E1D-4409-B037-49A7B12F8AD5}" presName="spacing" presStyleCnt="0"/>
      <dgm:spPr/>
    </dgm:pt>
    <dgm:pt modelId="{BA2028C4-1015-4FC8-BB08-0E9D4A2351CE}" type="pres">
      <dgm:prSet presAssocID="{7B26A3CC-6B53-41A8-B9CA-1BF474E7B082}" presName="composite" presStyleCnt="0"/>
      <dgm:spPr/>
    </dgm:pt>
    <dgm:pt modelId="{65366FDA-B6F4-4185-BDBF-CD2250A7A364}" type="pres">
      <dgm:prSet presAssocID="{7B26A3CC-6B53-41A8-B9CA-1BF474E7B082}" presName="imgShp" presStyleLbl="fgImgPlace1" presStyleIdx="1" presStyleCnt="4"/>
      <dgm:spPr>
        <a:blipFill rotWithShape="0">
          <a:blip xmlns:r="http://schemas.openxmlformats.org/officeDocument/2006/relationships" r:embed="rId2"/>
          <a:stretch>
            <a:fillRect/>
          </a:stretch>
        </a:blipFill>
      </dgm:spPr>
    </dgm:pt>
    <dgm:pt modelId="{DF8D5F08-DF73-4E93-B4EF-30F82C4EC8AC}" type="pres">
      <dgm:prSet presAssocID="{7B26A3CC-6B53-41A8-B9CA-1BF474E7B082}" presName="txShp" presStyleLbl="node1" presStyleIdx="1" presStyleCnt="4">
        <dgm:presLayoutVars>
          <dgm:bulletEnabled val="1"/>
        </dgm:presLayoutVars>
      </dgm:prSet>
      <dgm:spPr/>
    </dgm:pt>
    <dgm:pt modelId="{348E0F8C-5D89-4256-8074-3859F036214D}" type="pres">
      <dgm:prSet presAssocID="{C02823AB-9C21-4B84-82EB-CFFC2FE2CCCF}" presName="spacing" presStyleCnt="0"/>
      <dgm:spPr/>
    </dgm:pt>
    <dgm:pt modelId="{BB9AB8CF-F988-43B8-98DB-E111C24C6A8C}" type="pres">
      <dgm:prSet presAssocID="{F1687D2C-DF2F-4A17-AB2B-412AC838FC3D}" presName="composite" presStyleCnt="0"/>
      <dgm:spPr/>
    </dgm:pt>
    <dgm:pt modelId="{537398A0-9D1E-433D-97AC-19A6070D4773}" type="pres">
      <dgm:prSet presAssocID="{F1687D2C-DF2F-4A17-AB2B-412AC838FC3D}" presName="imgShp" presStyleLbl="fgImgPlace1" presStyleIdx="2" presStyleCnt="4"/>
      <dgm:spPr>
        <a:blipFill rotWithShape="0">
          <a:blip xmlns:r="http://schemas.openxmlformats.org/officeDocument/2006/relationships" r:embed="rId3"/>
          <a:stretch>
            <a:fillRect/>
          </a:stretch>
        </a:blipFill>
      </dgm:spPr>
    </dgm:pt>
    <dgm:pt modelId="{9D215BE9-071A-4437-8750-6F5472C3B6DC}" type="pres">
      <dgm:prSet presAssocID="{F1687D2C-DF2F-4A17-AB2B-412AC838FC3D}" presName="txShp" presStyleLbl="node1" presStyleIdx="2" presStyleCnt="4">
        <dgm:presLayoutVars>
          <dgm:bulletEnabled val="1"/>
        </dgm:presLayoutVars>
      </dgm:prSet>
      <dgm:spPr/>
    </dgm:pt>
    <dgm:pt modelId="{A42E08EB-2367-4D13-B0D2-E13BD9C57068}" type="pres">
      <dgm:prSet presAssocID="{15FC5EC1-B69E-49AB-A94C-26ED1ACBBD8E}" presName="spacing" presStyleCnt="0"/>
      <dgm:spPr/>
    </dgm:pt>
    <dgm:pt modelId="{E2539CC7-4952-40F1-A85A-DEF0350EE172}" type="pres">
      <dgm:prSet presAssocID="{000FFE19-67C8-4D0B-835D-50FD45EC2C8B}" presName="composite" presStyleCnt="0"/>
      <dgm:spPr/>
    </dgm:pt>
    <dgm:pt modelId="{F8FD1803-C34E-4970-B152-6F8066C9B036}" type="pres">
      <dgm:prSet presAssocID="{000FFE19-67C8-4D0B-835D-50FD45EC2C8B}" presName="imgShp" presStyleLbl="fgImgPlace1" presStyleIdx="3" presStyleCnt="4"/>
      <dgm:spPr>
        <a:blipFill rotWithShape="0">
          <a:blip xmlns:r="http://schemas.openxmlformats.org/officeDocument/2006/relationships" r:embed="rId4"/>
          <a:stretch>
            <a:fillRect/>
          </a:stretch>
        </a:blipFill>
      </dgm:spPr>
    </dgm:pt>
    <dgm:pt modelId="{67F4465E-4F60-4C80-B491-847814760406}" type="pres">
      <dgm:prSet presAssocID="{000FFE19-67C8-4D0B-835D-50FD45EC2C8B}" presName="txShp" presStyleLbl="node1" presStyleIdx="3" presStyleCnt="4">
        <dgm:presLayoutVars>
          <dgm:bulletEnabled val="1"/>
        </dgm:presLayoutVars>
      </dgm:prSet>
      <dgm:spPr/>
    </dgm:pt>
  </dgm:ptLst>
  <dgm:cxnLst>
    <dgm:cxn modelId="{92F47B58-05F1-466E-827A-DFC27B665E77}" srcId="{5C5A400A-57A2-4768-B6A8-486ABFB51235}" destId="{F1687D2C-DF2F-4A17-AB2B-412AC838FC3D}" srcOrd="2" destOrd="0" parTransId="{34A15F23-7872-4DB4-8C0B-80E0FA0A7B8E}" sibTransId="{15FC5EC1-B69E-49AB-A94C-26ED1ACBBD8E}"/>
    <dgm:cxn modelId="{A966EB70-A436-4D99-B91A-8EF3ABE29F05}" type="presOf" srcId="{5C5A400A-57A2-4768-B6A8-486ABFB51235}" destId="{CB7E64AF-6AF8-4E46-A116-393AB3621DBF}" srcOrd="0" destOrd="0" presId="urn:microsoft.com/office/officeart/2005/8/layout/vList3"/>
    <dgm:cxn modelId="{367F2078-25A3-406E-B728-2D1AC11FA04B}" srcId="{5C5A400A-57A2-4768-B6A8-486ABFB51235}" destId="{000FFE19-67C8-4D0B-835D-50FD45EC2C8B}" srcOrd="3" destOrd="0" parTransId="{CEBCFAD0-04B4-4A46-923F-6D63AFEB1970}" sibTransId="{5D674E40-562F-43B4-B21F-CC6949466CBA}"/>
    <dgm:cxn modelId="{B2AC808F-C76B-4753-A581-AD3E41BD605F}" srcId="{5C5A400A-57A2-4768-B6A8-486ABFB51235}" destId="{664B4C47-A40E-4AFF-BAF4-CCABBE4F4B35}" srcOrd="0" destOrd="0" parTransId="{BDDEDBC3-2EEE-4B30-AE4F-6652977C1768}" sibTransId="{51C9DE71-3E1D-4409-B037-49A7B12F8AD5}"/>
    <dgm:cxn modelId="{681D74DB-28A7-4994-B381-224FD9655409}" srcId="{5C5A400A-57A2-4768-B6A8-486ABFB51235}" destId="{7B26A3CC-6B53-41A8-B9CA-1BF474E7B082}" srcOrd="1" destOrd="0" parTransId="{BBDBBDC5-9DB9-40C9-B91A-13AA3039FF19}" sibTransId="{C02823AB-9C21-4B84-82EB-CFFC2FE2CCCF}"/>
    <dgm:cxn modelId="{56FCBADE-CA94-4632-9A92-F43C368F5318}" type="presOf" srcId="{F1687D2C-DF2F-4A17-AB2B-412AC838FC3D}" destId="{9D215BE9-071A-4437-8750-6F5472C3B6DC}" srcOrd="0" destOrd="0" presId="urn:microsoft.com/office/officeart/2005/8/layout/vList3"/>
    <dgm:cxn modelId="{D61799F2-039F-4192-AEBB-EFF95AA34696}" type="presOf" srcId="{664B4C47-A40E-4AFF-BAF4-CCABBE4F4B35}" destId="{C4FCCEB4-9E26-42A7-835E-4349A2CC29FC}" srcOrd="0" destOrd="0" presId="urn:microsoft.com/office/officeart/2005/8/layout/vList3"/>
    <dgm:cxn modelId="{04F423FB-BC91-46DF-8BC6-79E528EB7FD1}" type="presOf" srcId="{000FFE19-67C8-4D0B-835D-50FD45EC2C8B}" destId="{67F4465E-4F60-4C80-B491-847814760406}" srcOrd="0" destOrd="0" presId="urn:microsoft.com/office/officeart/2005/8/layout/vList3"/>
    <dgm:cxn modelId="{7BE2BFFD-75FB-4797-96BF-AB3A3D9D458E}" type="presOf" srcId="{7B26A3CC-6B53-41A8-B9CA-1BF474E7B082}" destId="{DF8D5F08-DF73-4E93-B4EF-30F82C4EC8AC}" srcOrd="0" destOrd="0" presId="urn:microsoft.com/office/officeart/2005/8/layout/vList3"/>
    <dgm:cxn modelId="{5A14486B-2785-431C-8823-B9C77FA8942A}" type="presParOf" srcId="{CB7E64AF-6AF8-4E46-A116-393AB3621DBF}" destId="{EA52D4CD-8029-4325-8C9F-7D11047D0537}" srcOrd="0" destOrd="0" presId="urn:microsoft.com/office/officeart/2005/8/layout/vList3"/>
    <dgm:cxn modelId="{6AD39CD4-65DF-4C91-8B38-840101D02964}" type="presParOf" srcId="{EA52D4CD-8029-4325-8C9F-7D11047D0537}" destId="{C0F25AC3-E5B0-4E85-83EE-3D9682C3B3B7}" srcOrd="0" destOrd="0" presId="urn:microsoft.com/office/officeart/2005/8/layout/vList3"/>
    <dgm:cxn modelId="{AEF659DD-E21C-4DCE-A482-6046FBD12D2C}" type="presParOf" srcId="{EA52D4CD-8029-4325-8C9F-7D11047D0537}" destId="{C4FCCEB4-9E26-42A7-835E-4349A2CC29FC}" srcOrd="1" destOrd="0" presId="urn:microsoft.com/office/officeart/2005/8/layout/vList3"/>
    <dgm:cxn modelId="{00F53F7A-8AC5-4249-B0D0-9D7F6DDD6962}" type="presParOf" srcId="{CB7E64AF-6AF8-4E46-A116-393AB3621DBF}" destId="{D6055BFF-B210-4A18-975A-EABFB0F1EF7B}" srcOrd="1" destOrd="0" presId="urn:microsoft.com/office/officeart/2005/8/layout/vList3"/>
    <dgm:cxn modelId="{8C0E1AC1-DA1A-4BE7-A5F4-CFB277BC59E7}" type="presParOf" srcId="{CB7E64AF-6AF8-4E46-A116-393AB3621DBF}" destId="{BA2028C4-1015-4FC8-BB08-0E9D4A2351CE}" srcOrd="2" destOrd="0" presId="urn:microsoft.com/office/officeart/2005/8/layout/vList3"/>
    <dgm:cxn modelId="{AEF5AFA6-A195-478C-BAB6-933F44E301B0}" type="presParOf" srcId="{BA2028C4-1015-4FC8-BB08-0E9D4A2351CE}" destId="{65366FDA-B6F4-4185-BDBF-CD2250A7A364}" srcOrd="0" destOrd="0" presId="urn:microsoft.com/office/officeart/2005/8/layout/vList3"/>
    <dgm:cxn modelId="{AB4A904E-0EAC-4EFB-AD65-5604CBB02ADD}" type="presParOf" srcId="{BA2028C4-1015-4FC8-BB08-0E9D4A2351CE}" destId="{DF8D5F08-DF73-4E93-B4EF-30F82C4EC8AC}" srcOrd="1" destOrd="0" presId="urn:microsoft.com/office/officeart/2005/8/layout/vList3"/>
    <dgm:cxn modelId="{AF32249E-A381-44AF-9E8B-B5D321FC25FF}" type="presParOf" srcId="{CB7E64AF-6AF8-4E46-A116-393AB3621DBF}" destId="{348E0F8C-5D89-4256-8074-3859F036214D}" srcOrd="3" destOrd="0" presId="urn:microsoft.com/office/officeart/2005/8/layout/vList3"/>
    <dgm:cxn modelId="{43EED96B-A2E6-43C7-8B05-B490058304BA}" type="presParOf" srcId="{CB7E64AF-6AF8-4E46-A116-393AB3621DBF}" destId="{BB9AB8CF-F988-43B8-98DB-E111C24C6A8C}" srcOrd="4" destOrd="0" presId="urn:microsoft.com/office/officeart/2005/8/layout/vList3"/>
    <dgm:cxn modelId="{9A958A71-860C-4A9D-8288-19388424D68D}" type="presParOf" srcId="{BB9AB8CF-F988-43B8-98DB-E111C24C6A8C}" destId="{537398A0-9D1E-433D-97AC-19A6070D4773}" srcOrd="0" destOrd="0" presId="urn:microsoft.com/office/officeart/2005/8/layout/vList3"/>
    <dgm:cxn modelId="{C2EB8960-7343-4E99-A79F-830C2436BB16}" type="presParOf" srcId="{BB9AB8CF-F988-43B8-98DB-E111C24C6A8C}" destId="{9D215BE9-071A-4437-8750-6F5472C3B6DC}" srcOrd="1" destOrd="0" presId="urn:microsoft.com/office/officeart/2005/8/layout/vList3"/>
    <dgm:cxn modelId="{41CE670F-3EFD-45C4-B8A6-3FCE050CD114}" type="presParOf" srcId="{CB7E64AF-6AF8-4E46-A116-393AB3621DBF}" destId="{A42E08EB-2367-4D13-B0D2-E13BD9C57068}" srcOrd="5" destOrd="0" presId="urn:microsoft.com/office/officeart/2005/8/layout/vList3"/>
    <dgm:cxn modelId="{584716D3-36C1-45B6-8C02-476944FC0FB8}" type="presParOf" srcId="{CB7E64AF-6AF8-4E46-A116-393AB3621DBF}" destId="{E2539CC7-4952-40F1-A85A-DEF0350EE172}" srcOrd="6" destOrd="0" presId="urn:microsoft.com/office/officeart/2005/8/layout/vList3"/>
    <dgm:cxn modelId="{913938BD-02ED-4A5C-ACB7-B05B6DEA4C0C}" type="presParOf" srcId="{E2539CC7-4952-40F1-A85A-DEF0350EE172}" destId="{F8FD1803-C34E-4970-B152-6F8066C9B036}" srcOrd="0" destOrd="0" presId="urn:microsoft.com/office/officeart/2005/8/layout/vList3"/>
    <dgm:cxn modelId="{248C4606-0D14-4191-98C5-2E74FCA7D682}" type="presParOf" srcId="{E2539CC7-4952-40F1-A85A-DEF0350EE172}" destId="{67F4465E-4F60-4C80-B491-84781476040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6FD97-6F2D-49E4-97FB-288DB2188D88}"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l-GR"/>
        </a:p>
      </dgm:t>
    </dgm:pt>
    <dgm:pt modelId="{0218D335-92EC-45C0-A218-8CC4B9D95FCC}">
      <dgm:prSet/>
      <dgm:spPr/>
      <dgm:t>
        <a:bodyPr/>
        <a:lstStyle/>
        <a:p>
          <a:pPr rtl="0"/>
          <a:r>
            <a:rPr lang="el-GR" dirty="0"/>
            <a:t>Στόχος 10: Λιγότερες Ανισότητες - Μειώνουμε την ανισότητα εντός και μεταξύ των χωρών.</a:t>
          </a:r>
        </a:p>
      </dgm:t>
    </dgm:pt>
    <dgm:pt modelId="{926DE74A-E49D-4F33-B02C-426BC1C7D07A}" type="parTrans" cxnId="{9946DBC5-B395-4654-AE4E-63AA57480E85}">
      <dgm:prSet/>
      <dgm:spPr/>
      <dgm:t>
        <a:bodyPr/>
        <a:lstStyle/>
        <a:p>
          <a:endParaRPr lang="el-GR"/>
        </a:p>
      </dgm:t>
    </dgm:pt>
    <dgm:pt modelId="{E45AC295-17C3-4915-8577-29E1076ACDCF}" type="sibTrans" cxnId="{9946DBC5-B395-4654-AE4E-63AA57480E85}">
      <dgm:prSet/>
      <dgm:spPr/>
      <dgm:t>
        <a:bodyPr/>
        <a:lstStyle/>
        <a:p>
          <a:endParaRPr lang="el-GR"/>
        </a:p>
      </dgm:t>
    </dgm:pt>
    <dgm:pt modelId="{54331A01-1E9E-40E2-823E-4C4049C48E54}">
      <dgm:prSet/>
      <dgm:spPr/>
      <dgm:t>
        <a:bodyPr/>
        <a:lstStyle/>
        <a:p>
          <a:pPr rtl="0"/>
          <a:r>
            <a:rPr lang="el-GR" dirty="0"/>
            <a:t>Στόχος 11: Βιώσιμες Πόλεις και Κοινότητες - Δημιουργούμε ασφαλείς, προσαρμοστικές βιώσιμες πόλεις και ανθρώπινους οικισμούς, χωρίς αποκλεισμούς.</a:t>
          </a:r>
        </a:p>
      </dgm:t>
    </dgm:pt>
    <dgm:pt modelId="{46AE8D30-86DE-4133-BF93-7036B4339B3E}" type="parTrans" cxnId="{368F8331-84A6-4BB4-8F14-D8EE0D97F349}">
      <dgm:prSet/>
      <dgm:spPr/>
      <dgm:t>
        <a:bodyPr/>
        <a:lstStyle/>
        <a:p>
          <a:endParaRPr lang="el-GR"/>
        </a:p>
      </dgm:t>
    </dgm:pt>
    <dgm:pt modelId="{16022B8A-D78C-4BA3-8D55-01F8669AC5A1}" type="sibTrans" cxnId="{368F8331-84A6-4BB4-8F14-D8EE0D97F349}">
      <dgm:prSet/>
      <dgm:spPr/>
      <dgm:t>
        <a:bodyPr/>
        <a:lstStyle/>
        <a:p>
          <a:endParaRPr lang="el-GR"/>
        </a:p>
      </dgm:t>
    </dgm:pt>
    <dgm:pt modelId="{C2890CCF-D5ED-4C98-8850-EBB4FFF0FE58}">
      <dgm:prSet/>
      <dgm:spPr/>
      <dgm:t>
        <a:bodyPr/>
        <a:lstStyle/>
        <a:p>
          <a:pPr rtl="0"/>
          <a:r>
            <a:rPr lang="el-GR" dirty="0"/>
            <a:t>Στόχος 12: Υπεύθυνη Κατανάλωση και Παραγωγή - Διασφαλίζουμε τη βιώσιμη κατανάλωση και μεθόδους παραγωγής.</a:t>
          </a:r>
        </a:p>
      </dgm:t>
    </dgm:pt>
    <dgm:pt modelId="{CFD45AE9-D30A-439E-811F-8F4F41BA4B4A}" type="parTrans" cxnId="{234DBA23-1D18-44A2-8374-1DC0ACB6FAF1}">
      <dgm:prSet/>
      <dgm:spPr/>
      <dgm:t>
        <a:bodyPr/>
        <a:lstStyle/>
        <a:p>
          <a:endParaRPr lang="el-GR"/>
        </a:p>
      </dgm:t>
    </dgm:pt>
    <dgm:pt modelId="{A9B4AD6E-B4B6-4930-AFEA-302E25E20B05}" type="sibTrans" cxnId="{234DBA23-1D18-44A2-8374-1DC0ACB6FAF1}">
      <dgm:prSet/>
      <dgm:spPr/>
      <dgm:t>
        <a:bodyPr/>
        <a:lstStyle/>
        <a:p>
          <a:endParaRPr lang="el-GR"/>
        </a:p>
      </dgm:t>
    </dgm:pt>
    <dgm:pt modelId="{7413F645-F34A-4BFA-84B5-980518509D96}">
      <dgm:prSet/>
      <dgm:spPr/>
      <dgm:t>
        <a:bodyPr/>
        <a:lstStyle/>
        <a:p>
          <a:pPr rtl="0"/>
          <a:r>
            <a:rPr lang="el-GR" dirty="0"/>
            <a:t>Στόχος 13: Δράση για το Κλίμα - Αναλαμβάνουμε άμεση δράση για την καταπολέμηση της κλιματικής αλλαγής και των συνεπειών της.</a:t>
          </a:r>
        </a:p>
      </dgm:t>
    </dgm:pt>
    <dgm:pt modelId="{74B60053-6FA3-4380-A380-A402BD2720DB}" type="parTrans" cxnId="{39F35D75-C398-4F3C-A652-D7E5DFD65333}">
      <dgm:prSet/>
      <dgm:spPr/>
      <dgm:t>
        <a:bodyPr/>
        <a:lstStyle/>
        <a:p>
          <a:endParaRPr lang="el-GR"/>
        </a:p>
      </dgm:t>
    </dgm:pt>
    <dgm:pt modelId="{154FE391-AF36-45B3-A332-C2952479FAB8}" type="sibTrans" cxnId="{39F35D75-C398-4F3C-A652-D7E5DFD65333}">
      <dgm:prSet/>
      <dgm:spPr/>
      <dgm:t>
        <a:bodyPr/>
        <a:lstStyle/>
        <a:p>
          <a:endParaRPr lang="el-GR"/>
        </a:p>
      </dgm:t>
    </dgm:pt>
    <dgm:pt modelId="{8D330752-1BC2-465D-95A7-3F1DD42D94F9}">
      <dgm:prSet/>
      <dgm:spPr/>
      <dgm:t>
        <a:bodyPr/>
        <a:lstStyle/>
        <a:p>
          <a:pPr rtl="0"/>
          <a:r>
            <a:rPr lang="el-GR" dirty="0"/>
            <a:t>Στόχος 14: Ζωή στο Νερό - Προστατεύουμε και χρησιμοποιούμε με βιώσιμο τρόπο τους ωκεανούς, τις θάλασσες και τους θαλάσσιους πόρους για βιώσιμη ανάπτυξη.</a:t>
          </a:r>
        </a:p>
      </dgm:t>
    </dgm:pt>
    <dgm:pt modelId="{263BECDB-8773-44F9-8966-96DF90D188DF}" type="parTrans" cxnId="{002160DC-704E-4042-A77D-76A5035EE293}">
      <dgm:prSet/>
      <dgm:spPr/>
      <dgm:t>
        <a:bodyPr/>
        <a:lstStyle/>
        <a:p>
          <a:endParaRPr lang="el-GR"/>
        </a:p>
      </dgm:t>
    </dgm:pt>
    <dgm:pt modelId="{0006A828-7891-4FBC-A7D6-9DC2E8174067}" type="sibTrans" cxnId="{002160DC-704E-4042-A77D-76A5035EE293}">
      <dgm:prSet/>
      <dgm:spPr/>
      <dgm:t>
        <a:bodyPr/>
        <a:lstStyle/>
        <a:p>
          <a:endParaRPr lang="el-GR"/>
        </a:p>
      </dgm:t>
    </dgm:pt>
    <dgm:pt modelId="{1607B0F8-A368-4C2B-BC70-B8BBEC8C3B41}" type="pres">
      <dgm:prSet presAssocID="{DB56FD97-6F2D-49E4-97FB-288DB2188D88}" presName="linearFlow" presStyleCnt="0">
        <dgm:presLayoutVars>
          <dgm:dir/>
          <dgm:resizeHandles val="exact"/>
        </dgm:presLayoutVars>
      </dgm:prSet>
      <dgm:spPr/>
    </dgm:pt>
    <dgm:pt modelId="{09043F65-7F02-4169-8FFF-11BE31F68D07}" type="pres">
      <dgm:prSet presAssocID="{0218D335-92EC-45C0-A218-8CC4B9D95FCC}" presName="composite" presStyleCnt="0"/>
      <dgm:spPr/>
    </dgm:pt>
    <dgm:pt modelId="{CF691A0A-5930-4DFF-9450-841B3C842324}" type="pres">
      <dgm:prSet presAssocID="{0218D335-92EC-45C0-A218-8CC4B9D95FCC}" presName="imgShp" presStyleLbl="fgImgPlace1" presStyleIdx="0" presStyleCnt="5"/>
      <dgm:spPr>
        <a:blipFill rotWithShape="0">
          <a:blip xmlns:r="http://schemas.openxmlformats.org/officeDocument/2006/relationships" r:embed="rId1"/>
          <a:stretch>
            <a:fillRect/>
          </a:stretch>
        </a:blipFill>
      </dgm:spPr>
    </dgm:pt>
    <dgm:pt modelId="{1233E59A-D7A1-4507-A1F2-D84691D82DE2}" type="pres">
      <dgm:prSet presAssocID="{0218D335-92EC-45C0-A218-8CC4B9D95FCC}" presName="txShp" presStyleLbl="node1" presStyleIdx="0" presStyleCnt="5">
        <dgm:presLayoutVars>
          <dgm:bulletEnabled val="1"/>
        </dgm:presLayoutVars>
      </dgm:prSet>
      <dgm:spPr/>
    </dgm:pt>
    <dgm:pt modelId="{5B44EE6A-D45E-45DD-8057-26DC4C7E74ED}" type="pres">
      <dgm:prSet presAssocID="{E45AC295-17C3-4915-8577-29E1076ACDCF}" presName="spacing" presStyleCnt="0"/>
      <dgm:spPr/>
    </dgm:pt>
    <dgm:pt modelId="{80B99752-B692-4776-B0E3-1520F4E9C58D}" type="pres">
      <dgm:prSet presAssocID="{54331A01-1E9E-40E2-823E-4C4049C48E54}" presName="composite" presStyleCnt="0"/>
      <dgm:spPr/>
    </dgm:pt>
    <dgm:pt modelId="{B3CE9944-1399-4836-9847-2AD081B49577}" type="pres">
      <dgm:prSet presAssocID="{54331A01-1E9E-40E2-823E-4C4049C48E54}" presName="imgShp" presStyleLbl="fgImgPlace1" presStyleIdx="1" presStyleCnt="5"/>
      <dgm:spPr>
        <a:blipFill rotWithShape="0">
          <a:blip xmlns:r="http://schemas.openxmlformats.org/officeDocument/2006/relationships" r:embed="rId2"/>
          <a:stretch>
            <a:fillRect/>
          </a:stretch>
        </a:blipFill>
      </dgm:spPr>
    </dgm:pt>
    <dgm:pt modelId="{7637A438-034E-49A7-84EE-0BAFEF89040F}" type="pres">
      <dgm:prSet presAssocID="{54331A01-1E9E-40E2-823E-4C4049C48E54}" presName="txShp" presStyleLbl="node1" presStyleIdx="1" presStyleCnt="5">
        <dgm:presLayoutVars>
          <dgm:bulletEnabled val="1"/>
        </dgm:presLayoutVars>
      </dgm:prSet>
      <dgm:spPr/>
    </dgm:pt>
    <dgm:pt modelId="{2FE7BEC0-271D-479B-A587-E72A4F5E706C}" type="pres">
      <dgm:prSet presAssocID="{16022B8A-D78C-4BA3-8D55-01F8669AC5A1}" presName="spacing" presStyleCnt="0"/>
      <dgm:spPr/>
    </dgm:pt>
    <dgm:pt modelId="{0685D5B1-4D4D-4E1A-81A5-8BE6BA0F4EE5}" type="pres">
      <dgm:prSet presAssocID="{C2890CCF-D5ED-4C98-8850-EBB4FFF0FE58}" presName="composite" presStyleCnt="0"/>
      <dgm:spPr/>
    </dgm:pt>
    <dgm:pt modelId="{276F4427-250D-4016-9ABC-620A19ABEEC8}" type="pres">
      <dgm:prSet presAssocID="{C2890CCF-D5ED-4C98-8850-EBB4FFF0FE58}" presName="imgShp" presStyleLbl="fgImgPlace1" presStyleIdx="2" presStyleCnt="5"/>
      <dgm:spPr>
        <a:blipFill rotWithShape="0">
          <a:blip xmlns:r="http://schemas.openxmlformats.org/officeDocument/2006/relationships" r:embed="rId3"/>
          <a:stretch>
            <a:fillRect/>
          </a:stretch>
        </a:blipFill>
      </dgm:spPr>
    </dgm:pt>
    <dgm:pt modelId="{E8A17624-686B-4B3E-87A7-6BBD44D9AAE4}" type="pres">
      <dgm:prSet presAssocID="{C2890CCF-D5ED-4C98-8850-EBB4FFF0FE58}" presName="txShp" presStyleLbl="node1" presStyleIdx="2" presStyleCnt="5">
        <dgm:presLayoutVars>
          <dgm:bulletEnabled val="1"/>
        </dgm:presLayoutVars>
      </dgm:prSet>
      <dgm:spPr/>
    </dgm:pt>
    <dgm:pt modelId="{842DC660-76CA-4BA7-80A4-7AEA809EC41B}" type="pres">
      <dgm:prSet presAssocID="{A9B4AD6E-B4B6-4930-AFEA-302E25E20B05}" presName="spacing" presStyleCnt="0"/>
      <dgm:spPr/>
    </dgm:pt>
    <dgm:pt modelId="{42679D83-C95D-48BE-A2B1-4F51A344DE8D}" type="pres">
      <dgm:prSet presAssocID="{7413F645-F34A-4BFA-84B5-980518509D96}" presName="composite" presStyleCnt="0"/>
      <dgm:spPr/>
    </dgm:pt>
    <dgm:pt modelId="{E554514D-645B-434B-A952-4C53CE0E1B44}" type="pres">
      <dgm:prSet presAssocID="{7413F645-F34A-4BFA-84B5-980518509D96}" presName="imgShp" presStyleLbl="fgImgPlace1" presStyleIdx="3" presStyleCnt="5"/>
      <dgm:spPr>
        <a:blipFill rotWithShape="0">
          <a:blip xmlns:r="http://schemas.openxmlformats.org/officeDocument/2006/relationships" r:embed="rId4"/>
          <a:stretch>
            <a:fillRect/>
          </a:stretch>
        </a:blipFill>
      </dgm:spPr>
    </dgm:pt>
    <dgm:pt modelId="{9FFBBB47-BF60-47EF-93DD-E6E35D158BC7}" type="pres">
      <dgm:prSet presAssocID="{7413F645-F34A-4BFA-84B5-980518509D96}" presName="txShp" presStyleLbl="node1" presStyleIdx="3" presStyleCnt="5">
        <dgm:presLayoutVars>
          <dgm:bulletEnabled val="1"/>
        </dgm:presLayoutVars>
      </dgm:prSet>
      <dgm:spPr/>
    </dgm:pt>
    <dgm:pt modelId="{7E28E476-D308-434F-95FE-C763B10097CA}" type="pres">
      <dgm:prSet presAssocID="{154FE391-AF36-45B3-A332-C2952479FAB8}" presName="spacing" presStyleCnt="0"/>
      <dgm:spPr/>
    </dgm:pt>
    <dgm:pt modelId="{AA99536E-3223-4200-8B33-999BA78F2378}" type="pres">
      <dgm:prSet presAssocID="{8D330752-1BC2-465D-95A7-3F1DD42D94F9}" presName="composite" presStyleCnt="0"/>
      <dgm:spPr/>
    </dgm:pt>
    <dgm:pt modelId="{9CC1654A-2C6C-438B-9B9F-F911207B24CA}" type="pres">
      <dgm:prSet presAssocID="{8D330752-1BC2-465D-95A7-3F1DD42D94F9}" presName="imgShp" presStyleLbl="fgImgPlace1" presStyleIdx="4" presStyleCnt="5"/>
      <dgm:spPr>
        <a:blipFill rotWithShape="0">
          <a:blip xmlns:r="http://schemas.openxmlformats.org/officeDocument/2006/relationships" r:embed="rId5"/>
          <a:stretch>
            <a:fillRect/>
          </a:stretch>
        </a:blipFill>
      </dgm:spPr>
    </dgm:pt>
    <dgm:pt modelId="{8EF2649F-5AC5-43CF-B87C-59FC358299A5}" type="pres">
      <dgm:prSet presAssocID="{8D330752-1BC2-465D-95A7-3F1DD42D94F9}" presName="txShp" presStyleLbl="node1" presStyleIdx="4" presStyleCnt="5">
        <dgm:presLayoutVars>
          <dgm:bulletEnabled val="1"/>
        </dgm:presLayoutVars>
      </dgm:prSet>
      <dgm:spPr/>
    </dgm:pt>
  </dgm:ptLst>
  <dgm:cxnLst>
    <dgm:cxn modelId="{EFB1AD13-3C73-4718-953C-A1E4DE3EC257}" type="presOf" srcId="{C2890CCF-D5ED-4C98-8850-EBB4FFF0FE58}" destId="{E8A17624-686B-4B3E-87A7-6BBD44D9AAE4}" srcOrd="0" destOrd="0" presId="urn:microsoft.com/office/officeart/2005/8/layout/vList3"/>
    <dgm:cxn modelId="{1518B71C-F2EF-4D1F-A8F9-C587CD56939D}" type="presOf" srcId="{8D330752-1BC2-465D-95A7-3F1DD42D94F9}" destId="{8EF2649F-5AC5-43CF-B87C-59FC358299A5}" srcOrd="0" destOrd="0" presId="urn:microsoft.com/office/officeart/2005/8/layout/vList3"/>
    <dgm:cxn modelId="{234DBA23-1D18-44A2-8374-1DC0ACB6FAF1}" srcId="{DB56FD97-6F2D-49E4-97FB-288DB2188D88}" destId="{C2890CCF-D5ED-4C98-8850-EBB4FFF0FE58}" srcOrd="2" destOrd="0" parTransId="{CFD45AE9-D30A-439E-811F-8F4F41BA4B4A}" sibTransId="{A9B4AD6E-B4B6-4930-AFEA-302E25E20B05}"/>
    <dgm:cxn modelId="{368F8331-84A6-4BB4-8F14-D8EE0D97F349}" srcId="{DB56FD97-6F2D-49E4-97FB-288DB2188D88}" destId="{54331A01-1E9E-40E2-823E-4C4049C48E54}" srcOrd="1" destOrd="0" parTransId="{46AE8D30-86DE-4133-BF93-7036B4339B3E}" sibTransId="{16022B8A-D78C-4BA3-8D55-01F8669AC5A1}"/>
    <dgm:cxn modelId="{D9989F60-85B2-4559-AD3C-B89369B7BD13}" type="presOf" srcId="{7413F645-F34A-4BFA-84B5-980518509D96}" destId="{9FFBBB47-BF60-47EF-93DD-E6E35D158BC7}" srcOrd="0" destOrd="0" presId="urn:microsoft.com/office/officeart/2005/8/layout/vList3"/>
    <dgm:cxn modelId="{39F35D75-C398-4F3C-A652-D7E5DFD65333}" srcId="{DB56FD97-6F2D-49E4-97FB-288DB2188D88}" destId="{7413F645-F34A-4BFA-84B5-980518509D96}" srcOrd="3" destOrd="0" parTransId="{74B60053-6FA3-4380-A380-A402BD2720DB}" sibTransId="{154FE391-AF36-45B3-A332-C2952479FAB8}"/>
    <dgm:cxn modelId="{18B2BA94-F58F-4005-99E2-3F839D89AFB2}" type="presOf" srcId="{54331A01-1E9E-40E2-823E-4C4049C48E54}" destId="{7637A438-034E-49A7-84EE-0BAFEF89040F}" srcOrd="0" destOrd="0" presId="urn:microsoft.com/office/officeart/2005/8/layout/vList3"/>
    <dgm:cxn modelId="{9946DBC5-B395-4654-AE4E-63AA57480E85}" srcId="{DB56FD97-6F2D-49E4-97FB-288DB2188D88}" destId="{0218D335-92EC-45C0-A218-8CC4B9D95FCC}" srcOrd="0" destOrd="0" parTransId="{926DE74A-E49D-4F33-B02C-426BC1C7D07A}" sibTransId="{E45AC295-17C3-4915-8577-29E1076ACDCF}"/>
    <dgm:cxn modelId="{A64676D2-0F7B-40A2-AF2A-64D92FA05C0A}" type="presOf" srcId="{DB56FD97-6F2D-49E4-97FB-288DB2188D88}" destId="{1607B0F8-A368-4C2B-BC70-B8BBEC8C3B41}" srcOrd="0" destOrd="0" presId="urn:microsoft.com/office/officeart/2005/8/layout/vList3"/>
    <dgm:cxn modelId="{002160DC-704E-4042-A77D-76A5035EE293}" srcId="{DB56FD97-6F2D-49E4-97FB-288DB2188D88}" destId="{8D330752-1BC2-465D-95A7-3F1DD42D94F9}" srcOrd="4" destOrd="0" parTransId="{263BECDB-8773-44F9-8966-96DF90D188DF}" sibTransId="{0006A828-7891-4FBC-A7D6-9DC2E8174067}"/>
    <dgm:cxn modelId="{136110FD-652A-4583-B2D1-B6CE97E30A5A}" type="presOf" srcId="{0218D335-92EC-45C0-A218-8CC4B9D95FCC}" destId="{1233E59A-D7A1-4507-A1F2-D84691D82DE2}" srcOrd="0" destOrd="0" presId="urn:microsoft.com/office/officeart/2005/8/layout/vList3"/>
    <dgm:cxn modelId="{7A7F1108-7617-4C7E-8BBD-C9CABB150777}" type="presParOf" srcId="{1607B0F8-A368-4C2B-BC70-B8BBEC8C3B41}" destId="{09043F65-7F02-4169-8FFF-11BE31F68D07}" srcOrd="0" destOrd="0" presId="urn:microsoft.com/office/officeart/2005/8/layout/vList3"/>
    <dgm:cxn modelId="{49EC54D2-99D3-4EC4-9F27-4EC8F07B1F35}" type="presParOf" srcId="{09043F65-7F02-4169-8FFF-11BE31F68D07}" destId="{CF691A0A-5930-4DFF-9450-841B3C842324}" srcOrd="0" destOrd="0" presId="urn:microsoft.com/office/officeart/2005/8/layout/vList3"/>
    <dgm:cxn modelId="{D6DB12DD-F84D-4DB8-80F7-175C2AA56E39}" type="presParOf" srcId="{09043F65-7F02-4169-8FFF-11BE31F68D07}" destId="{1233E59A-D7A1-4507-A1F2-D84691D82DE2}" srcOrd="1" destOrd="0" presId="urn:microsoft.com/office/officeart/2005/8/layout/vList3"/>
    <dgm:cxn modelId="{70CCACD6-9558-4F74-ACBA-D4424C6DD9DD}" type="presParOf" srcId="{1607B0F8-A368-4C2B-BC70-B8BBEC8C3B41}" destId="{5B44EE6A-D45E-45DD-8057-26DC4C7E74ED}" srcOrd="1" destOrd="0" presId="urn:microsoft.com/office/officeart/2005/8/layout/vList3"/>
    <dgm:cxn modelId="{0CE2B890-5B06-48CF-9FAD-B512BF6CDDF5}" type="presParOf" srcId="{1607B0F8-A368-4C2B-BC70-B8BBEC8C3B41}" destId="{80B99752-B692-4776-B0E3-1520F4E9C58D}" srcOrd="2" destOrd="0" presId="urn:microsoft.com/office/officeart/2005/8/layout/vList3"/>
    <dgm:cxn modelId="{5AC12FC0-C62E-4798-B779-06647C8E5ACF}" type="presParOf" srcId="{80B99752-B692-4776-B0E3-1520F4E9C58D}" destId="{B3CE9944-1399-4836-9847-2AD081B49577}" srcOrd="0" destOrd="0" presId="urn:microsoft.com/office/officeart/2005/8/layout/vList3"/>
    <dgm:cxn modelId="{40F03A40-DA2D-4BBC-A831-569F9218727C}" type="presParOf" srcId="{80B99752-B692-4776-B0E3-1520F4E9C58D}" destId="{7637A438-034E-49A7-84EE-0BAFEF89040F}" srcOrd="1" destOrd="0" presId="urn:microsoft.com/office/officeart/2005/8/layout/vList3"/>
    <dgm:cxn modelId="{F7C7F4D8-7250-4429-BCC4-175CA88FFBB6}" type="presParOf" srcId="{1607B0F8-A368-4C2B-BC70-B8BBEC8C3B41}" destId="{2FE7BEC0-271D-479B-A587-E72A4F5E706C}" srcOrd="3" destOrd="0" presId="urn:microsoft.com/office/officeart/2005/8/layout/vList3"/>
    <dgm:cxn modelId="{842B1E6E-A48E-44B8-ACD9-F4E402C46A87}" type="presParOf" srcId="{1607B0F8-A368-4C2B-BC70-B8BBEC8C3B41}" destId="{0685D5B1-4D4D-4E1A-81A5-8BE6BA0F4EE5}" srcOrd="4" destOrd="0" presId="urn:microsoft.com/office/officeart/2005/8/layout/vList3"/>
    <dgm:cxn modelId="{C88EC282-4E8B-4AA6-B540-055698C6CC2D}" type="presParOf" srcId="{0685D5B1-4D4D-4E1A-81A5-8BE6BA0F4EE5}" destId="{276F4427-250D-4016-9ABC-620A19ABEEC8}" srcOrd="0" destOrd="0" presId="urn:microsoft.com/office/officeart/2005/8/layout/vList3"/>
    <dgm:cxn modelId="{196337BC-4B88-4242-A22B-C9CA3389BD65}" type="presParOf" srcId="{0685D5B1-4D4D-4E1A-81A5-8BE6BA0F4EE5}" destId="{E8A17624-686B-4B3E-87A7-6BBD44D9AAE4}" srcOrd="1" destOrd="0" presId="urn:microsoft.com/office/officeart/2005/8/layout/vList3"/>
    <dgm:cxn modelId="{7659C193-00A6-4ACE-B933-BB290A29B74A}" type="presParOf" srcId="{1607B0F8-A368-4C2B-BC70-B8BBEC8C3B41}" destId="{842DC660-76CA-4BA7-80A4-7AEA809EC41B}" srcOrd="5" destOrd="0" presId="urn:microsoft.com/office/officeart/2005/8/layout/vList3"/>
    <dgm:cxn modelId="{180F71B7-F85F-4CEA-9FF3-71F3027FEC05}" type="presParOf" srcId="{1607B0F8-A368-4C2B-BC70-B8BBEC8C3B41}" destId="{42679D83-C95D-48BE-A2B1-4F51A344DE8D}" srcOrd="6" destOrd="0" presId="urn:microsoft.com/office/officeart/2005/8/layout/vList3"/>
    <dgm:cxn modelId="{14BEF3B6-FE02-4F2E-BEBE-5E9047559B77}" type="presParOf" srcId="{42679D83-C95D-48BE-A2B1-4F51A344DE8D}" destId="{E554514D-645B-434B-A952-4C53CE0E1B44}" srcOrd="0" destOrd="0" presId="urn:microsoft.com/office/officeart/2005/8/layout/vList3"/>
    <dgm:cxn modelId="{411CBA37-0074-41EF-8DD2-B8EDC99E7415}" type="presParOf" srcId="{42679D83-C95D-48BE-A2B1-4F51A344DE8D}" destId="{9FFBBB47-BF60-47EF-93DD-E6E35D158BC7}" srcOrd="1" destOrd="0" presId="urn:microsoft.com/office/officeart/2005/8/layout/vList3"/>
    <dgm:cxn modelId="{56973E5C-420E-4D17-9D32-9A4DE31C0E2E}" type="presParOf" srcId="{1607B0F8-A368-4C2B-BC70-B8BBEC8C3B41}" destId="{7E28E476-D308-434F-95FE-C763B10097CA}" srcOrd="7" destOrd="0" presId="urn:microsoft.com/office/officeart/2005/8/layout/vList3"/>
    <dgm:cxn modelId="{91EB0588-15D2-4371-BA28-63DC63B25B06}" type="presParOf" srcId="{1607B0F8-A368-4C2B-BC70-B8BBEC8C3B41}" destId="{AA99536E-3223-4200-8B33-999BA78F2378}" srcOrd="8" destOrd="0" presId="urn:microsoft.com/office/officeart/2005/8/layout/vList3"/>
    <dgm:cxn modelId="{21005CB1-6B7F-4F10-BE77-6D28414F9A2D}" type="presParOf" srcId="{AA99536E-3223-4200-8B33-999BA78F2378}" destId="{9CC1654A-2C6C-438B-9B9F-F911207B24CA}" srcOrd="0" destOrd="0" presId="urn:microsoft.com/office/officeart/2005/8/layout/vList3"/>
    <dgm:cxn modelId="{DC44AB1E-EF5D-4AA8-9A80-2E5523AA8423}" type="presParOf" srcId="{AA99536E-3223-4200-8B33-999BA78F2378}" destId="{8EF2649F-5AC5-43CF-B87C-59FC358299A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E6BD25-3A26-4ED9-BD1C-B1A65322B036}"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l-GR"/>
        </a:p>
      </dgm:t>
    </dgm:pt>
    <dgm:pt modelId="{00417F13-AAC6-438A-BDC5-37504CBE2DB9}">
      <dgm:prSet/>
      <dgm:spPr/>
      <dgm:t>
        <a:bodyPr/>
        <a:lstStyle/>
        <a:p>
          <a:pPr rtl="0"/>
          <a:r>
            <a:rPr lang="el-GR" dirty="0"/>
            <a:t>Στόχος 15: Ζωή στη Στεριά - Προωθούμε τη βιώσιμη χρήση των χερσαίων οικοσυστημάτων και δασών, καταπολεμούμε την ερημοποίηση, αναστρέφουμε την υποβάθμιση του εδάφους και της βιοποικιλότητας.</a:t>
          </a:r>
        </a:p>
      </dgm:t>
    </dgm:pt>
    <dgm:pt modelId="{9C0832CA-34F3-4694-89D4-077439E5B282}" type="parTrans" cxnId="{8481A0FF-C5AE-4DF5-A60C-915C08EAE0D4}">
      <dgm:prSet/>
      <dgm:spPr/>
      <dgm:t>
        <a:bodyPr/>
        <a:lstStyle/>
        <a:p>
          <a:endParaRPr lang="el-GR"/>
        </a:p>
      </dgm:t>
    </dgm:pt>
    <dgm:pt modelId="{5505D3FD-4CDB-423F-B8F6-DC626CA137DA}" type="sibTrans" cxnId="{8481A0FF-C5AE-4DF5-A60C-915C08EAE0D4}">
      <dgm:prSet/>
      <dgm:spPr/>
      <dgm:t>
        <a:bodyPr/>
        <a:lstStyle/>
        <a:p>
          <a:endParaRPr lang="el-GR"/>
        </a:p>
      </dgm:t>
    </dgm:pt>
    <dgm:pt modelId="{1EB37A2E-6CEC-40F9-858A-56A0CE6FC81E}">
      <dgm:prSet/>
      <dgm:spPr/>
      <dgm:t>
        <a:bodyPr/>
        <a:lstStyle/>
        <a:p>
          <a:pPr rtl="0"/>
          <a:r>
            <a:rPr lang="el-GR" dirty="0"/>
            <a:t>Στόχος 16: Ειρήνη, Δικαιοσύνη και Ισχυροί Θεσμοί - Προάγουμε τις ειρηνικές και χωρίς αποκλεισμούς κοινωνίες, παρέχουμε πρόσβαση στη δικαιοσύνη για όλους και οικοδομούμε αποτελεσματικούς θεσμούς σε όλα τα επίπεδα.</a:t>
          </a:r>
        </a:p>
      </dgm:t>
    </dgm:pt>
    <dgm:pt modelId="{E4062638-1C40-4A7A-AFB9-D29DB4A8ED15}" type="parTrans" cxnId="{0074E689-2DDE-4A7E-9CD4-1BE6C52D3D70}">
      <dgm:prSet/>
      <dgm:spPr/>
      <dgm:t>
        <a:bodyPr/>
        <a:lstStyle/>
        <a:p>
          <a:endParaRPr lang="el-GR"/>
        </a:p>
      </dgm:t>
    </dgm:pt>
    <dgm:pt modelId="{6F2F69C8-CE82-453A-A7AB-6BF226829486}" type="sibTrans" cxnId="{0074E689-2DDE-4A7E-9CD4-1BE6C52D3D70}">
      <dgm:prSet/>
      <dgm:spPr/>
      <dgm:t>
        <a:bodyPr/>
        <a:lstStyle/>
        <a:p>
          <a:endParaRPr lang="el-GR"/>
        </a:p>
      </dgm:t>
    </dgm:pt>
    <dgm:pt modelId="{1AA598FD-90D6-4506-9378-F8AFFCCD24B1}">
      <dgm:prSet/>
      <dgm:spPr/>
      <dgm:t>
        <a:bodyPr/>
        <a:lstStyle/>
        <a:p>
          <a:pPr rtl="0"/>
          <a:r>
            <a:rPr lang="el-GR" dirty="0"/>
            <a:t>Στόχος 17: Συνεργασία για τους Στόχους - Ενισχύουμε τα μέσα εφαρμογής και ανανεώνουμε την Παγκόσμια Συνεργασία για τη Βιώσιμη Ανάπτυξη.</a:t>
          </a:r>
        </a:p>
      </dgm:t>
    </dgm:pt>
    <dgm:pt modelId="{C6F27942-A5ED-4C6C-B22D-382682B2B6F1}" type="parTrans" cxnId="{04E11679-1EBD-4F43-8B78-4B1F8A132E57}">
      <dgm:prSet/>
      <dgm:spPr/>
      <dgm:t>
        <a:bodyPr/>
        <a:lstStyle/>
        <a:p>
          <a:endParaRPr lang="el-GR"/>
        </a:p>
      </dgm:t>
    </dgm:pt>
    <dgm:pt modelId="{38A3A6FF-FEBA-4E73-9E43-07C149007A40}" type="sibTrans" cxnId="{04E11679-1EBD-4F43-8B78-4B1F8A132E57}">
      <dgm:prSet/>
      <dgm:spPr/>
      <dgm:t>
        <a:bodyPr/>
        <a:lstStyle/>
        <a:p>
          <a:endParaRPr lang="el-GR"/>
        </a:p>
      </dgm:t>
    </dgm:pt>
    <dgm:pt modelId="{8257A7C6-A5DF-4100-84F8-C2F4E0843119}" type="pres">
      <dgm:prSet presAssocID="{B1E6BD25-3A26-4ED9-BD1C-B1A65322B036}" presName="linearFlow" presStyleCnt="0">
        <dgm:presLayoutVars>
          <dgm:dir/>
          <dgm:resizeHandles val="exact"/>
        </dgm:presLayoutVars>
      </dgm:prSet>
      <dgm:spPr/>
    </dgm:pt>
    <dgm:pt modelId="{4199BF2E-4BFA-4295-861A-487B0B1BE459}" type="pres">
      <dgm:prSet presAssocID="{00417F13-AAC6-438A-BDC5-37504CBE2DB9}" presName="composite" presStyleCnt="0"/>
      <dgm:spPr/>
    </dgm:pt>
    <dgm:pt modelId="{675EFF87-0C5D-4968-B9A0-FDFF92F63DD2}" type="pres">
      <dgm:prSet presAssocID="{00417F13-AAC6-438A-BDC5-37504CBE2DB9}" presName="imgShp" presStyleLbl="fgImgPlace1" presStyleIdx="0" presStyleCnt="3"/>
      <dgm:spPr>
        <a:blipFill rotWithShape="0">
          <a:blip xmlns:r="http://schemas.openxmlformats.org/officeDocument/2006/relationships" r:embed="rId1"/>
          <a:stretch>
            <a:fillRect/>
          </a:stretch>
        </a:blipFill>
      </dgm:spPr>
    </dgm:pt>
    <dgm:pt modelId="{C692F100-5D2D-408F-8D9B-E4A4177CA003}" type="pres">
      <dgm:prSet presAssocID="{00417F13-AAC6-438A-BDC5-37504CBE2DB9}" presName="txShp" presStyleLbl="node1" presStyleIdx="0" presStyleCnt="3">
        <dgm:presLayoutVars>
          <dgm:bulletEnabled val="1"/>
        </dgm:presLayoutVars>
      </dgm:prSet>
      <dgm:spPr/>
    </dgm:pt>
    <dgm:pt modelId="{250D8801-B53C-48AB-8053-A4AECD6DBCC7}" type="pres">
      <dgm:prSet presAssocID="{5505D3FD-4CDB-423F-B8F6-DC626CA137DA}" presName="spacing" presStyleCnt="0"/>
      <dgm:spPr/>
    </dgm:pt>
    <dgm:pt modelId="{BB0CAE91-03DF-4270-B6B1-629B066C559A}" type="pres">
      <dgm:prSet presAssocID="{1EB37A2E-6CEC-40F9-858A-56A0CE6FC81E}" presName="composite" presStyleCnt="0"/>
      <dgm:spPr/>
    </dgm:pt>
    <dgm:pt modelId="{09E749BF-F09A-44AA-8141-61277DC86FFC}" type="pres">
      <dgm:prSet presAssocID="{1EB37A2E-6CEC-40F9-858A-56A0CE6FC81E}" presName="imgShp" presStyleLbl="fgImgPlace1" presStyleIdx="1" presStyleCnt="3"/>
      <dgm:spPr>
        <a:blipFill rotWithShape="0">
          <a:blip xmlns:r="http://schemas.openxmlformats.org/officeDocument/2006/relationships" r:embed="rId2"/>
          <a:stretch>
            <a:fillRect/>
          </a:stretch>
        </a:blipFill>
      </dgm:spPr>
    </dgm:pt>
    <dgm:pt modelId="{52B16906-4A78-4F2C-9074-0CDE98FCBFB9}" type="pres">
      <dgm:prSet presAssocID="{1EB37A2E-6CEC-40F9-858A-56A0CE6FC81E}" presName="txShp" presStyleLbl="node1" presStyleIdx="1" presStyleCnt="3">
        <dgm:presLayoutVars>
          <dgm:bulletEnabled val="1"/>
        </dgm:presLayoutVars>
      </dgm:prSet>
      <dgm:spPr/>
    </dgm:pt>
    <dgm:pt modelId="{024AA163-9AD3-4238-94C8-AC91162DBEA7}" type="pres">
      <dgm:prSet presAssocID="{6F2F69C8-CE82-453A-A7AB-6BF226829486}" presName="spacing" presStyleCnt="0"/>
      <dgm:spPr/>
    </dgm:pt>
    <dgm:pt modelId="{22125DE9-2A0A-4267-8038-318B9BE078A4}" type="pres">
      <dgm:prSet presAssocID="{1AA598FD-90D6-4506-9378-F8AFFCCD24B1}" presName="composite" presStyleCnt="0"/>
      <dgm:spPr/>
    </dgm:pt>
    <dgm:pt modelId="{BEC71168-C6CC-45A2-9C8F-2B29B51F82BC}" type="pres">
      <dgm:prSet presAssocID="{1AA598FD-90D6-4506-9378-F8AFFCCD24B1}" presName="imgShp" presStyleLbl="fgImgPlace1" presStyleIdx="2" presStyleCnt="3"/>
      <dgm:spPr>
        <a:blipFill rotWithShape="0">
          <a:blip xmlns:r="http://schemas.openxmlformats.org/officeDocument/2006/relationships" r:embed="rId3"/>
          <a:stretch>
            <a:fillRect/>
          </a:stretch>
        </a:blipFill>
      </dgm:spPr>
    </dgm:pt>
    <dgm:pt modelId="{B76610FF-08B4-4B84-A280-3C0BA26A81A0}" type="pres">
      <dgm:prSet presAssocID="{1AA598FD-90D6-4506-9378-F8AFFCCD24B1}" presName="txShp" presStyleLbl="node1" presStyleIdx="2" presStyleCnt="3">
        <dgm:presLayoutVars>
          <dgm:bulletEnabled val="1"/>
        </dgm:presLayoutVars>
      </dgm:prSet>
      <dgm:spPr/>
    </dgm:pt>
  </dgm:ptLst>
  <dgm:cxnLst>
    <dgm:cxn modelId="{E3D2D756-2F26-4143-A8FF-08FADA592BBC}" type="presOf" srcId="{1AA598FD-90D6-4506-9378-F8AFFCCD24B1}" destId="{B76610FF-08B4-4B84-A280-3C0BA26A81A0}" srcOrd="0" destOrd="0" presId="urn:microsoft.com/office/officeart/2005/8/layout/vList3"/>
    <dgm:cxn modelId="{B54D4075-E9EF-49BC-9975-CCE495FEDF2A}" type="presOf" srcId="{1EB37A2E-6CEC-40F9-858A-56A0CE6FC81E}" destId="{52B16906-4A78-4F2C-9074-0CDE98FCBFB9}" srcOrd="0" destOrd="0" presId="urn:microsoft.com/office/officeart/2005/8/layout/vList3"/>
    <dgm:cxn modelId="{04E11679-1EBD-4F43-8B78-4B1F8A132E57}" srcId="{B1E6BD25-3A26-4ED9-BD1C-B1A65322B036}" destId="{1AA598FD-90D6-4506-9378-F8AFFCCD24B1}" srcOrd="2" destOrd="0" parTransId="{C6F27942-A5ED-4C6C-B22D-382682B2B6F1}" sibTransId="{38A3A6FF-FEBA-4E73-9E43-07C149007A40}"/>
    <dgm:cxn modelId="{0074E689-2DDE-4A7E-9CD4-1BE6C52D3D70}" srcId="{B1E6BD25-3A26-4ED9-BD1C-B1A65322B036}" destId="{1EB37A2E-6CEC-40F9-858A-56A0CE6FC81E}" srcOrd="1" destOrd="0" parTransId="{E4062638-1C40-4A7A-AFB9-D29DB4A8ED15}" sibTransId="{6F2F69C8-CE82-453A-A7AB-6BF226829486}"/>
    <dgm:cxn modelId="{0A0B90C0-7AEC-47FF-A006-C69A8A15EDB6}" type="presOf" srcId="{00417F13-AAC6-438A-BDC5-37504CBE2DB9}" destId="{C692F100-5D2D-408F-8D9B-E4A4177CA003}" srcOrd="0" destOrd="0" presId="urn:microsoft.com/office/officeart/2005/8/layout/vList3"/>
    <dgm:cxn modelId="{4597B5D7-BDDC-41C4-AA33-1D4D5E795008}" type="presOf" srcId="{B1E6BD25-3A26-4ED9-BD1C-B1A65322B036}" destId="{8257A7C6-A5DF-4100-84F8-C2F4E0843119}" srcOrd="0" destOrd="0" presId="urn:microsoft.com/office/officeart/2005/8/layout/vList3"/>
    <dgm:cxn modelId="{8481A0FF-C5AE-4DF5-A60C-915C08EAE0D4}" srcId="{B1E6BD25-3A26-4ED9-BD1C-B1A65322B036}" destId="{00417F13-AAC6-438A-BDC5-37504CBE2DB9}" srcOrd="0" destOrd="0" parTransId="{9C0832CA-34F3-4694-89D4-077439E5B282}" sibTransId="{5505D3FD-4CDB-423F-B8F6-DC626CA137DA}"/>
    <dgm:cxn modelId="{345453EA-30C7-4A1D-8E3D-88CCA8B2A62E}" type="presParOf" srcId="{8257A7C6-A5DF-4100-84F8-C2F4E0843119}" destId="{4199BF2E-4BFA-4295-861A-487B0B1BE459}" srcOrd="0" destOrd="0" presId="urn:microsoft.com/office/officeart/2005/8/layout/vList3"/>
    <dgm:cxn modelId="{17AD7EE3-4769-48AA-9128-9AEB6209AEE4}" type="presParOf" srcId="{4199BF2E-4BFA-4295-861A-487B0B1BE459}" destId="{675EFF87-0C5D-4968-B9A0-FDFF92F63DD2}" srcOrd="0" destOrd="0" presId="urn:microsoft.com/office/officeart/2005/8/layout/vList3"/>
    <dgm:cxn modelId="{E98479EC-56E1-4863-B584-FE137431366D}" type="presParOf" srcId="{4199BF2E-4BFA-4295-861A-487B0B1BE459}" destId="{C692F100-5D2D-408F-8D9B-E4A4177CA003}" srcOrd="1" destOrd="0" presId="urn:microsoft.com/office/officeart/2005/8/layout/vList3"/>
    <dgm:cxn modelId="{BE214EB0-0822-4ACF-A31C-F17B59582193}" type="presParOf" srcId="{8257A7C6-A5DF-4100-84F8-C2F4E0843119}" destId="{250D8801-B53C-48AB-8053-A4AECD6DBCC7}" srcOrd="1" destOrd="0" presId="urn:microsoft.com/office/officeart/2005/8/layout/vList3"/>
    <dgm:cxn modelId="{9DA54B00-00D2-4C15-A310-A3ECCC1C3986}" type="presParOf" srcId="{8257A7C6-A5DF-4100-84F8-C2F4E0843119}" destId="{BB0CAE91-03DF-4270-B6B1-629B066C559A}" srcOrd="2" destOrd="0" presId="urn:microsoft.com/office/officeart/2005/8/layout/vList3"/>
    <dgm:cxn modelId="{8E96E26D-3824-4B9C-A285-18CA0EF40DA5}" type="presParOf" srcId="{BB0CAE91-03DF-4270-B6B1-629B066C559A}" destId="{09E749BF-F09A-44AA-8141-61277DC86FFC}" srcOrd="0" destOrd="0" presId="urn:microsoft.com/office/officeart/2005/8/layout/vList3"/>
    <dgm:cxn modelId="{CA133A00-1BC6-411B-BF9C-C28E28097B0B}" type="presParOf" srcId="{BB0CAE91-03DF-4270-B6B1-629B066C559A}" destId="{52B16906-4A78-4F2C-9074-0CDE98FCBFB9}" srcOrd="1" destOrd="0" presId="urn:microsoft.com/office/officeart/2005/8/layout/vList3"/>
    <dgm:cxn modelId="{2A4EADF7-AE56-4CD2-83DA-59385F64482B}" type="presParOf" srcId="{8257A7C6-A5DF-4100-84F8-C2F4E0843119}" destId="{024AA163-9AD3-4238-94C8-AC91162DBEA7}" srcOrd="3" destOrd="0" presId="urn:microsoft.com/office/officeart/2005/8/layout/vList3"/>
    <dgm:cxn modelId="{30FDFC02-07EC-4A25-BA49-FFA33CD3D2B0}" type="presParOf" srcId="{8257A7C6-A5DF-4100-84F8-C2F4E0843119}" destId="{22125DE9-2A0A-4267-8038-318B9BE078A4}" srcOrd="4" destOrd="0" presId="urn:microsoft.com/office/officeart/2005/8/layout/vList3"/>
    <dgm:cxn modelId="{8E2B742E-25F2-4A95-A6C9-73DDC8AC2349}" type="presParOf" srcId="{22125DE9-2A0A-4267-8038-318B9BE078A4}" destId="{BEC71168-C6CC-45A2-9C8F-2B29B51F82BC}" srcOrd="0" destOrd="0" presId="urn:microsoft.com/office/officeart/2005/8/layout/vList3"/>
    <dgm:cxn modelId="{5DBFE502-BB6C-42CB-8886-2E956E306C92}" type="presParOf" srcId="{22125DE9-2A0A-4267-8038-318B9BE078A4}" destId="{B76610FF-08B4-4B84-A280-3C0BA26A81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603F9-1C4C-48AB-B03F-6C77E8E08FA7}">
      <dsp:nvSpPr>
        <dsp:cNvPr id="0" name=""/>
        <dsp:cNvSpPr/>
      </dsp:nvSpPr>
      <dsp:spPr>
        <a:xfrm rot="10800000">
          <a:off x="2286202" y="1400"/>
          <a:ext cx="8108736" cy="81976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493" tIns="72390" rIns="135128"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latin typeface="Calibri" pitchFamily="34" charset="0"/>
              <a:ea typeface="Calibri" pitchFamily="34" charset="0"/>
              <a:cs typeface="Calibri" pitchFamily="34" charset="0"/>
            </a:rPr>
            <a:t>Στόχος 1: Μηδενική Φτώχεια - Δίνουμε τέλος σε όλες τις μορφές της φτώχειας, παντού.</a:t>
          </a:r>
        </a:p>
      </dsp:txBody>
      <dsp:txXfrm rot="10800000">
        <a:off x="2491142" y="1400"/>
        <a:ext cx="7903796" cy="819762"/>
      </dsp:txXfrm>
    </dsp:sp>
    <dsp:sp modelId="{146EC894-3495-4A1D-9939-39E8F7C7445D}">
      <dsp:nvSpPr>
        <dsp:cNvPr id="0" name=""/>
        <dsp:cNvSpPr/>
      </dsp:nvSpPr>
      <dsp:spPr>
        <a:xfrm>
          <a:off x="1798649" y="1400"/>
          <a:ext cx="975107" cy="819762"/>
        </a:xfrm>
        <a:prstGeom prst="ellipse">
          <a:avLst/>
        </a:prstGeom>
        <a:blipFill rotWithShape="0">
          <a:blip xmlns:r="http://schemas.openxmlformats.org/officeDocument/2006/relationships" r:embed="rId1"/>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69161-BA09-47CB-A190-B93BB9C3B24A}">
      <dsp:nvSpPr>
        <dsp:cNvPr id="0" name=""/>
        <dsp:cNvSpPr/>
      </dsp:nvSpPr>
      <dsp:spPr>
        <a:xfrm rot="10800000">
          <a:off x="2247366" y="1065868"/>
          <a:ext cx="8108736" cy="81976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493" tIns="72390" rIns="135128"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latin typeface="Calibri" pitchFamily="34" charset="0"/>
              <a:ea typeface="Calibri" pitchFamily="34" charset="0"/>
              <a:cs typeface="Calibri" pitchFamily="34" charset="0"/>
            </a:rPr>
            <a:t>Στόχος 2: Μηδενική Πείνα - Δίνουμε τέλος στην πείνα, πετυχαίνουμε την επισιτιστική ασφάλεια, βελτιώνουμε τη διατροφή και τη βιώσιμη γεωργία</a:t>
          </a:r>
          <a:r>
            <a:rPr lang="el-GR" sz="1900" kern="1200" dirty="0"/>
            <a:t>.</a:t>
          </a:r>
        </a:p>
      </dsp:txBody>
      <dsp:txXfrm rot="10800000">
        <a:off x="2452306" y="1065868"/>
        <a:ext cx="7903796" cy="819762"/>
      </dsp:txXfrm>
    </dsp:sp>
    <dsp:sp modelId="{EA565E9E-57B1-4D08-A5C6-6CEB34333C84}">
      <dsp:nvSpPr>
        <dsp:cNvPr id="0" name=""/>
        <dsp:cNvSpPr/>
      </dsp:nvSpPr>
      <dsp:spPr>
        <a:xfrm>
          <a:off x="1837485" y="1065868"/>
          <a:ext cx="819762" cy="819762"/>
        </a:xfrm>
        <a:prstGeom prst="ellipse">
          <a:avLst/>
        </a:prstGeom>
        <a:blipFill rotWithShape="0">
          <a:blip xmlns:r="http://schemas.openxmlformats.org/officeDocument/2006/relationships" r:embed="rId2"/>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EC5F1-3B44-4C97-BA88-0D1F64B65697}">
      <dsp:nvSpPr>
        <dsp:cNvPr id="0" name=""/>
        <dsp:cNvSpPr/>
      </dsp:nvSpPr>
      <dsp:spPr>
        <a:xfrm rot="10800000">
          <a:off x="2247366" y="2130336"/>
          <a:ext cx="8108736" cy="81976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493" tIns="72390" rIns="135128"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latin typeface="Calibri" pitchFamily="34" charset="0"/>
              <a:ea typeface="Calibri" pitchFamily="34" charset="0"/>
              <a:cs typeface="Calibri" pitchFamily="34" charset="0"/>
            </a:rPr>
            <a:t>Στόχος 3: Καλή Υγεία και Ευημερία - Διασφαλίζουμε μία ζωή με υγεία και προάγουμε την ευημερία για όλους, σε όλες τις ηλικίες.</a:t>
          </a:r>
        </a:p>
      </dsp:txBody>
      <dsp:txXfrm rot="10800000">
        <a:off x="2452306" y="2130336"/>
        <a:ext cx="7903796" cy="819762"/>
      </dsp:txXfrm>
    </dsp:sp>
    <dsp:sp modelId="{6240C034-EADF-40EE-B0A0-24330C89FFA5}">
      <dsp:nvSpPr>
        <dsp:cNvPr id="0" name=""/>
        <dsp:cNvSpPr/>
      </dsp:nvSpPr>
      <dsp:spPr>
        <a:xfrm>
          <a:off x="1837485" y="2130336"/>
          <a:ext cx="819762" cy="819762"/>
        </a:xfrm>
        <a:prstGeom prst="ellipse">
          <a:avLst/>
        </a:prstGeom>
        <a:blipFill rotWithShape="0">
          <a:blip xmlns:r="http://schemas.openxmlformats.org/officeDocument/2006/relationships" r:embed="rId3"/>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CED040-4A42-4562-A6AC-2536B895914B}">
      <dsp:nvSpPr>
        <dsp:cNvPr id="0" name=""/>
        <dsp:cNvSpPr/>
      </dsp:nvSpPr>
      <dsp:spPr>
        <a:xfrm rot="10800000">
          <a:off x="2247366" y="3194804"/>
          <a:ext cx="8108736" cy="81976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493" tIns="72390" rIns="135128"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latin typeface="Calibri" pitchFamily="34" charset="0"/>
              <a:ea typeface="Calibri" pitchFamily="34" charset="0"/>
              <a:cs typeface="Calibri" pitchFamily="34" charset="0"/>
            </a:rPr>
            <a:t>Στόχος 4: Ποιοτική Εκπαίδευση - Διασφαλίζουμε την ελεύθερη, ισότιμη και ποιοτική εκπαίδευση προάγοντας τις ευκαιρίες για δια βίου μάθηση.</a:t>
          </a:r>
        </a:p>
      </dsp:txBody>
      <dsp:txXfrm rot="10800000">
        <a:off x="2452306" y="3194804"/>
        <a:ext cx="7903796" cy="819762"/>
      </dsp:txXfrm>
    </dsp:sp>
    <dsp:sp modelId="{59912164-87F2-4D62-A96E-4EBC1143B6F6}">
      <dsp:nvSpPr>
        <dsp:cNvPr id="0" name=""/>
        <dsp:cNvSpPr/>
      </dsp:nvSpPr>
      <dsp:spPr>
        <a:xfrm>
          <a:off x="1837485" y="3194804"/>
          <a:ext cx="819762" cy="819762"/>
        </a:xfrm>
        <a:prstGeom prst="ellipse">
          <a:avLst/>
        </a:prstGeom>
        <a:blipFill rotWithShape="0">
          <a:blip xmlns:r="http://schemas.openxmlformats.org/officeDocument/2006/relationships" r:embed="rId4"/>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3A766-83D1-49B1-9649-26919FDCB22A}">
      <dsp:nvSpPr>
        <dsp:cNvPr id="0" name=""/>
        <dsp:cNvSpPr/>
      </dsp:nvSpPr>
      <dsp:spPr>
        <a:xfrm rot="10800000">
          <a:off x="2247366" y="4259272"/>
          <a:ext cx="8108736" cy="819762"/>
        </a:xfrm>
        <a:prstGeom prst="homePlat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493" tIns="72390" rIns="135128" bIns="72390" numCol="1" spcCol="1270" anchor="ctr" anchorCtr="0">
          <a:noAutofit/>
        </a:bodyPr>
        <a:lstStyle/>
        <a:p>
          <a:pPr marL="0" lvl="0" indent="0" algn="ctr" defTabSz="844550" rtl="0">
            <a:lnSpc>
              <a:spcPct val="90000"/>
            </a:lnSpc>
            <a:spcBef>
              <a:spcPct val="0"/>
            </a:spcBef>
            <a:spcAft>
              <a:spcPct val="35000"/>
            </a:spcAft>
            <a:buNone/>
          </a:pPr>
          <a:r>
            <a:rPr lang="el-GR" sz="1900" kern="1200" dirty="0">
              <a:latin typeface="Calibri" pitchFamily="34" charset="0"/>
              <a:ea typeface="Calibri" pitchFamily="34" charset="0"/>
              <a:cs typeface="Calibri" pitchFamily="34" charset="0"/>
            </a:rPr>
            <a:t>Στόχος 5: Ισότητα των Φύλων - Επιτυγχάνουμε την ισότητα των φύλων και την χειραφέτηση όλων των γυναικών και των κοριτσιών.</a:t>
          </a:r>
        </a:p>
      </dsp:txBody>
      <dsp:txXfrm rot="10800000">
        <a:off x="2452306" y="4259272"/>
        <a:ext cx="7903796" cy="819762"/>
      </dsp:txXfrm>
    </dsp:sp>
    <dsp:sp modelId="{66C86F35-A77A-4760-AB34-6C913F29CDED}">
      <dsp:nvSpPr>
        <dsp:cNvPr id="0" name=""/>
        <dsp:cNvSpPr/>
      </dsp:nvSpPr>
      <dsp:spPr>
        <a:xfrm>
          <a:off x="1837485" y="4259272"/>
          <a:ext cx="819762" cy="819762"/>
        </a:xfrm>
        <a:prstGeom prst="ellipse">
          <a:avLst/>
        </a:prstGeom>
        <a:blipFill rotWithShape="0">
          <a:blip xmlns:r="http://schemas.openxmlformats.org/officeDocument/2006/relationships" r:embed="rId5"/>
          <a:stretch>
            <a:fillRect/>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CCEB4-9E26-42A7-835E-4349A2CC29FC}">
      <dsp:nvSpPr>
        <dsp:cNvPr id="0" name=""/>
        <dsp:cNvSpPr/>
      </dsp:nvSpPr>
      <dsp:spPr>
        <a:xfrm rot="10800000">
          <a:off x="2214398" y="509"/>
          <a:ext cx="7757421" cy="104184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425"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6: Καθαρό Νερό και Αποχέτευση - Διασφαλίζουμε τη διαθεσιμότητα και τη βιώσιμη διαχείριση του νερού και των εγκαταστάσεων υγιεινής για όλους.</a:t>
          </a:r>
        </a:p>
      </dsp:txBody>
      <dsp:txXfrm rot="10800000">
        <a:off x="2474859" y="509"/>
        <a:ext cx="7496960" cy="1041845"/>
      </dsp:txXfrm>
    </dsp:sp>
    <dsp:sp modelId="{C0F25AC3-E5B0-4E85-83EE-3D9682C3B3B7}">
      <dsp:nvSpPr>
        <dsp:cNvPr id="0" name=""/>
        <dsp:cNvSpPr/>
      </dsp:nvSpPr>
      <dsp:spPr>
        <a:xfrm>
          <a:off x="1693475" y="509"/>
          <a:ext cx="1041845" cy="1041845"/>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8D5F08-DF73-4E93-B4EF-30F82C4EC8AC}">
      <dsp:nvSpPr>
        <dsp:cNvPr id="0" name=""/>
        <dsp:cNvSpPr/>
      </dsp:nvSpPr>
      <dsp:spPr>
        <a:xfrm rot="10800000">
          <a:off x="2214398" y="1353353"/>
          <a:ext cx="7757421" cy="104184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425"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7: Φτηνή και Καθαρή Ενέργεια - Διασφαλίζουμε την πρόσβαση σε οικονομική, αξιόπιστη, βιώσιμη και σύγχρονη ενέργεια για όλους.</a:t>
          </a:r>
        </a:p>
      </dsp:txBody>
      <dsp:txXfrm rot="10800000">
        <a:off x="2474859" y="1353353"/>
        <a:ext cx="7496960" cy="1041845"/>
      </dsp:txXfrm>
    </dsp:sp>
    <dsp:sp modelId="{65366FDA-B6F4-4185-BDBF-CD2250A7A364}">
      <dsp:nvSpPr>
        <dsp:cNvPr id="0" name=""/>
        <dsp:cNvSpPr/>
      </dsp:nvSpPr>
      <dsp:spPr>
        <a:xfrm>
          <a:off x="1693475" y="1353353"/>
          <a:ext cx="1041845" cy="1041845"/>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215BE9-071A-4437-8750-6F5472C3B6DC}">
      <dsp:nvSpPr>
        <dsp:cNvPr id="0" name=""/>
        <dsp:cNvSpPr/>
      </dsp:nvSpPr>
      <dsp:spPr>
        <a:xfrm rot="10800000">
          <a:off x="2214398" y="2706197"/>
          <a:ext cx="7757421" cy="104184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425"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8: Αξιοπρεπής Εργασία και Οικονομική Ανάπτυξη - Προάγουμε τη διαρκή, βιώσιμη και χωρίς αποκλεισμούς οικονομική ανάπτυξη και την πλήρη και παραγωγική απασχόληση και αξιοπρεπή εργασία για όλους.</a:t>
          </a:r>
        </a:p>
      </dsp:txBody>
      <dsp:txXfrm rot="10800000">
        <a:off x="2474859" y="2706197"/>
        <a:ext cx="7496960" cy="1041845"/>
      </dsp:txXfrm>
    </dsp:sp>
    <dsp:sp modelId="{537398A0-9D1E-433D-97AC-19A6070D4773}">
      <dsp:nvSpPr>
        <dsp:cNvPr id="0" name=""/>
        <dsp:cNvSpPr/>
      </dsp:nvSpPr>
      <dsp:spPr>
        <a:xfrm>
          <a:off x="1693475" y="2706197"/>
          <a:ext cx="1041845" cy="1041845"/>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4465E-4F60-4C80-B491-847814760406}">
      <dsp:nvSpPr>
        <dsp:cNvPr id="0" name=""/>
        <dsp:cNvSpPr/>
      </dsp:nvSpPr>
      <dsp:spPr>
        <a:xfrm rot="10800000">
          <a:off x="2214398" y="4059041"/>
          <a:ext cx="7757421" cy="1041845"/>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9425"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9: Βιομηχανία, Καινοτομία και Υποδομές - Οικοδομούμε ανθεκτικές υποδομές, προάγουμε την ανοιχτή και βιώσιμη βιομηχανοποίηση και ενθαρρύνουμε την καινοτομία.</a:t>
          </a:r>
        </a:p>
      </dsp:txBody>
      <dsp:txXfrm rot="10800000">
        <a:off x="2474859" y="4059041"/>
        <a:ext cx="7496960" cy="1041845"/>
      </dsp:txXfrm>
    </dsp:sp>
    <dsp:sp modelId="{F8FD1803-C34E-4970-B152-6F8066C9B036}">
      <dsp:nvSpPr>
        <dsp:cNvPr id="0" name=""/>
        <dsp:cNvSpPr/>
      </dsp:nvSpPr>
      <dsp:spPr>
        <a:xfrm>
          <a:off x="1693475" y="4059041"/>
          <a:ext cx="1041845" cy="1041845"/>
        </a:xfrm>
        <a:prstGeom prst="ellipse">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E59A-D7A1-4507-A1F2-D84691D82DE2}">
      <dsp:nvSpPr>
        <dsp:cNvPr id="0" name=""/>
        <dsp:cNvSpPr/>
      </dsp:nvSpPr>
      <dsp:spPr>
        <a:xfrm rot="10800000">
          <a:off x="2122036" y="2602"/>
          <a:ext cx="7565880" cy="8653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07" tIns="64770" rIns="120904" bIns="64770" numCol="1" spcCol="1270" anchor="ctr" anchorCtr="0">
          <a:noAutofit/>
        </a:bodyPr>
        <a:lstStyle/>
        <a:p>
          <a:pPr marL="0" lvl="0" indent="0" algn="ctr" defTabSz="755650" rtl="0">
            <a:lnSpc>
              <a:spcPct val="90000"/>
            </a:lnSpc>
            <a:spcBef>
              <a:spcPct val="0"/>
            </a:spcBef>
            <a:spcAft>
              <a:spcPct val="35000"/>
            </a:spcAft>
            <a:buNone/>
          </a:pPr>
          <a:r>
            <a:rPr lang="el-GR" sz="1700" kern="1200" dirty="0"/>
            <a:t>Στόχος 10: Λιγότερες Ανισότητες - Μειώνουμε την ανισότητα εντός και μεταξύ των χωρών.</a:t>
          </a:r>
        </a:p>
      </dsp:txBody>
      <dsp:txXfrm rot="10800000">
        <a:off x="2338380" y="2602"/>
        <a:ext cx="7349536" cy="865377"/>
      </dsp:txXfrm>
    </dsp:sp>
    <dsp:sp modelId="{CF691A0A-5930-4DFF-9450-841B3C842324}">
      <dsp:nvSpPr>
        <dsp:cNvPr id="0" name=""/>
        <dsp:cNvSpPr/>
      </dsp:nvSpPr>
      <dsp:spPr>
        <a:xfrm>
          <a:off x="1689347" y="2602"/>
          <a:ext cx="865377" cy="865377"/>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7A438-034E-49A7-84EE-0BAFEF89040F}">
      <dsp:nvSpPr>
        <dsp:cNvPr id="0" name=""/>
        <dsp:cNvSpPr/>
      </dsp:nvSpPr>
      <dsp:spPr>
        <a:xfrm rot="10800000">
          <a:off x="2122036" y="1126301"/>
          <a:ext cx="7565880" cy="8653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07" tIns="64770" rIns="120904" bIns="64770" numCol="1" spcCol="1270" anchor="ctr" anchorCtr="0">
          <a:noAutofit/>
        </a:bodyPr>
        <a:lstStyle/>
        <a:p>
          <a:pPr marL="0" lvl="0" indent="0" algn="ctr" defTabSz="755650" rtl="0">
            <a:lnSpc>
              <a:spcPct val="90000"/>
            </a:lnSpc>
            <a:spcBef>
              <a:spcPct val="0"/>
            </a:spcBef>
            <a:spcAft>
              <a:spcPct val="35000"/>
            </a:spcAft>
            <a:buNone/>
          </a:pPr>
          <a:r>
            <a:rPr lang="el-GR" sz="1700" kern="1200" dirty="0"/>
            <a:t>Στόχος 11: Βιώσιμες Πόλεις και Κοινότητες - Δημιουργούμε ασφαλείς, προσαρμοστικές βιώσιμες πόλεις και ανθρώπινους οικισμούς, χωρίς αποκλεισμούς.</a:t>
          </a:r>
        </a:p>
      </dsp:txBody>
      <dsp:txXfrm rot="10800000">
        <a:off x="2338380" y="1126301"/>
        <a:ext cx="7349536" cy="865377"/>
      </dsp:txXfrm>
    </dsp:sp>
    <dsp:sp modelId="{B3CE9944-1399-4836-9847-2AD081B49577}">
      <dsp:nvSpPr>
        <dsp:cNvPr id="0" name=""/>
        <dsp:cNvSpPr/>
      </dsp:nvSpPr>
      <dsp:spPr>
        <a:xfrm>
          <a:off x="1689347" y="1126301"/>
          <a:ext cx="865377" cy="865377"/>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17624-686B-4B3E-87A7-6BBD44D9AAE4}">
      <dsp:nvSpPr>
        <dsp:cNvPr id="0" name=""/>
        <dsp:cNvSpPr/>
      </dsp:nvSpPr>
      <dsp:spPr>
        <a:xfrm rot="10800000">
          <a:off x="2122036" y="2250000"/>
          <a:ext cx="7565880" cy="8653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07" tIns="64770" rIns="120904" bIns="64770" numCol="1" spcCol="1270" anchor="ctr" anchorCtr="0">
          <a:noAutofit/>
        </a:bodyPr>
        <a:lstStyle/>
        <a:p>
          <a:pPr marL="0" lvl="0" indent="0" algn="ctr" defTabSz="755650" rtl="0">
            <a:lnSpc>
              <a:spcPct val="90000"/>
            </a:lnSpc>
            <a:spcBef>
              <a:spcPct val="0"/>
            </a:spcBef>
            <a:spcAft>
              <a:spcPct val="35000"/>
            </a:spcAft>
            <a:buNone/>
          </a:pPr>
          <a:r>
            <a:rPr lang="el-GR" sz="1700" kern="1200" dirty="0"/>
            <a:t>Στόχος 12: Υπεύθυνη Κατανάλωση και Παραγωγή - Διασφαλίζουμε τη βιώσιμη κατανάλωση και μεθόδους παραγωγής.</a:t>
          </a:r>
        </a:p>
      </dsp:txBody>
      <dsp:txXfrm rot="10800000">
        <a:off x="2338380" y="2250000"/>
        <a:ext cx="7349536" cy="865377"/>
      </dsp:txXfrm>
    </dsp:sp>
    <dsp:sp modelId="{276F4427-250D-4016-9ABC-620A19ABEEC8}">
      <dsp:nvSpPr>
        <dsp:cNvPr id="0" name=""/>
        <dsp:cNvSpPr/>
      </dsp:nvSpPr>
      <dsp:spPr>
        <a:xfrm>
          <a:off x="1689347" y="2250000"/>
          <a:ext cx="865377" cy="865377"/>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BBB47-BF60-47EF-93DD-E6E35D158BC7}">
      <dsp:nvSpPr>
        <dsp:cNvPr id="0" name=""/>
        <dsp:cNvSpPr/>
      </dsp:nvSpPr>
      <dsp:spPr>
        <a:xfrm rot="10800000">
          <a:off x="2122036" y="3373699"/>
          <a:ext cx="7565880" cy="8653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07" tIns="64770" rIns="120904" bIns="64770" numCol="1" spcCol="1270" anchor="ctr" anchorCtr="0">
          <a:noAutofit/>
        </a:bodyPr>
        <a:lstStyle/>
        <a:p>
          <a:pPr marL="0" lvl="0" indent="0" algn="ctr" defTabSz="755650" rtl="0">
            <a:lnSpc>
              <a:spcPct val="90000"/>
            </a:lnSpc>
            <a:spcBef>
              <a:spcPct val="0"/>
            </a:spcBef>
            <a:spcAft>
              <a:spcPct val="35000"/>
            </a:spcAft>
            <a:buNone/>
          </a:pPr>
          <a:r>
            <a:rPr lang="el-GR" sz="1700" kern="1200" dirty="0"/>
            <a:t>Στόχος 13: Δράση για το Κλίμα - Αναλαμβάνουμε άμεση δράση για την καταπολέμηση της κλιματικής αλλαγής και των συνεπειών της.</a:t>
          </a:r>
        </a:p>
      </dsp:txBody>
      <dsp:txXfrm rot="10800000">
        <a:off x="2338380" y="3373699"/>
        <a:ext cx="7349536" cy="865377"/>
      </dsp:txXfrm>
    </dsp:sp>
    <dsp:sp modelId="{E554514D-645B-434B-A952-4C53CE0E1B44}">
      <dsp:nvSpPr>
        <dsp:cNvPr id="0" name=""/>
        <dsp:cNvSpPr/>
      </dsp:nvSpPr>
      <dsp:spPr>
        <a:xfrm>
          <a:off x="1689347" y="3373699"/>
          <a:ext cx="865377" cy="865377"/>
        </a:xfrm>
        <a:prstGeom prst="ellipse">
          <a:avLst/>
        </a:prstGeom>
        <a:blipFill rotWithShape="0">
          <a:blip xmlns:r="http://schemas.openxmlformats.org/officeDocument/2006/relationships" r:embed="rId4"/>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2649F-5AC5-43CF-B87C-59FC358299A5}">
      <dsp:nvSpPr>
        <dsp:cNvPr id="0" name=""/>
        <dsp:cNvSpPr/>
      </dsp:nvSpPr>
      <dsp:spPr>
        <a:xfrm rot="10800000">
          <a:off x="2122036" y="4497399"/>
          <a:ext cx="7565880" cy="865377"/>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607" tIns="64770" rIns="120904" bIns="64770" numCol="1" spcCol="1270" anchor="ctr" anchorCtr="0">
          <a:noAutofit/>
        </a:bodyPr>
        <a:lstStyle/>
        <a:p>
          <a:pPr marL="0" lvl="0" indent="0" algn="ctr" defTabSz="755650" rtl="0">
            <a:lnSpc>
              <a:spcPct val="90000"/>
            </a:lnSpc>
            <a:spcBef>
              <a:spcPct val="0"/>
            </a:spcBef>
            <a:spcAft>
              <a:spcPct val="35000"/>
            </a:spcAft>
            <a:buNone/>
          </a:pPr>
          <a:r>
            <a:rPr lang="el-GR" sz="1700" kern="1200" dirty="0"/>
            <a:t>Στόχος 14: Ζωή στο Νερό - Προστατεύουμε και χρησιμοποιούμε με βιώσιμο τρόπο τους ωκεανούς, τις θάλασσες και τους θαλάσσιους πόρους για βιώσιμη ανάπτυξη.</a:t>
          </a:r>
        </a:p>
      </dsp:txBody>
      <dsp:txXfrm rot="10800000">
        <a:off x="2338380" y="4497399"/>
        <a:ext cx="7349536" cy="865377"/>
      </dsp:txXfrm>
    </dsp:sp>
    <dsp:sp modelId="{9CC1654A-2C6C-438B-9B9F-F911207B24CA}">
      <dsp:nvSpPr>
        <dsp:cNvPr id="0" name=""/>
        <dsp:cNvSpPr/>
      </dsp:nvSpPr>
      <dsp:spPr>
        <a:xfrm>
          <a:off x="1689347" y="4497399"/>
          <a:ext cx="865377" cy="865377"/>
        </a:xfrm>
        <a:prstGeom prst="ellipse">
          <a:avLst/>
        </a:prstGeom>
        <a:blipFill rotWithShape="0">
          <a:blip xmlns:r="http://schemas.openxmlformats.org/officeDocument/2006/relationships" r:embed="rId5"/>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2F100-5D2D-408F-8D9B-E4A4177CA003}">
      <dsp:nvSpPr>
        <dsp:cNvPr id="0" name=""/>
        <dsp:cNvSpPr/>
      </dsp:nvSpPr>
      <dsp:spPr>
        <a:xfrm rot="10800000">
          <a:off x="2330387" y="492"/>
          <a:ext cx="8108736" cy="115184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2"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15: Ζωή στη Στεριά - Προωθούμε τη βιώσιμη χρήση των χερσαίων οικοσυστημάτων και δασών, καταπολεμούμε την ερημοποίηση, αναστρέφουμε την υποβάθμιση του εδάφους και της βιοποικιλότητας.</a:t>
          </a:r>
        </a:p>
      </dsp:txBody>
      <dsp:txXfrm rot="10800000">
        <a:off x="2618348" y="492"/>
        <a:ext cx="7820775" cy="1151846"/>
      </dsp:txXfrm>
    </dsp:sp>
    <dsp:sp modelId="{675EFF87-0C5D-4968-B9A0-FDFF92F63DD2}">
      <dsp:nvSpPr>
        <dsp:cNvPr id="0" name=""/>
        <dsp:cNvSpPr/>
      </dsp:nvSpPr>
      <dsp:spPr>
        <a:xfrm>
          <a:off x="1754464" y="492"/>
          <a:ext cx="1151846" cy="1151846"/>
        </a:xfrm>
        <a:prstGeom prst="ellipse">
          <a:avLst/>
        </a:prstGeom>
        <a:blipFill rotWithShape="0">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16906-4A78-4F2C-9074-0CDE98FCBFB9}">
      <dsp:nvSpPr>
        <dsp:cNvPr id="0" name=""/>
        <dsp:cNvSpPr/>
      </dsp:nvSpPr>
      <dsp:spPr>
        <a:xfrm rot="10800000">
          <a:off x="2330387" y="1440300"/>
          <a:ext cx="8108736" cy="115184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2"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16: Ειρήνη, Δικαιοσύνη και Ισχυροί Θεσμοί - Προάγουμε τις ειρηνικές και χωρίς αποκλεισμούς κοινωνίες, παρέχουμε πρόσβαση στη δικαιοσύνη για όλους και οικοδομούμε αποτελεσματικούς θεσμούς σε όλα τα επίπεδα.</a:t>
          </a:r>
        </a:p>
      </dsp:txBody>
      <dsp:txXfrm rot="10800000">
        <a:off x="2618348" y="1440300"/>
        <a:ext cx="7820775" cy="1151846"/>
      </dsp:txXfrm>
    </dsp:sp>
    <dsp:sp modelId="{09E749BF-F09A-44AA-8141-61277DC86FFC}">
      <dsp:nvSpPr>
        <dsp:cNvPr id="0" name=""/>
        <dsp:cNvSpPr/>
      </dsp:nvSpPr>
      <dsp:spPr>
        <a:xfrm>
          <a:off x="1754464" y="1440300"/>
          <a:ext cx="1151846" cy="1151846"/>
        </a:xfrm>
        <a:prstGeom prst="ellipse">
          <a:avLst/>
        </a:prstGeom>
        <a:blipFill rotWithShape="0">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610FF-08B4-4B84-A280-3C0BA26A81A0}">
      <dsp:nvSpPr>
        <dsp:cNvPr id="0" name=""/>
        <dsp:cNvSpPr/>
      </dsp:nvSpPr>
      <dsp:spPr>
        <a:xfrm rot="10800000">
          <a:off x="2330387" y="2880109"/>
          <a:ext cx="8108736" cy="1151846"/>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7932" tIns="68580" rIns="128016" bIns="68580" numCol="1" spcCol="1270" anchor="ctr" anchorCtr="0">
          <a:noAutofit/>
        </a:bodyPr>
        <a:lstStyle/>
        <a:p>
          <a:pPr marL="0" lvl="0" indent="0" algn="ctr" defTabSz="800100" rtl="0">
            <a:lnSpc>
              <a:spcPct val="90000"/>
            </a:lnSpc>
            <a:spcBef>
              <a:spcPct val="0"/>
            </a:spcBef>
            <a:spcAft>
              <a:spcPct val="35000"/>
            </a:spcAft>
            <a:buNone/>
          </a:pPr>
          <a:r>
            <a:rPr lang="el-GR" sz="1800" kern="1200" dirty="0"/>
            <a:t>Στόχος 17: Συνεργασία για τους Στόχους - Ενισχύουμε τα μέσα εφαρμογής και ανανεώνουμε την Παγκόσμια Συνεργασία για τη Βιώσιμη Ανάπτυξη.</a:t>
          </a:r>
        </a:p>
      </dsp:txBody>
      <dsp:txXfrm rot="10800000">
        <a:off x="2618348" y="2880109"/>
        <a:ext cx="7820775" cy="1151846"/>
      </dsp:txXfrm>
    </dsp:sp>
    <dsp:sp modelId="{BEC71168-C6CC-45A2-9C8F-2B29B51F82BC}">
      <dsp:nvSpPr>
        <dsp:cNvPr id="0" name=""/>
        <dsp:cNvSpPr/>
      </dsp:nvSpPr>
      <dsp:spPr>
        <a:xfrm>
          <a:off x="1754464" y="2880109"/>
          <a:ext cx="1151846" cy="1151846"/>
        </a:xfrm>
        <a:prstGeom prst="ellipse">
          <a:avLst/>
        </a:prstGeom>
        <a:blipFill rotWithShape="0">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0" y="695325"/>
            <a:ext cx="0" cy="0"/>
          </a:xfrm>
          <a:prstGeom prst="rect">
            <a:avLst/>
          </a:prstGeom>
          <a:noFill/>
          <a:ln w="9525" cap="flat">
            <a:noFill/>
            <a:round/>
            <a:headEnd/>
            <a:tailEnd/>
          </a:ln>
          <a:effectLst/>
        </p:spPr>
      </p:sp>
      <p:sp>
        <p:nvSpPr>
          <p:cNvPr id="9218" name="Rectangle 2"/>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dirty="0">
                <a:solidFill>
                  <a:srgbClr val="000000"/>
                </a:solidFill>
                <a:latin typeface="Calibri" pitchFamily="32" charset="0"/>
                <a:ea typeface="Microsoft YaHei" charset="-122"/>
              </a:rPr>
              <a:t>Η σημαντικότητα του στόχου αυτού για την επίτευξη της Ατζέντας 2030, έγκειται στο ότι η βιομηχανική ανάπτυξη και η καινοτομία αποτελούν κλειδιά για την αειφόρο ανάπτυξη των χωρών. Η ανάπτυξη νέων τεχνολογιών και η προώθηση της βιομηχανικής ανάπτυξης </a:t>
            </a:r>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5"/>
            <a:ext cx="10364788"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idx="10"/>
          </p:nvPr>
        </p:nvSpPr>
        <p:spPr/>
        <p:txBody>
          <a:bodyPr/>
          <a:lstStyle>
            <a:lvl1pPr>
              <a:defRPr/>
            </a:lvl1pPr>
          </a:lstStyle>
          <a:p>
            <a:endParaRPr lang="en-US"/>
          </a:p>
        </p:txBody>
      </p:sp>
      <p:sp>
        <p:nvSpPr>
          <p:cNvPr id="5" name="4 - Θέση αριθμού διαφάνειας"/>
          <p:cNvSpPr>
            <a:spLocks noGrp="1"/>
          </p:cNvSpPr>
          <p:nvPr>
            <p:ph type="sldNum" idx="11"/>
          </p:nvPr>
        </p:nvSpPr>
        <p:spPr/>
        <p:txBody>
          <a:bodyPr/>
          <a:lstStyle>
            <a:lvl1pPr>
              <a:defRPr/>
            </a:lvl1pPr>
          </a:lstStyle>
          <a:p>
            <a:fld id="{E593CCEA-8566-4BA7-98C9-406931E02AB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idx="10"/>
          </p:nvPr>
        </p:nvSpPr>
        <p:spPr/>
        <p:txBody>
          <a:bodyPr/>
          <a:lstStyle>
            <a:lvl1pPr>
              <a:defRPr/>
            </a:lvl1pPr>
          </a:lstStyle>
          <a:p>
            <a:endParaRPr lang="en-US"/>
          </a:p>
        </p:txBody>
      </p:sp>
      <p:sp>
        <p:nvSpPr>
          <p:cNvPr id="5" name="4 - Θέση αριθμού διαφάνειας"/>
          <p:cNvSpPr>
            <a:spLocks noGrp="1"/>
          </p:cNvSpPr>
          <p:nvPr>
            <p:ph type="sldNum" idx="11"/>
          </p:nvPr>
        </p:nvSpPr>
        <p:spPr/>
        <p:txBody>
          <a:bodyPr/>
          <a:lstStyle>
            <a:lvl1pPr>
              <a:defRPr/>
            </a:lvl1pPr>
          </a:lstStyle>
          <a:p>
            <a:fld id="{0E7AB259-7DA0-4818-ABF7-7F08344F024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969375" y="228600"/>
            <a:ext cx="2717800" cy="589597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812800" y="228600"/>
            <a:ext cx="8004175" cy="58959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idx="10"/>
          </p:nvPr>
        </p:nvSpPr>
        <p:spPr/>
        <p:txBody>
          <a:bodyPr/>
          <a:lstStyle>
            <a:lvl1pPr>
              <a:defRPr/>
            </a:lvl1pPr>
          </a:lstStyle>
          <a:p>
            <a:endParaRPr lang="en-US"/>
          </a:p>
        </p:txBody>
      </p:sp>
      <p:sp>
        <p:nvSpPr>
          <p:cNvPr id="5" name="4 - Θέση αριθμού διαφάνειας"/>
          <p:cNvSpPr>
            <a:spLocks noGrp="1"/>
          </p:cNvSpPr>
          <p:nvPr>
            <p:ph type="sldNum" idx="11"/>
          </p:nvPr>
        </p:nvSpPr>
        <p:spPr/>
        <p:txBody>
          <a:bodyPr/>
          <a:lstStyle>
            <a:lvl1pPr>
              <a:defRPr/>
            </a:lvl1pPr>
          </a:lstStyle>
          <a:p>
            <a:fld id="{91F5D46E-085F-4518-9787-FE4F40895E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idx="10"/>
          </p:nvPr>
        </p:nvSpPr>
        <p:spPr/>
        <p:txBody>
          <a:bodyPr/>
          <a:lstStyle>
            <a:lvl1pPr>
              <a:defRPr/>
            </a:lvl1pPr>
          </a:lstStyle>
          <a:p>
            <a:endParaRPr lang="en-US"/>
          </a:p>
        </p:txBody>
      </p:sp>
      <p:sp>
        <p:nvSpPr>
          <p:cNvPr id="5" name="4 - Θέση αριθμού διαφάνειας"/>
          <p:cNvSpPr>
            <a:spLocks noGrp="1"/>
          </p:cNvSpPr>
          <p:nvPr>
            <p:ph type="sldNum" idx="11"/>
          </p:nvPr>
        </p:nvSpPr>
        <p:spPr/>
        <p:txBody>
          <a:bodyPr/>
          <a:lstStyle>
            <a:lvl1pPr>
              <a:defRPr/>
            </a:lvl1pPr>
          </a:lstStyle>
          <a:p>
            <a:fld id="{B9A42EF5-56DC-48C2-8963-4CF370CF76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613" y="4406900"/>
            <a:ext cx="10364787"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idx="10"/>
          </p:nvPr>
        </p:nvSpPr>
        <p:spPr/>
        <p:txBody>
          <a:bodyPr/>
          <a:lstStyle>
            <a:lvl1pPr>
              <a:defRPr/>
            </a:lvl1pPr>
          </a:lstStyle>
          <a:p>
            <a:endParaRPr lang="en-US"/>
          </a:p>
        </p:txBody>
      </p:sp>
      <p:sp>
        <p:nvSpPr>
          <p:cNvPr id="5" name="4 - Θέση αριθμού διαφάνειας"/>
          <p:cNvSpPr>
            <a:spLocks noGrp="1"/>
          </p:cNvSpPr>
          <p:nvPr>
            <p:ph type="sldNum" idx="11"/>
          </p:nvPr>
        </p:nvSpPr>
        <p:spPr/>
        <p:txBody>
          <a:bodyPr/>
          <a:lstStyle>
            <a:lvl1pPr>
              <a:defRPr/>
            </a:lvl1pPr>
          </a:lstStyle>
          <a:p>
            <a:fld id="{96F4171D-ED7C-4CDA-810D-75D30A7AFC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817563" y="1600200"/>
            <a:ext cx="53578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327775" y="1600200"/>
            <a:ext cx="53594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idx="10"/>
          </p:nvPr>
        </p:nvSpPr>
        <p:spPr/>
        <p:txBody>
          <a:bodyPr/>
          <a:lstStyle>
            <a:lvl1pPr>
              <a:defRPr/>
            </a:lvl1pPr>
          </a:lstStyle>
          <a:p>
            <a:endParaRPr lang="en-US"/>
          </a:p>
        </p:txBody>
      </p:sp>
      <p:sp>
        <p:nvSpPr>
          <p:cNvPr id="6" name="5 - Θέση αριθμού διαφάνειας"/>
          <p:cNvSpPr>
            <a:spLocks noGrp="1"/>
          </p:cNvSpPr>
          <p:nvPr>
            <p:ph type="sldNum" idx="11"/>
          </p:nvPr>
        </p:nvSpPr>
        <p:spPr/>
        <p:txBody>
          <a:bodyPr/>
          <a:lstStyle>
            <a:lvl1pPr>
              <a:defRPr/>
            </a:lvl1pPr>
          </a:lstStyle>
          <a:p>
            <a:fld id="{6D94F5E5-A374-4649-99E8-3778C04EE5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4388"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idx="10"/>
          </p:nvPr>
        </p:nvSpPr>
        <p:spPr/>
        <p:txBody>
          <a:bodyPr/>
          <a:lstStyle>
            <a:lvl1pPr>
              <a:defRPr/>
            </a:lvl1pPr>
          </a:lstStyle>
          <a:p>
            <a:endParaRPr lang="en-US"/>
          </a:p>
        </p:txBody>
      </p:sp>
      <p:sp>
        <p:nvSpPr>
          <p:cNvPr id="8" name="7 - Θέση αριθμού διαφάνειας"/>
          <p:cNvSpPr>
            <a:spLocks noGrp="1"/>
          </p:cNvSpPr>
          <p:nvPr>
            <p:ph type="sldNum" idx="11"/>
          </p:nvPr>
        </p:nvSpPr>
        <p:spPr/>
        <p:txBody>
          <a:bodyPr/>
          <a:lstStyle>
            <a:lvl1pPr>
              <a:defRPr/>
            </a:lvl1pPr>
          </a:lstStyle>
          <a:p>
            <a:fld id="{1DF80268-F0CE-45CF-B3FC-074F18F621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idx="10"/>
          </p:nvPr>
        </p:nvSpPr>
        <p:spPr/>
        <p:txBody>
          <a:bodyPr/>
          <a:lstStyle>
            <a:lvl1pPr>
              <a:defRPr/>
            </a:lvl1pPr>
          </a:lstStyle>
          <a:p>
            <a:endParaRPr lang="en-US"/>
          </a:p>
        </p:txBody>
      </p:sp>
      <p:sp>
        <p:nvSpPr>
          <p:cNvPr id="4" name="3 - Θέση αριθμού διαφάνειας"/>
          <p:cNvSpPr>
            <a:spLocks noGrp="1"/>
          </p:cNvSpPr>
          <p:nvPr>
            <p:ph type="sldNum" idx="11"/>
          </p:nvPr>
        </p:nvSpPr>
        <p:spPr/>
        <p:txBody>
          <a:bodyPr/>
          <a:lstStyle>
            <a:lvl1pPr>
              <a:defRPr/>
            </a:lvl1pPr>
          </a:lstStyle>
          <a:p>
            <a:fld id="{BEF2F54F-176F-4EBF-98D1-86F71007229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idx="10"/>
          </p:nvPr>
        </p:nvSpPr>
        <p:spPr/>
        <p:txBody>
          <a:bodyPr/>
          <a:lstStyle>
            <a:lvl1pPr>
              <a:defRPr/>
            </a:lvl1pPr>
          </a:lstStyle>
          <a:p>
            <a:endParaRPr lang="en-US"/>
          </a:p>
        </p:txBody>
      </p:sp>
      <p:sp>
        <p:nvSpPr>
          <p:cNvPr id="3" name="2 - Θέση αριθμού διαφάνειας"/>
          <p:cNvSpPr>
            <a:spLocks noGrp="1"/>
          </p:cNvSpPr>
          <p:nvPr>
            <p:ph type="sldNum" idx="11"/>
          </p:nvPr>
        </p:nvSpPr>
        <p:spPr/>
        <p:txBody>
          <a:bodyPr/>
          <a:lstStyle>
            <a:lvl1pPr>
              <a:defRPr/>
            </a:lvl1pPr>
          </a:lstStyle>
          <a:p>
            <a:fld id="{BE42F13E-16E2-46BC-B166-980EB21585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40116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n-US"/>
          </a:p>
        </p:txBody>
      </p:sp>
      <p:sp>
        <p:nvSpPr>
          <p:cNvPr id="6" name="5 - Θέση αριθμού διαφάνειας"/>
          <p:cNvSpPr>
            <a:spLocks noGrp="1"/>
          </p:cNvSpPr>
          <p:nvPr>
            <p:ph type="sldNum" idx="11"/>
          </p:nvPr>
        </p:nvSpPr>
        <p:spPr/>
        <p:txBody>
          <a:bodyPr/>
          <a:lstStyle>
            <a:lvl1pPr>
              <a:defRPr/>
            </a:lvl1pPr>
          </a:lstStyle>
          <a:p>
            <a:fld id="{0D115C20-312F-4DDA-874E-13AE51FC2FE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90775"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idx="10"/>
          </p:nvPr>
        </p:nvSpPr>
        <p:spPr/>
        <p:txBody>
          <a:bodyPr/>
          <a:lstStyle>
            <a:lvl1pPr>
              <a:defRPr/>
            </a:lvl1pPr>
          </a:lstStyle>
          <a:p>
            <a:endParaRPr lang="en-US"/>
          </a:p>
        </p:txBody>
      </p:sp>
      <p:sp>
        <p:nvSpPr>
          <p:cNvPr id="6" name="5 - Θέση αριθμού διαφάνειας"/>
          <p:cNvSpPr>
            <a:spLocks noGrp="1"/>
          </p:cNvSpPr>
          <p:nvPr>
            <p:ph type="sldNum" idx="11"/>
          </p:nvPr>
        </p:nvSpPr>
        <p:spPr/>
        <p:txBody>
          <a:bodyPr/>
          <a:lstStyle>
            <a:lvl1pPr>
              <a:defRPr/>
            </a:lvl1pPr>
          </a:lstStyle>
          <a:p>
            <a:fld id="{538CF4B6-064D-430B-A9A0-BCEF4FB0539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12800" y="228600"/>
            <a:ext cx="10869613" cy="989013"/>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p>
            <a:pPr lvl="0"/>
            <a:r>
              <a:rPr lang="en-GB"/>
              <a:t>Πατήστε για επεξεργασία της μορφής κειμένου του τίτλου</a:t>
            </a:r>
          </a:p>
        </p:txBody>
      </p:sp>
      <p:sp>
        <p:nvSpPr>
          <p:cNvPr id="1026" name="Rectangle 2"/>
          <p:cNvSpPr>
            <a:spLocks noGrp="1" noChangeArrowheads="1"/>
          </p:cNvSpPr>
          <p:nvPr>
            <p:ph type="body" idx="1"/>
          </p:nvPr>
        </p:nvSpPr>
        <p:spPr bwMode="auto">
          <a:xfrm>
            <a:off x="817563" y="1600200"/>
            <a:ext cx="10869612" cy="45243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a:t>Πατήστε για επεξεργασία της μορφής κειμένου διάρθρωσης</a:t>
            </a:r>
          </a:p>
          <a:p>
            <a:pPr lvl="1"/>
            <a:r>
              <a:rPr lang="en-GB"/>
              <a:t>Δεύτερο επίπεδο διάρθρωσης</a:t>
            </a:r>
          </a:p>
          <a:p>
            <a:pPr lvl="2"/>
            <a:r>
              <a:rPr lang="en-GB"/>
              <a:t>Τρίτο επίπεδο διάρθρωσης</a:t>
            </a:r>
          </a:p>
          <a:p>
            <a:pPr lvl="3"/>
            <a:r>
              <a:rPr lang="en-GB"/>
              <a:t>Τέταρτο επίπεδο διάρθρωσης</a:t>
            </a:r>
          </a:p>
          <a:p>
            <a:pPr lvl="4"/>
            <a:r>
              <a:rPr lang="en-GB"/>
              <a:t>Πέμπτο επίπεδο διάρθρωσης</a:t>
            </a:r>
          </a:p>
          <a:p>
            <a:pPr lvl="4"/>
            <a:r>
              <a:rPr lang="en-GB"/>
              <a:t>Έκτο επίπεδο διάρθρωσης</a:t>
            </a:r>
          </a:p>
          <a:p>
            <a:pPr lvl="4"/>
            <a:r>
              <a:rPr lang="en-GB"/>
              <a:t>Έβδομο επίπεδο διάρθρωσης</a:t>
            </a:r>
          </a:p>
        </p:txBody>
      </p:sp>
      <p:sp>
        <p:nvSpPr>
          <p:cNvPr id="1027" name="Rectangle 3"/>
          <p:cNvSpPr>
            <a:spLocks noGrp="1" noChangeArrowheads="1"/>
          </p:cNvSpPr>
          <p:nvPr>
            <p:ph type="dt"/>
          </p:nvPr>
        </p:nvSpPr>
        <p:spPr bwMode="auto">
          <a:xfrm>
            <a:off x="8128000" y="6248400"/>
            <a:ext cx="3554413" cy="363538"/>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775F55"/>
                </a:solidFill>
                <a:latin typeface="Times New Roman" pitchFamily="16" charset="0"/>
                <a:cs typeface="Segoe UI" charset="0"/>
              </a:defRPr>
            </a:lvl1pPr>
          </a:lstStyle>
          <a:p>
            <a:endParaRPr lang="en-US"/>
          </a:p>
        </p:txBody>
      </p:sp>
      <p:sp>
        <p:nvSpPr>
          <p:cNvPr id="1028" name="Text Box 4"/>
          <p:cNvSpPr txBox="1">
            <a:spLocks noChangeArrowheads="1"/>
          </p:cNvSpPr>
          <p:nvPr/>
        </p:nvSpPr>
        <p:spPr bwMode="auto">
          <a:xfrm>
            <a:off x="812800" y="6248400"/>
            <a:ext cx="7227888" cy="365125"/>
          </a:xfrm>
          <a:prstGeom prst="rect">
            <a:avLst/>
          </a:prstGeom>
          <a:noFill/>
          <a:ln w="9525" cap="flat">
            <a:noFill/>
            <a:round/>
            <a:headEnd/>
            <a:tailEnd/>
          </a:ln>
          <a:effectLst/>
        </p:spPr>
        <p:txBody>
          <a:bodyPr wrap="none" anchor="ctr"/>
          <a:lstStyle/>
          <a:p>
            <a:endParaRPr lang="el-GR"/>
          </a:p>
        </p:txBody>
      </p:sp>
      <p:sp>
        <p:nvSpPr>
          <p:cNvPr id="1029" name="Rectangle 5"/>
          <p:cNvSpPr>
            <a:spLocks noChangeArrowheads="1"/>
          </p:cNvSpPr>
          <p:nvPr/>
        </p:nvSpPr>
        <p:spPr bwMode="auto">
          <a:xfrm>
            <a:off x="0" y="1235075"/>
            <a:ext cx="12192000" cy="319088"/>
          </a:xfrm>
          <a:prstGeom prst="rect">
            <a:avLst/>
          </a:prstGeom>
          <a:solidFill>
            <a:srgbClr val="FFFFFF"/>
          </a:solidFill>
          <a:ln w="9525" cap="flat">
            <a:noFill/>
            <a:round/>
            <a:headEnd/>
            <a:tailEnd/>
          </a:ln>
          <a:effectLst/>
        </p:spPr>
        <p:txBody>
          <a:bodyPr wrap="none" anchor="ctr"/>
          <a:lstStyle/>
          <a:p>
            <a:endParaRPr lang="el-GR"/>
          </a:p>
        </p:txBody>
      </p:sp>
      <p:sp>
        <p:nvSpPr>
          <p:cNvPr id="1030" name="Rectangle 6"/>
          <p:cNvSpPr>
            <a:spLocks noChangeArrowheads="1"/>
          </p:cNvSpPr>
          <p:nvPr/>
        </p:nvSpPr>
        <p:spPr bwMode="auto">
          <a:xfrm>
            <a:off x="0" y="1279525"/>
            <a:ext cx="711200" cy="228600"/>
          </a:xfrm>
          <a:prstGeom prst="rect">
            <a:avLst/>
          </a:prstGeom>
          <a:solidFill>
            <a:srgbClr val="DD8047"/>
          </a:solidFill>
          <a:ln w="9525" cap="flat">
            <a:noFill/>
            <a:round/>
            <a:headEnd/>
            <a:tailEnd/>
          </a:ln>
          <a:effectLst/>
        </p:spPr>
        <p:txBody>
          <a:bodyPr wrap="none" anchor="ctr"/>
          <a:lstStyle/>
          <a:p>
            <a:endParaRPr lang="el-GR"/>
          </a:p>
        </p:txBody>
      </p:sp>
      <p:sp>
        <p:nvSpPr>
          <p:cNvPr id="1031" name="Rectangle 7"/>
          <p:cNvSpPr>
            <a:spLocks noChangeArrowheads="1"/>
          </p:cNvSpPr>
          <p:nvPr/>
        </p:nvSpPr>
        <p:spPr bwMode="auto">
          <a:xfrm>
            <a:off x="787400" y="1279525"/>
            <a:ext cx="11404600" cy="228600"/>
          </a:xfrm>
          <a:prstGeom prst="rect">
            <a:avLst/>
          </a:prstGeom>
          <a:solidFill>
            <a:srgbClr val="94B6D2"/>
          </a:solidFill>
          <a:ln w="9525" cap="flat">
            <a:noFill/>
            <a:round/>
            <a:headEnd/>
            <a:tailEnd/>
          </a:ln>
          <a:effectLst/>
        </p:spPr>
        <p:txBody>
          <a:bodyPr wrap="none" anchor="ctr"/>
          <a:lstStyle/>
          <a:p>
            <a:endParaRPr lang="el-GR"/>
          </a:p>
        </p:txBody>
      </p:sp>
      <p:sp>
        <p:nvSpPr>
          <p:cNvPr id="1032" name="Rectangle 8"/>
          <p:cNvSpPr>
            <a:spLocks noGrp="1" noChangeArrowheads="1"/>
          </p:cNvSpPr>
          <p:nvPr>
            <p:ph type="sldNum"/>
          </p:nvPr>
        </p:nvSpPr>
        <p:spPr bwMode="auto">
          <a:xfrm>
            <a:off x="0" y="1271588"/>
            <a:ext cx="709613" cy="242887"/>
          </a:xfrm>
          <a:prstGeom prst="rect">
            <a:avLst/>
          </a:prstGeom>
          <a:noFill/>
          <a:ln w="9525" cap="flat">
            <a:noFill/>
            <a:round/>
            <a:headEnd/>
            <a:tailEnd/>
          </a:ln>
          <a:effectLst/>
        </p:spPr>
        <p:txBody>
          <a:bodyPr vert="horz" wrap="square" lIns="90000" tIns="46800" rIns="90000" bIns="46800" numCol="1" anchor="ctr" anchorCtr="0" compatLnSpc="1">
            <a:prstTxWarp prst="textNoShape">
              <a:avLst/>
            </a:prstTxWarp>
          </a:bodyPr>
          <a:lstStyle>
            <a:lvl1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a:solidFill>
                  <a:srgbClr val="FFFFFF"/>
                </a:solidFill>
                <a:latin typeface="Times New Roman" pitchFamily="16" charset="0"/>
                <a:cs typeface="Segoe UI" charset="0"/>
              </a:defRPr>
            </a:lvl1pPr>
          </a:lstStyle>
          <a:p>
            <a:fld id="{AB076032-8B0D-451C-A432-26CEC394E26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defTabSz="449263" rtl="0" fontAlgn="base">
        <a:spcBef>
          <a:spcPts val="13"/>
        </a:spcBef>
        <a:spcAft>
          <a:spcPts val="13"/>
        </a:spcAft>
        <a:buClr>
          <a:srgbClr val="000000"/>
        </a:buClr>
        <a:buSzPct val="100000"/>
        <a:buFont typeface="Times New Roman" pitchFamily="16" charset="0"/>
        <a:defRPr sz="4400">
          <a:solidFill>
            <a:srgbClr val="775F55"/>
          </a:solidFill>
          <a:latin typeface="+mj-lt"/>
          <a:ea typeface="+mj-ea"/>
          <a:cs typeface="+mj-cs"/>
        </a:defRPr>
      </a:lvl1pPr>
      <a:lvl2pPr marL="742950" indent="-28575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2pPr>
      <a:lvl3pPr marL="11430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3pPr>
      <a:lvl4pPr marL="16002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4pPr>
      <a:lvl5pPr marL="20574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5pPr>
      <a:lvl6pPr marL="25146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6pPr>
      <a:lvl7pPr marL="29718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7pPr>
      <a:lvl8pPr marL="34290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8pPr>
      <a:lvl9pPr marL="3886200" indent="-228600" algn="l" defTabSz="449263" rtl="0" fontAlgn="base">
        <a:spcBef>
          <a:spcPts val="13"/>
        </a:spcBef>
        <a:spcAft>
          <a:spcPts val="13"/>
        </a:spcAft>
        <a:buClr>
          <a:srgbClr val="000000"/>
        </a:buClr>
        <a:buSzPct val="100000"/>
        <a:buFont typeface="Times New Roman" pitchFamily="16" charset="0"/>
        <a:defRPr sz="4400">
          <a:solidFill>
            <a:srgbClr val="775F55"/>
          </a:solidFill>
          <a:latin typeface="Tw Cen MT" pitchFamily="32" charset="0"/>
          <a:ea typeface="Microsoft YaHei" charset="-122"/>
        </a:defRPr>
      </a:lvl9pPr>
    </p:titleStyle>
    <p:bodyStyle>
      <a:lvl1pPr marL="342900" indent="-342900" algn="l" defTabSz="449263" rtl="0" fontAlgn="base">
        <a:spcBef>
          <a:spcPts val="713"/>
        </a:spcBef>
        <a:spcAft>
          <a:spcPts val="13"/>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49263" rtl="0" fontAlgn="base">
        <a:spcBef>
          <a:spcPts val="563"/>
        </a:spcBef>
        <a:spcAft>
          <a:spcPts val="13"/>
        </a:spcAft>
        <a:buClr>
          <a:srgbClr val="000000"/>
        </a:buClr>
        <a:buSzPct val="100000"/>
        <a:buFont typeface="Times New Roman" pitchFamily="16" charset="0"/>
        <a:defRPr sz="2600">
          <a:solidFill>
            <a:srgbClr val="000000"/>
          </a:solidFill>
          <a:latin typeface="+mn-lt"/>
          <a:ea typeface="+mn-ea"/>
        </a:defRPr>
      </a:lvl2pPr>
      <a:lvl3pPr marL="1143000" indent="-228600" algn="l" defTabSz="449263" rtl="0" fontAlgn="base">
        <a:spcBef>
          <a:spcPts val="513"/>
        </a:spcBef>
        <a:spcAft>
          <a:spcPts val="13"/>
        </a:spcAft>
        <a:buClr>
          <a:srgbClr val="000000"/>
        </a:buClr>
        <a:buSzPct val="100000"/>
        <a:buFont typeface="Times New Roman" pitchFamily="16" charset="0"/>
        <a:defRPr sz="2300">
          <a:solidFill>
            <a:srgbClr val="000000"/>
          </a:solidFill>
          <a:latin typeface="+mn-lt"/>
          <a:ea typeface="+mn-ea"/>
        </a:defRPr>
      </a:lvl3pPr>
      <a:lvl4pPr marL="16002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413"/>
        </a:spcBef>
        <a:spcAft>
          <a:spcPts val="13"/>
        </a:spcAft>
        <a:buClr>
          <a:srgbClr val="000000"/>
        </a:buClr>
        <a:buSzPct val="100000"/>
        <a:buFont typeface="Times New Roman" pitchFamily="16" charset="0"/>
        <a:defRPr sz="2000">
          <a:solidFill>
            <a:srgbClr val="000000"/>
          </a:solidFill>
          <a:latin typeface="+mn-lt"/>
          <a:ea typeface="+mn-ea"/>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dp.org/content/undp/en/home/sustainable-development-goals/goal-9-industry-innovation-and-infrastructure.html" TargetMode="External"/><Relationship Id="rId2" Type="http://schemas.openxmlformats.org/officeDocument/2006/relationships/hyperlink" Target="https://sustainabledevelopment.un.org/post2015/transformingourworld/publication" TargetMode="External"/><Relationship Id="rId1" Type="http://schemas.openxmlformats.org/officeDocument/2006/relationships/slideLayout" Target="../slideLayouts/slideLayout7.xml"/><Relationship Id="rId6" Type="http://schemas.openxmlformats.org/officeDocument/2006/relationships/hyperlink" Target="https://www.worldbank.org/en/topic/sustainabledevelopment/brief/sustainable-development-goals-industry-innovation-and-infrastructure" TargetMode="External"/><Relationship Id="rId5" Type="http://schemas.openxmlformats.org/officeDocument/2006/relationships/hyperlink" Target="https://www.unido.org/sustainable-development-goals-goal-9-industry-innovation-and-infrastructure" TargetMode="External"/><Relationship Id="rId4" Type="http://schemas.openxmlformats.org/officeDocument/2006/relationships/hyperlink" Target="https://sdg.iisd.org/sdgs/goal-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gov.gr/ypepth/wp-content/uploads/2017/12/Stratigikos-Schediasmos-gia-tin-Ellada-2021-2027.pdf" TargetMode="External"/><Relationship Id="rId2" Type="http://schemas.openxmlformats.org/officeDocument/2006/relationships/hyperlink" Target="https://www.un.org/sustainabledevelopment/wp-content/uploads/2015/08/Agenda-for-Sustainable-Development-Greek.pdf" TargetMode="External"/><Relationship Id="rId1" Type="http://schemas.openxmlformats.org/officeDocument/2006/relationships/slideLayout" Target="../slideLayouts/slideLayout7.xml"/><Relationship Id="rId5" Type="http://schemas.openxmlformats.org/officeDocument/2006/relationships/hyperlink" Target="https://www.espa.gr/el/Pages/SustDevGoals/Goal09.aspx" TargetMode="External"/><Relationship Id="rId4" Type="http://schemas.openxmlformats.org/officeDocument/2006/relationships/hyperlink" Target="https://www.ypakp.gr/ypiresia-epixeiriseon-epaggelmaton/ependyseis-gia-tin-aieforos-anaptyx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208362" y="3356992"/>
            <a:ext cx="8636000" cy="1828800"/>
          </a:xfrm>
          <a:prstGeom prst="rect">
            <a:avLst/>
          </a:prstGeom>
          <a:noFill/>
          <a:ln w="9525" cap="flat">
            <a:noFill/>
            <a:round/>
            <a:headEnd/>
            <a:tailEnd/>
          </a:ln>
          <a:effectLst/>
        </p:spPr>
        <p:txBody>
          <a:bodyPr lIns="90000" tIns="46800" rIns="90000" bIns="4680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4000" i="1" dirty="0">
              <a:solidFill>
                <a:srgbClr val="EBDDC3"/>
              </a:solidFill>
              <a:latin typeface="Calibri" pitchFamily="32" charset="0"/>
              <a:ea typeface="Microsoft YaHei" charset="-122"/>
            </a:endParaRPr>
          </a:p>
        </p:txBody>
      </p:sp>
      <p:sp>
        <p:nvSpPr>
          <p:cNvPr id="10242" name="Text Box 2"/>
          <p:cNvSpPr txBox="1">
            <a:spLocks noChangeArrowheads="1"/>
          </p:cNvSpPr>
          <p:nvPr/>
        </p:nvSpPr>
        <p:spPr bwMode="auto">
          <a:xfrm>
            <a:off x="912218" y="5301208"/>
            <a:ext cx="10297144" cy="1189856"/>
          </a:xfrm>
          <a:prstGeom prst="rect">
            <a:avLst/>
          </a:prstGeom>
          <a:noFill/>
          <a:ln w="9525" cap="flat">
            <a:noFill/>
            <a:round/>
            <a:headEnd/>
            <a:tailEnd/>
          </a:ln>
          <a:effectLst/>
        </p:spPr>
        <p:txBody>
          <a:bodyPr lIns="90000" tIns="46800" rIns="90000" bIns="46800" anchor="ctr"/>
          <a:lstStyle/>
          <a:p>
            <a:pPr algn="ctr">
              <a:lnSpc>
                <a:spcPct val="80000"/>
              </a:lnSpc>
              <a:spcBef>
                <a:spcPts val="713"/>
              </a:spcBef>
              <a:buClrTx/>
              <a:buSzPct val="6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dirty="0">
                <a:solidFill>
                  <a:srgbClr val="000000"/>
                </a:solidFill>
                <a:latin typeface="Calibri" pitchFamily="32" charset="0"/>
                <a:ea typeface="Microsoft YaHei" charset="-122"/>
              </a:rPr>
              <a:t>Π. Γαβριήλ </a:t>
            </a:r>
            <a:r>
              <a:rPr lang="el-GR" sz="2000" b="1" dirty="0" err="1">
                <a:solidFill>
                  <a:srgbClr val="000000"/>
                </a:solidFill>
                <a:latin typeface="Calibri" pitchFamily="32" charset="0"/>
                <a:ea typeface="Microsoft YaHei" charset="-122"/>
              </a:rPr>
              <a:t>Ιορδάνογλου</a:t>
            </a:r>
            <a:r>
              <a:rPr lang="el-GR" sz="2000" dirty="0">
                <a:solidFill>
                  <a:schemeClr val="tx1"/>
                </a:solidFill>
                <a:latin typeface="Calibri" pitchFamily="34" charset="0"/>
                <a:ea typeface="Calibri" pitchFamily="34" charset="0"/>
                <a:cs typeface="Calibri" pitchFamily="34" charset="0"/>
              </a:rPr>
              <a:t> Α.Μ.: 4242022006</a:t>
            </a:r>
            <a:endParaRPr lang="el-GR" sz="2000" b="1" dirty="0">
              <a:solidFill>
                <a:srgbClr val="000000"/>
              </a:solidFill>
              <a:latin typeface="Calibri" pitchFamily="32" charset="0"/>
              <a:ea typeface="Microsoft YaHei" charset="-122"/>
            </a:endParaRPr>
          </a:p>
          <a:p>
            <a:pPr algn="ctr">
              <a:lnSpc>
                <a:spcPct val="80000"/>
              </a:lnSpc>
              <a:spcBef>
                <a:spcPts val="713"/>
              </a:spcBef>
              <a:buClrTx/>
              <a:buSzPct val="6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b="1" dirty="0">
                <a:solidFill>
                  <a:srgbClr val="000000"/>
                </a:solidFill>
                <a:latin typeface="Calibri" pitchFamily="32" charset="0"/>
                <a:ea typeface="Microsoft YaHei" charset="-122"/>
              </a:rPr>
              <a:t>Εμμανουήλ </a:t>
            </a:r>
            <a:r>
              <a:rPr lang="en-US" sz="2000" b="1" dirty="0">
                <a:solidFill>
                  <a:srgbClr val="000000"/>
                </a:solidFill>
                <a:latin typeface="Calibri" pitchFamily="32" charset="0"/>
                <a:ea typeface="Microsoft YaHei" charset="-122"/>
              </a:rPr>
              <a:t>– </a:t>
            </a:r>
            <a:r>
              <a:rPr lang="el-GR" sz="2000" b="1" dirty="0" err="1">
                <a:solidFill>
                  <a:srgbClr val="000000"/>
                </a:solidFill>
                <a:latin typeface="Calibri" pitchFamily="32" charset="0"/>
                <a:ea typeface="Microsoft YaHei" charset="-122"/>
              </a:rPr>
              <a:t>Πάρης</a:t>
            </a:r>
            <a:r>
              <a:rPr lang="el-GR" sz="2000" b="1" dirty="0">
                <a:solidFill>
                  <a:srgbClr val="000000"/>
                </a:solidFill>
                <a:latin typeface="Calibri" pitchFamily="32" charset="0"/>
                <a:ea typeface="Microsoft YaHei" charset="-122"/>
              </a:rPr>
              <a:t> </a:t>
            </a:r>
            <a:r>
              <a:rPr lang="el-GR" sz="2000" b="1" dirty="0" err="1">
                <a:solidFill>
                  <a:srgbClr val="000000"/>
                </a:solidFill>
                <a:latin typeface="Calibri" pitchFamily="32" charset="0"/>
                <a:ea typeface="Microsoft YaHei" charset="-122"/>
              </a:rPr>
              <a:t>Πλιάκος</a:t>
            </a:r>
            <a:r>
              <a:rPr lang="el-GR" sz="2000" b="1" dirty="0">
                <a:solidFill>
                  <a:srgbClr val="000000"/>
                </a:solidFill>
                <a:latin typeface="Calibri" pitchFamily="32" charset="0"/>
                <a:ea typeface="Microsoft YaHei" charset="-122"/>
              </a:rPr>
              <a:t> </a:t>
            </a:r>
            <a:r>
              <a:rPr lang="el-GR" sz="2000" dirty="0">
                <a:solidFill>
                  <a:schemeClr val="tx1"/>
                </a:solidFill>
                <a:latin typeface="Calibri" pitchFamily="34" charset="0"/>
                <a:ea typeface="Calibri" pitchFamily="34" charset="0"/>
                <a:cs typeface="Calibri" pitchFamily="34" charset="0"/>
              </a:rPr>
              <a:t>Α.Μ.: 4242022025</a:t>
            </a:r>
          </a:p>
          <a:p>
            <a:pPr algn="ctr">
              <a:lnSpc>
                <a:spcPct val="8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dirty="0">
                <a:solidFill>
                  <a:schemeClr val="tx1"/>
                </a:solidFill>
                <a:latin typeface="Calibri" pitchFamily="34" charset="0"/>
                <a:ea typeface="Calibri" pitchFamily="34" charset="0"/>
                <a:cs typeface="Calibri" pitchFamily="34" charset="0"/>
              </a:rPr>
              <a:t> </a:t>
            </a:r>
            <a:endParaRPr lang="el-GR" sz="2000" b="1" dirty="0">
              <a:solidFill>
                <a:srgbClr val="000000"/>
              </a:solidFill>
              <a:latin typeface="Calibri" pitchFamily="32" charset="0"/>
              <a:ea typeface="Microsoft YaHei" charset="-122"/>
            </a:endParaRPr>
          </a:p>
        </p:txBody>
      </p:sp>
      <p:sp>
        <p:nvSpPr>
          <p:cNvPr id="5" name="4 - Τίτλος"/>
          <p:cNvSpPr>
            <a:spLocks noGrp="1"/>
          </p:cNvSpPr>
          <p:nvPr>
            <p:ph type="title"/>
          </p:nvPr>
        </p:nvSpPr>
        <p:spPr>
          <a:xfrm>
            <a:off x="812800" y="116632"/>
            <a:ext cx="10869613" cy="1152128"/>
          </a:xfrm>
        </p:spPr>
        <p:txBody>
          <a:bodyPr>
            <a:normAutofit fontScale="90000"/>
          </a:bodyPr>
          <a:lstStyle/>
          <a:p>
            <a:br>
              <a:rPr lang="el-GR" sz="3600" dirty="0">
                <a:solidFill>
                  <a:srgbClr val="EBDDC3"/>
                </a:solidFill>
                <a:latin typeface="Calibri" pitchFamily="32" charset="0"/>
                <a:ea typeface="Microsoft YaHei" charset="-122"/>
              </a:rPr>
            </a:br>
            <a:r>
              <a:rPr lang="el-GR" sz="3600" b="1" dirty="0">
                <a:solidFill>
                  <a:srgbClr val="7030A0"/>
                </a:solidFill>
                <a:latin typeface="Calibri" pitchFamily="32" charset="0"/>
                <a:ea typeface="Microsoft YaHei" charset="-122"/>
              </a:rPr>
              <a:t>ΑΤΖΕΝΤΑ 2030 </a:t>
            </a:r>
            <a:br>
              <a:rPr lang="el-GR" sz="3600" b="1" dirty="0">
                <a:solidFill>
                  <a:srgbClr val="7030A0"/>
                </a:solidFill>
                <a:latin typeface="Calibri" pitchFamily="32" charset="0"/>
                <a:ea typeface="Microsoft YaHei" charset="-122"/>
              </a:rPr>
            </a:br>
            <a:r>
              <a:rPr lang="el-GR" sz="3600" b="1" dirty="0">
                <a:solidFill>
                  <a:srgbClr val="7030A0"/>
                </a:solidFill>
                <a:latin typeface="Calibri" pitchFamily="32" charset="0"/>
                <a:ea typeface="Microsoft YaHei" charset="-122"/>
              </a:rPr>
              <a:t>ΣΤΟΧΟΣ </a:t>
            </a:r>
            <a:r>
              <a:rPr lang="en-US" sz="3600" b="1" dirty="0">
                <a:solidFill>
                  <a:srgbClr val="7030A0"/>
                </a:solidFill>
                <a:latin typeface="Tw Cen MT" pitchFamily="32" charset="0"/>
                <a:ea typeface="Microsoft YaHei" charset="-122"/>
              </a:rPr>
              <a:t>9</a:t>
            </a:r>
            <a:r>
              <a:rPr lang="el-GR" sz="3600" b="1" dirty="0">
                <a:solidFill>
                  <a:srgbClr val="7030A0"/>
                </a:solidFill>
                <a:latin typeface="Calibri" pitchFamily="32" charset="0"/>
                <a:ea typeface="Microsoft YaHei" charset="-122"/>
              </a:rPr>
              <a:t> :</a:t>
            </a:r>
            <a:r>
              <a:rPr lang="el-GR" sz="3600" b="1" i="1" dirty="0">
                <a:solidFill>
                  <a:srgbClr val="7030A0"/>
                </a:solidFill>
                <a:latin typeface="Calibri" pitchFamily="32" charset="0"/>
                <a:ea typeface="Microsoft YaHei" charset="-122"/>
              </a:rPr>
              <a:t>ΒΙΟΜΗΧΑΝΙΑ, ΚΑΙΝΟΤΟΜΙΑ ΚΑΙ ΥΠΟΔΟΜΕΣ </a:t>
            </a:r>
            <a:br>
              <a:rPr lang="el-GR" i="1" dirty="0">
                <a:solidFill>
                  <a:srgbClr val="7030A0"/>
                </a:solidFill>
                <a:latin typeface="Calibri" pitchFamily="32" charset="0"/>
                <a:ea typeface="Microsoft YaHei" charset="-122"/>
              </a:rPr>
            </a:br>
            <a:endParaRPr lang="el-GR" dirty="0">
              <a:solidFill>
                <a:srgbClr val="7030A0"/>
              </a:solidFill>
            </a:endParaRPr>
          </a:p>
        </p:txBody>
      </p:sp>
      <p:sp>
        <p:nvSpPr>
          <p:cNvPr id="4" name="3 - Θέση αριθμού διαφάνειας"/>
          <p:cNvSpPr>
            <a:spLocks noGrp="1"/>
          </p:cNvSpPr>
          <p:nvPr>
            <p:ph type="sldNum" idx="11"/>
          </p:nvPr>
        </p:nvSpPr>
        <p:spPr>
          <a:xfrm>
            <a:off x="1" y="1752600"/>
            <a:ext cx="1560290" cy="524272"/>
          </a:xfrm>
        </p:spPr>
        <p:txBody>
          <a:bodyPr/>
          <a:lstStyle/>
          <a:p>
            <a:fld id="{A5B7AB5D-E668-4982-9613-9BC680018770}" type="slidenum">
              <a:rPr lang="en-US" smtClean="0"/>
              <a:pPr/>
              <a:t>1</a:t>
            </a:fld>
            <a:endParaRPr lang="en-US" dirty="0"/>
          </a:p>
        </p:txBody>
      </p:sp>
      <p:sp>
        <p:nvSpPr>
          <p:cNvPr id="7" name="6 - Θέση περιεχομένου"/>
          <p:cNvSpPr>
            <a:spLocks noGrp="1"/>
          </p:cNvSpPr>
          <p:nvPr>
            <p:ph idx="1"/>
          </p:nvPr>
        </p:nvSpPr>
        <p:spPr>
          <a:xfrm>
            <a:off x="817563" y="1600201"/>
            <a:ext cx="10869612" cy="3773015"/>
          </a:xfrm>
        </p:spPr>
        <p:txBody>
          <a:bodyPr/>
          <a:lstStyle/>
          <a:p>
            <a:endParaRPr lang="el-GR" dirty="0"/>
          </a:p>
          <a:p>
            <a:pPr algn="ctr"/>
            <a:endParaRPr lang="el-GR" dirty="0">
              <a:latin typeface="Calibri" pitchFamily="34" charset="0"/>
              <a:ea typeface="Calibri" pitchFamily="34" charset="0"/>
              <a:cs typeface="Calibri" pitchFamily="34" charset="0"/>
            </a:endParaRPr>
          </a:p>
          <a:p>
            <a:pPr algn="ctr"/>
            <a:r>
              <a:rPr lang="el-GR" dirty="0">
                <a:latin typeface="Calibri" pitchFamily="34" charset="0"/>
                <a:ea typeface="Calibri" pitchFamily="34" charset="0"/>
                <a:cs typeface="Calibri" pitchFamily="34" charset="0"/>
              </a:rPr>
              <a:t>Πανεπιστήμιο Αιγαίου</a:t>
            </a:r>
          </a:p>
          <a:p>
            <a:pPr algn="ctr"/>
            <a:r>
              <a:rPr lang="el-GR" dirty="0">
                <a:latin typeface="Calibri" pitchFamily="34" charset="0"/>
                <a:ea typeface="Calibri" pitchFamily="34" charset="0"/>
                <a:cs typeface="Calibri" pitchFamily="34" charset="0"/>
              </a:rPr>
              <a:t>Σχολή Ανθρωπιστικών Επιστημών</a:t>
            </a:r>
          </a:p>
          <a:p>
            <a:pPr algn="ctr"/>
            <a:r>
              <a:rPr lang="el-GR" dirty="0">
                <a:latin typeface="Calibri" pitchFamily="34" charset="0"/>
                <a:ea typeface="Calibri" pitchFamily="34" charset="0"/>
                <a:cs typeface="Calibri" pitchFamily="34" charset="0"/>
              </a:rPr>
              <a:t>Τμήμα Επιστημών Προσχολικής Αγωγής και του Εκπαιδευτικού Σχεδιασμού</a:t>
            </a:r>
          </a:p>
          <a:p>
            <a:pPr algn="ctr"/>
            <a:r>
              <a:rPr lang="el-GR" dirty="0">
                <a:latin typeface="Calibri" pitchFamily="34" charset="0"/>
                <a:ea typeface="Calibri" pitchFamily="34" charset="0"/>
                <a:cs typeface="Calibri" pitchFamily="34" charset="0"/>
              </a:rPr>
              <a:t>Μ.Π.Σ. Περιβαλλοντική Εκπαίδευση</a:t>
            </a:r>
          </a:p>
          <a:p>
            <a:endParaRPr lang="el-GR" dirty="0"/>
          </a:p>
        </p:txBody>
      </p:sp>
      <p:pic>
        <p:nvPicPr>
          <p:cNvPr id="9" name="8 - Εικόνα" descr="Εικόνα που περιέχει κείμενο, κεραμικά σκεύη, πορσελάνη&#10;&#10;Περιγραφή που δημιουργήθηκε αυτόματα"/>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738" y="1700808"/>
            <a:ext cx="920750" cy="914400"/>
          </a:xfrm>
          <a:prstGeom prst="rect">
            <a:avLst/>
          </a:prstGeom>
          <a:noFill/>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96194" y="476672"/>
            <a:ext cx="11087224" cy="836712"/>
          </a:xfrm>
          <a:prstGeom prst="rect">
            <a:avLst/>
          </a:prstGeom>
          <a:noFill/>
          <a:ln w="9525" cap="flat">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Ποια παγκόσμια προβλήματα καλείται να επιλύσει ο στόχος 9: </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16386" name="Text Box 2"/>
          <p:cNvSpPr txBox="1">
            <a:spLocks noChangeArrowheads="1"/>
          </p:cNvSpPr>
          <p:nvPr/>
        </p:nvSpPr>
        <p:spPr bwMode="auto">
          <a:xfrm>
            <a:off x="817563" y="2109788"/>
            <a:ext cx="10871200" cy="3986212"/>
          </a:xfrm>
          <a:prstGeom prst="rect">
            <a:avLst/>
          </a:prstGeom>
          <a:noFill/>
          <a:ln w="9525" cap="flat">
            <a:noFill/>
            <a:round/>
            <a:headEnd/>
            <a:tailEnd/>
          </a:ln>
          <a:effectLst/>
        </p:spPr>
        <p:txBody>
          <a:bodyPr lIns="90000" tIns="46800" rIns="90000" bIns="46800"/>
          <a:lstStyle/>
          <a:p>
            <a:pPr marL="319088" indent="-319088">
              <a:spcBef>
                <a:spcPts val="713"/>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Την </a:t>
            </a:r>
            <a:r>
              <a:rPr lang="el-GR" sz="2800" dirty="0" err="1">
                <a:solidFill>
                  <a:srgbClr val="000000"/>
                </a:solidFill>
                <a:latin typeface="Calibri" pitchFamily="32" charset="0"/>
                <a:ea typeface="Microsoft YaHei" charset="-122"/>
              </a:rPr>
              <a:t>αειφορία</a:t>
            </a:r>
            <a:endParaRPr lang="el-GR" sz="2800" dirty="0">
              <a:solidFill>
                <a:srgbClr val="000000"/>
              </a:solidFill>
              <a:latin typeface="Calibri" pitchFamily="32" charset="0"/>
              <a:ea typeface="Microsoft YaHei" charset="-122"/>
            </a:endParaRPr>
          </a:p>
          <a:p>
            <a:pPr marL="319088" indent="-319088">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 </a:t>
            </a:r>
          </a:p>
          <a:p>
            <a:pPr marL="319088" indent="-319088">
              <a:spcBef>
                <a:spcPts val="713"/>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sz="2800" dirty="0">
                <a:solidFill>
                  <a:srgbClr val="000000"/>
                </a:solidFill>
                <a:latin typeface="Calibri" pitchFamily="32" charset="0"/>
                <a:ea typeface="Microsoft YaHei" charset="-122"/>
              </a:rPr>
              <a:t>T</a:t>
            </a:r>
            <a:r>
              <a:rPr lang="el-GR" sz="2800" dirty="0">
                <a:solidFill>
                  <a:srgbClr val="000000"/>
                </a:solidFill>
                <a:latin typeface="Calibri" pitchFamily="32" charset="0"/>
                <a:ea typeface="Microsoft YaHei" charset="-122"/>
              </a:rPr>
              <a:t>ην κοινωνική δικαιοσύνη</a:t>
            </a:r>
          </a:p>
          <a:p>
            <a:pPr marL="319088" indent="-319088">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 </a:t>
            </a:r>
          </a:p>
          <a:p>
            <a:pPr marL="319088" indent="-319088">
              <a:spcBef>
                <a:spcPts val="713"/>
              </a:spcBef>
              <a:buClr>
                <a:srgbClr val="DD8047"/>
              </a:buClr>
              <a:buSzPct val="6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n-US" sz="2800" dirty="0">
                <a:solidFill>
                  <a:srgbClr val="000000"/>
                </a:solidFill>
                <a:latin typeface="Calibri" pitchFamily="32" charset="0"/>
                <a:ea typeface="Microsoft YaHei" charset="-122"/>
              </a:rPr>
              <a:t>T</a:t>
            </a:r>
            <a:r>
              <a:rPr lang="el-GR" sz="2800" dirty="0">
                <a:solidFill>
                  <a:srgbClr val="000000"/>
                </a:solidFill>
                <a:latin typeface="Calibri" pitchFamily="32" charset="0"/>
                <a:ea typeface="Microsoft YaHei" charset="-122"/>
              </a:rPr>
              <a:t>ην κλιματική αλλαγή</a:t>
            </a:r>
          </a:p>
          <a:p>
            <a:pPr marL="319088" indent="-319088" algn="just">
              <a:spcBef>
                <a:spcPts val="713"/>
              </a:spcBef>
              <a:buClr>
                <a:srgbClr val="DD8047"/>
              </a:buClr>
              <a:buSzPct val="60000"/>
              <a:buFont typeface="Wingdings"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10</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817563" y="4149080"/>
            <a:ext cx="9815735" cy="2304256"/>
          </a:xfrm>
          <a:prstGeom prst="rect">
            <a:avLst/>
          </a:prstGeom>
          <a:noFill/>
          <a:ln w="9525" cap="flat">
            <a:noFill/>
            <a:round/>
            <a:headEnd/>
            <a:tailEnd/>
          </a:ln>
          <a:effectLst/>
        </p:spPr>
        <p:txBody>
          <a:bodyPr lIns="90000" tIns="46800" rIns="90000" bIns="46800"/>
          <a:lstStyle/>
          <a:p>
            <a:pPr marL="319088"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a:p>
            <a:pPr marL="319088"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Η επίτευξή της σε όλους τους τομείς της κοινωνίας, από την οικονομία και το περιβάλλον έως την υγεία και την εκπαίδευση θα οδηγήσει σε βελτίωση των συνθηκών διαβίωσης του πολίτη.</a:t>
            </a:r>
          </a:p>
          <a:p>
            <a:pPr marL="319088" indent="-319088" algn="just">
              <a:spcBef>
                <a:spcPts val="713"/>
              </a:spcBef>
              <a:buClr>
                <a:srgbClr val="DD8047"/>
              </a:buClr>
              <a:buSzPct val="60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17410" name="Rectangle 2"/>
          <p:cNvSpPr>
            <a:spLocks noChangeArrowheads="1"/>
          </p:cNvSpPr>
          <p:nvPr/>
        </p:nvSpPr>
        <p:spPr bwMode="auto">
          <a:xfrm>
            <a:off x="792163" y="559982"/>
            <a:ext cx="5657850" cy="648512"/>
          </a:xfrm>
          <a:prstGeom prst="rect">
            <a:avLst/>
          </a:prstGeom>
          <a:noFill/>
          <a:ln w="9525" cap="flat">
            <a:noFill/>
            <a:round/>
            <a:headEnd/>
            <a:tailEnd/>
          </a:ln>
          <a:effectLst/>
        </p:spPr>
        <p:txBody>
          <a:bodyPr lIns="90000" tIns="46800" rIns="90000" bIns="46800" anchor="ctr">
            <a:spAutoFit/>
          </a:bodyPr>
          <a:lstStyle/>
          <a:p>
            <a:pPr algn="jus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3600" b="1" dirty="0" err="1">
                <a:solidFill>
                  <a:srgbClr val="7030A0"/>
                </a:solidFill>
                <a:latin typeface="Calibri" pitchFamily="32" charset="0"/>
                <a:ea typeface="Microsoft YaHei" charset="-122"/>
                <a:cs typeface="+mj-cs"/>
              </a:rPr>
              <a:t>Αειφορία</a:t>
            </a:r>
            <a:endParaRPr lang="el-GR" sz="3600" b="1" dirty="0">
              <a:solidFill>
                <a:srgbClr val="7030A0"/>
              </a:solidFill>
              <a:latin typeface="Calibri" pitchFamily="32" charset="0"/>
              <a:ea typeface="Microsoft YaHei" charset="-122"/>
              <a:cs typeface="+mj-cs"/>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11</a:t>
            </a:fld>
            <a:endParaRPr lang="en-US"/>
          </a:p>
        </p:txBody>
      </p:sp>
      <p:sp>
        <p:nvSpPr>
          <p:cNvPr id="6" name="5 - Ορθογώνιο"/>
          <p:cNvSpPr/>
          <p:nvPr/>
        </p:nvSpPr>
        <p:spPr>
          <a:xfrm>
            <a:off x="1056234" y="1556792"/>
            <a:ext cx="9649072" cy="2677656"/>
          </a:xfrm>
          <a:prstGeom prst="rect">
            <a:avLst/>
          </a:prstGeom>
        </p:spPr>
        <p:txBody>
          <a:bodyPr wrap="square">
            <a:spAutoFit/>
          </a:bodyPr>
          <a:lstStyle/>
          <a:p>
            <a:pPr algn="just"/>
            <a:r>
              <a:rPr lang="el-GR" sz="2800" dirty="0">
                <a:solidFill>
                  <a:srgbClr val="000000"/>
                </a:solidFill>
                <a:latin typeface="Calibri" pitchFamily="32" charset="0"/>
                <a:ea typeface="Microsoft YaHei" charset="-122"/>
              </a:rPr>
              <a:t>Η </a:t>
            </a:r>
            <a:r>
              <a:rPr lang="el-GR" sz="2800" dirty="0" err="1">
                <a:solidFill>
                  <a:srgbClr val="000000"/>
                </a:solidFill>
                <a:latin typeface="Calibri" pitchFamily="32" charset="0"/>
                <a:ea typeface="Microsoft YaHei" charset="-122"/>
              </a:rPr>
              <a:t>αειφορεία</a:t>
            </a:r>
            <a:r>
              <a:rPr lang="el-GR" sz="2800" dirty="0">
                <a:solidFill>
                  <a:srgbClr val="000000"/>
                </a:solidFill>
                <a:latin typeface="Calibri" pitchFamily="32" charset="0"/>
                <a:ea typeface="Microsoft YaHei" charset="-122"/>
              </a:rPr>
              <a:t> αναφέρεται στην ικανότητα να ικανοποιούνται οι τρέχουσες ανάγκες του πληθυσμού χωρίς να θέτουμε σε κίνδυνο τη δυνατότητα των μελλοντικών γενεών να ικανοποιούν τις δικές τους ανάγκες. Η </a:t>
            </a:r>
            <a:r>
              <a:rPr lang="el-GR" sz="2800" dirty="0" err="1">
                <a:solidFill>
                  <a:srgbClr val="000000"/>
                </a:solidFill>
                <a:latin typeface="Calibri" pitchFamily="32" charset="0"/>
                <a:ea typeface="Microsoft YaHei" charset="-122"/>
              </a:rPr>
              <a:t>αειφορεία</a:t>
            </a:r>
            <a:r>
              <a:rPr lang="el-GR" sz="2800" dirty="0">
                <a:solidFill>
                  <a:srgbClr val="000000"/>
                </a:solidFill>
                <a:latin typeface="Calibri" pitchFamily="32" charset="0"/>
                <a:ea typeface="Microsoft YaHei" charset="-122"/>
              </a:rPr>
              <a:t> απαιτεί την ισορροπημένη αξιοποίηση των πόρων, την προστασία του περιβάλλοντος και την προώθηση της κοινωνικής ευημερίας.</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817563" y="228600"/>
            <a:ext cx="4559151" cy="990600"/>
          </a:xfrm>
          <a:prstGeom prst="rect">
            <a:avLst/>
          </a:prstGeom>
          <a:noFill/>
          <a:ln w="9525" cap="flat">
            <a:noFill/>
            <a:round/>
            <a:headEnd/>
            <a:tailEnd/>
          </a:ln>
          <a:effectLst/>
        </p:spPr>
        <p:txBody>
          <a:bodyPr lIns="90000" tIns="46800" rIns="90000" bIns="46800" anchor="ctr"/>
          <a:lstStyle/>
          <a:p>
            <a:pPr algn="jus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3600" b="1" dirty="0">
                <a:solidFill>
                  <a:srgbClr val="7030A0"/>
                </a:solidFill>
                <a:latin typeface="Calibri" pitchFamily="32" charset="0"/>
                <a:ea typeface="Microsoft YaHei" charset="-122"/>
                <a:cs typeface="+mj-cs"/>
              </a:rPr>
              <a:t>Κοινωνική δικαιοσύνη </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18434"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Αποσκοπεί στην εξάλειψη της φτώχειας, των ανισοτήτων και των διακρίσεων, και στην προαγωγή της κοινωνικής δικαιοσύνης ώστε να οδηγήσει σε βιώσιμη ανάπτυξη. Η βιομηχανική ανάπτυξη με σεβασμό στο περιβάλλον και την κοινωνία ενσωματώνοντας νέες και καινοτόμες τεχνολογίες, οδηγεί σε πιο αποτελεσματική και βιώσιμη παραγωγή δημιουργώντας νέες ευκαιρίες για θέσεις εργασίας και απασχόλησης, θα μπορέσει να μειώσει τις αρνητικές περιβαλλοντικές επιπτώσεις και ταυτόχρονα να προσφέρει αξιοπρεπείς συνθήκες εργασίας και ικανοποιητικές αμοιβές, έτσι ώστε να συμβάλει στη βελτίωση των συνθηκών διαβίωσης των ανθρώπων.  </a:t>
            </a:r>
          </a:p>
          <a:p>
            <a:pPr algn="ctr">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5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12</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Αντιμετωπίζει την κλιματική αλλαγή και την ανάγκη για προστασία του περιβάλλοντος και των φυσικών πόρων, μέσα από μια σωστή και με σεβασμό στο περιβάλλον βιομηχανική ανάπτυξη, όπου θα χρησιμοποίει νέες και καινοτόμες τεχνολογίες, λιγότερο </a:t>
            </a:r>
            <a:r>
              <a:rPr lang="el-GR" sz="2800" dirty="0" err="1">
                <a:solidFill>
                  <a:srgbClr val="000000"/>
                </a:solidFill>
                <a:latin typeface="Calibri" pitchFamily="32" charset="0"/>
                <a:ea typeface="Microsoft YaHei" charset="-122"/>
              </a:rPr>
              <a:t>ενεργοβόρες</a:t>
            </a:r>
            <a:r>
              <a:rPr lang="el-GR" sz="2800" dirty="0">
                <a:solidFill>
                  <a:srgbClr val="000000"/>
                </a:solidFill>
                <a:latin typeface="Calibri" pitchFamily="32" charset="0"/>
                <a:ea typeface="Microsoft YaHei" charset="-122"/>
              </a:rPr>
              <a:t> διαδικασίες παραγωγής και πρακτικές ανακύκλωσης και επαναχρησιμοποίησης υλικών και πόρων.  </a:t>
            </a:r>
          </a:p>
          <a:p>
            <a:pPr marL="319088" algn="just">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19458" name="Rectangle 2"/>
          <p:cNvSpPr>
            <a:spLocks noChangeArrowheads="1"/>
          </p:cNvSpPr>
          <p:nvPr/>
        </p:nvSpPr>
        <p:spPr bwMode="auto">
          <a:xfrm>
            <a:off x="817563" y="382181"/>
            <a:ext cx="4364037" cy="648512"/>
          </a:xfrm>
          <a:prstGeom prst="rect">
            <a:avLst/>
          </a:prstGeom>
          <a:noFill/>
          <a:ln w="9525" cap="flat">
            <a:noFill/>
            <a:round/>
            <a:headEnd/>
            <a:tailEnd/>
          </a:ln>
          <a:effectLst/>
        </p:spPr>
        <p:txBody>
          <a:bodyPr lIns="90000" tIns="46800" rIns="90000" bIns="46800" anchor="ctr">
            <a:spAutoFit/>
          </a:bodyPr>
          <a:lstStyle/>
          <a:p>
            <a:pPr algn="just">
              <a:buClrTx/>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3600" b="1" dirty="0">
                <a:solidFill>
                  <a:srgbClr val="7030A0"/>
                </a:solidFill>
                <a:latin typeface="Calibri" pitchFamily="32" charset="0"/>
                <a:ea typeface="Microsoft YaHei" charset="-122"/>
                <a:cs typeface="+mj-cs"/>
              </a:rPr>
              <a:t>Κλιματική αλλαγή </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13</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817563" y="228600"/>
            <a:ext cx="10871200" cy="990600"/>
          </a:xfrm>
          <a:prstGeom prst="rect">
            <a:avLst/>
          </a:prstGeom>
          <a:noFill/>
          <a:ln w="9525" cap="flat">
            <a:noFill/>
            <a:round/>
            <a:headEnd/>
            <a:tailEnd/>
          </a:ln>
          <a:effectLst/>
        </p:spPr>
        <p:txBody>
          <a:bodyPr lIns="90000" tIns="46800" rIns="90000" bIns="46800" anchor="ctr"/>
          <a:lstStyle/>
          <a:p>
            <a:pPr algn="jus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3600" b="1" dirty="0">
                <a:solidFill>
                  <a:srgbClr val="7030A0"/>
                </a:solidFill>
                <a:latin typeface="Calibri" pitchFamily="32" charset="0"/>
                <a:ea typeface="Microsoft YaHei" charset="-122"/>
                <a:cs typeface="+mj-cs"/>
              </a:rPr>
              <a:t>Επιδιώξεις του στόχου 9   </a:t>
            </a:r>
          </a:p>
          <a:p>
            <a:pPr algn="just">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3600" b="1" dirty="0">
                <a:solidFill>
                  <a:srgbClr val="7030A0"/>
                </a:solidFill>
                <a:latin typeface="Calibri" pitchFamily="32" charset="0"/>
                <a:ea typeface="Microsoft YaHei" charset="-122"/>
                <a:cs typeface="+mj-cs"/>
              </a:rPr>
              <a:t>1/8</a:t>
            </a:r>
          </a:p>
        </p:txBody>
      </p:sp>
      <p:sp>
        <p:nvSpPr>
          <p:cNvPr id="20482"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Δημιουργία ποιοτικών, αξιόπιστων, βιώσιμων και ανθεκτικών υποδομών, συμπεριλαμβανομένων των περιφερειακών και διασυνοριακών υποδομών, για τη στήριξη της οικονομικής ανάπτυξης και της ανθρώπινης ευημερίας, εστιάζοντας στην προσιτή και ισότιμη πρόσβαση σε αυτές για όλους.</a:t>
            </a:r>
          </a:p>
          <a:p>
            <a:pPr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14</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817563" y="609600"/>
            <a:ext cx="10871200" cy="609600"/>
          </a:xfrm>
          <a:prstGeom prst="rect">
            <a:avLst/>
          </a:prstGeom>
          <a:noFill/>
          <a:ln w="9525" cap="flat">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Επιδιώξεις του στόχου 9 </a:t>
            </a:r>
            <a:br>
              <a:rPr lang="el-GR" sz="3600" b="1" dirty="0">
                <a:solidFill>
                  <a:srgbClr val="7030A0"/>
                </a:solidFill>
                <a:latin typeface="Calibri" pitchFamily="32" charset="0"/>
                <a:ea typeface="Microsoft YaHei" charset="-122"/>
                <a:cs typeface="+mj-cs"/>
              </a:rPr>
            </a:br>
            <a:r>
              <a:rPr lang="el-GR" sz="3600" b="1" dirty="0">
                <a:solidFill>
                  <a:srgbClr val="7030A0"/>
                </a:solidFill>
                <a:latin typeface="Calibri" pitchFamily="32" charset="0"/>
                <a:ea typeface="Microsoft YaHei" charset="-122"/>
                <a:cs typeface="+mj-cs"/>
              </a:rPr>
              <a:t>2/8</a:t>
            </a:r>
            <a:br>
              <a:rPr lang="el-GR" sz="4000" b="1" dirty="0">
                <a:solidFill>
                  <a:srgbClr val="775F55"/>
                </a:solidFill>
                <a:latin typeface="Calibri" pitchFamily="32" charset="0"/>
                <a:ea typeface="Microsoft YaHei" charset="-122"/>
              </a:rPr>
            </a:br>
            <a:endParaRPr lang="el-GR" sz="4000" b="1" dirty="0">
              <a:solidFill>
                <a:srgbClr val="775F55"/>
              </a:solidFill>
              <a:latin typeface="Calibri" pitchFamily="32" charset="0"/>
              <a:ea typeface="Microsoft YaHei" charset="-122"/>
            </a:endParaRPr>
          </a:p>
        </p:txBody>
      </p:sp>
      <p:sp>
        <p:nvSpPr>
          <p:cNvPr id="21506"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Προαγωγή της χωρίς αποκλεισμούς και βιώσιμης βιομηχανοποίησης και ουσιαστική αύξηση, έως το 2030, του ποσοστού της απασχόλησης στον βιομηχανικό κλάδο και του Ακαθάριστου Εγχώριου Προϊόντος, σε συνάρτηση με τις εθνικές περιστάσεις, καθώς και διπλασιασμός του ποσοστού απασχόλησης στον βιομηχανικό κλάδο στις λιγότερο ανεπτυγμένες χώρες.</a:t>
            </a:r>
          </a:p>
          <a:p>
            <a:pPr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15</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Αύξηση της πρόσβασης των μικρής-κλίμακας βιομηχανικών και άλλων  επιχειρήσεων, ιδίως των αναπτυσσόμενων χωρών, σε χρηματοπιστωτικές υπηρεσίες, παρέχοντας προσιτές πιστώσεις, και ενσωμάτωσή τους στις αλυσίδες αξίας και στις αγορές.</a:t>
            </a:r>
          </a:p>
          <a:p>
            <a:pPr algn="just">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22530" name="Rectangle 2"/>
          <p:cNvSpPr>
            <a:spLocks noChangeArrowheads="1"/>
          </p:cNvSpPr>
          <p:nvPr/>
        </p:nvSpPr>
        <p:spPr bwMode="auto">
          <a:xfrm>
            <a:off x="840210" y="260648"/>
            <a:ext cx="7716838" cy="1202510"/>
          </a:xfrm>
          <a:prstGeom prst="rect">
            <a:avLst/>
          </a:prstGeom>
          <a:noFill/>
          <a:ln w="9525" cap="flat">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Επιδιώξεις του στόχου 9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3/8</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16</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182563" algn="just">
              <a:lnSpc>
                <a:spcPct val="150000"/>
              </a:lnSpc>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Αναβάθμιση υποδομών και μετασκευή βιομηχανιών προκειμένου αυτές να καταστούν βιώσιμες, αυξάνοντας την αποδοτική χρήση των πόρων και ενθαρρύνοντας την υιοθέτηση περισσότερο καθαρών και περιβαλλοντικά ορθών τεχνολογιών και βιομηχανικών μεθόδων, με όλες τις χώρες να αναλαμβάνουν δράση, προς αυτή την κατεύθυνση, με βάση τις δυνατότητές τους.</a:t>
            </a:r>
          </a:p>
          <a:p>
            <a:pPr marL="182563" indent="-182563">
              <a:spcBef>
                <a:spcPts val="713"/>
              </a:spcBef>
              <a:buClr>
                <a:srgbClr val="DD8047"/>
              </a:buClr>
              <a:buSzPct val="60000"/>
              <a:buFont typeface="Wingdings"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23554" name="Rectangle 2"/>
          <p:cNvSpPr>
            <a:spLocks noChangeArrowheads="1"/>
          </p:cNvSpPr>
          <p:nvPr/>
        </p:nvSpPr>
        <p:spPr bwMode="auto">
          <a:xfrm>
            <a:off x="696194" y="0"/>
            <a:ext cx="7213600" cy="1202510"/>
          </a:xfrm>
          <a:prstGeom prst="rect">
            <a:avLst/>
          </a:prstGeom>
          <a:noFill/>
          <a:ln w="9525" cap="flat">
            <a:noFill/>
            <a:round/>
            <a:headEnd/>
            <a:tailEnd/>
          </a:ln>
          <a:effectLst/>
        </p:spPr>
        <p:txBody>
          <a:bodyPr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Επιδιώξεις του στόχου 9 </a:t>
            </a:r>
          </a:p>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4/8</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17</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Ενίσχυση της επιστημονικής έρευνας, αναβάθμιση των τεχνολογικών ικανοτήτων του βιομηχανικού κλάδου σε όλες τις χώρες, και ιδίως στις αναπτυσσόμενες, συμπεριλαμβανομένου, έως το 2030, της ενθάρρυνσης της καινοτομίας και της ουσιαστικής αύξησης του αριθμού των εργαζομένων στον τομέα της έρευνας και της ανάπτυξης, κατά ένα εκατομμύριο, καθώς και της αύξησης των δαπανών για την έρευνα και την ανάπτυξη στον δημόσιο και στον ιδιωτικό τομέα.</a:t>
            </a:r>
          </a:p>
          <a:p>
            <a:pPr algn="ctr">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24578" name="Rectangle 2"/>
          <p:cNvSpPr>
            <a:spLocks noChangeArrowheads="1"/>
          </p:cNvSpPr>
          <p:nvPr/>
        </p:nvSpPr>
        <p:spPr bwMode="auto">
          <a:xfrm>
            <a:off x="912218" y="133262"/>
            <a:ext cx="8547100" cy="1202510"/>
          </a:xfrm>
          <a:prstGeom prst="rect">
            <a:avLst/>
          </a:prstGeom>
          <a:noFill/>
          <a:ln w="9525" cap="flat">
            <a:noFill/>
            <a:round/>
            <a:headEnd/>
            <a:tailEnd/>
          </a:ln>
          <a:effectLst/>
        </p:spPr>
        <p:txBody>
          <a:bodyPr lIns="90000" tIns="46800" rIns="90000" bIns="46800" anchor="ctr">
            <a:spAutoFit/>
          </a:bodyPr>
          <a:lstStyle/>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Επιδιώξεις του στόχου 9 </a:t>
            </a: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5/8</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18</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817563" y="646113"/>
            <a:ext cx="10871200" cy="573087"/>
          </a:xfrm>
          <a:prstGeom prst="rect">
            <a:avLst/>
          </a:prstGeom>
          <a:noFill/>
          <a:ln w="9525" cap="flat">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Επιδιώξεις του στόχου 9 </a:t>
            </a:r>
            <a:br>
              <a:rPr lang="el-GR" sz="3600" b="1" dirty="0">
                <a:solidFill>
                  <a:srgbClr val="7030A0"/>
                </a:solidFill>
                <a:latin typeface="Calibri" pitchFamily="32" charset="0"/>
                <a:ea typeface="Microsoft YaHei" charset="-122"/>
                <a:cs typeface="+mj-cs"/>
              </a:rPr>
            </a:br>
            <a:r>
              <a:rPr lang="el-GR" sz="3600" b="1" dirty="0">
                <a:solidFill>
                  <a:srgbClr val="7030A0"/>
                </a:solidFill>
                <a:latin typeface="Calibri" pitchFamily="32" charset="0"/>
                <a:ea typeface="Microsoft YaHei" charset="-122"/>
                <a:cs typeface="+mj-cs"/>
              </a:rPr>
              <a:t>6/8</a:t>
            </a:r>
            <a:br>
              <a:rPr lang="el-GR" sz="4000" b="1" dirty="0">
                <a:solidFill>
                  <a:srgbClr val="775F55"/>
                </a:solidFill>
                <a:latin typeface="Calibri" pitchFamily="32" charset="0"/>
                <a:ea typeface="Microsoft YaHei" charset="-122"/>
              </a:rPr>
            </a:br>
            <a:endParaRPr lang="el-GR" sz="4000" b="1" dirty="0">
              <a:solidFill>
                <a:srgbClr val="775F55"/>
              </a:solidFill>
              <a:latin typeface="Calibri" pitchFamily="32" charset="0"/>
              <a:ea typeface="Microsoft YaHei" charset="-122"/>
            </a:endParaRPr>
          </a:p>
        </p:txBody>
      </p:sp>
      <p:sp>
        <p:nvSpPr>
          <p:cNvPr id="25602"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Διευκόλυνση της ανάπτυξης των βιώσιμων και ανθεκτικών υποδομών στις αναπτυσσόμενες χώρες, μέσω ενισχυμένης χρηματοοικονομικής, τεχνολογικής και τεχνικής υποστήριξης σε χώρες της Αφρικής, στις λιγότερο ανεπτυγμένες χώρες, στις περίκλειστες αναπτυσσόμενες χώρες και τα μικρά νησιωτικά αναπτυσσόμενα κράτη.</a:t>
            </a:r>
          </a:p>
          <a:p>
            <a:pPr marL="319088" indent="-319088">
              <a:spcBef>
                <a:spcPts val="713"/>
              </a:spcBef>
              <a:buClr>
                <a:srgbClr val="DD8047"/>
              </a:buClr>
              <a:buSzPct val="60000"/>
              <a:buFont typeface="Wingdings"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19</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817563" y="228600"/>
            <a:ext cx="10871200" cy="990600"/>
          </a:xfrm>
          <a:prstGeom prst="rect">
            <a:avLst/>
          </a:prstGeom>
          <a:noFill/>
          <a:ln w="9525" cap="flat">
            <a:noFill/>
            <a:round/>
            <a:headEnd/>
            <a:tailEnd/>
          </a:ln>
          <a:effectLst/>
        </p:spPr>
        <p:txBody>
          <a:bodyPr lIns="90000" tIns="46800" rIns="90000" bIns="46800" anchor="ct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ΑΤΖΕΝΤΑ 2030</a:t>
            </a:r>
          </a:p>
        </p:txBody>
      </p:sp>
      <p:sp>
        <p:nvSpPr>
          <p:cNvPr id="11266"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Συμφωνία που έχει υπογραφεί από τα κράτη μέλη του ΟΗΕ και αφορά την αειφόρο ανάπτυξη σε παγκόσμιο επίπεδο. Εγκρίθηκε το 2015 και περιλαμβάνει 17 στόχους βιώσιμης ανάπτυξης (</a:t>
            </a:r>
            <a:r>
              <a:rPr lang="el-GR" sz="2800" dirty="0" err="1">
                <a:solidFill>
                  <a:srgbClr val="000000"/>
                </a:solidFill>
                <a:latin typeface="Calibri" pitchFamily="32" charset="0"/>
                <a:ea typeface="Microsoft YaHei" charset="-122"/>
              </a:rPr>
              <a:t>Sustainable</a:t>
            </a:r>
            <a:r>
              <a:rPr lang="el-GR" sz="2800" dirty="0">
                <a:solidFill>
                  <a:srgbClr val="000000"/>
                </a:solidFill>
                <a:latin typeface="Calibri" pitchFamily="32" charset="0"/>
                <a:ea typeface="Microsoft YaHei" charset="-122"/>
              </a:rPr>
              <a:t> </a:t>
            </a:r>
            <a:r>
              <a:rPr lang="el-GR" sz="2800" dirty="0" err="1">
                <a:solidFill>
                  <a:srgbClr val="000000"/>
                </a:solidFill>
                <a:latin typeface="Calibri" pitchFamily="32" charset="0"/>
                <a:ea typeface="Microsoft YaHei" charset="-122"/>
              </a:rPr>
              <a:t>Development</a:t>
            </a:r>
            <a:r>
              <a:rPr lang="el-GR" sz="2800" dirty="0">
                <a:solidFill>
                  <a:srgbClr val="000000"/>
                </a:solidFill>
                <a:latin typeface="Calibri" pitchFamily="32" charset="0"/>
                <a:ea typeface="Microsoft YaHei" charset="-122"/>
              </a:rPr>
              <a:t> </a:t>
            </a:r>
            <a:r>
              <a:rPr lang="el-GR" sz="2800" dirty="0" err="1">
                <a:solidFill>
                  <a:srgbClr val="000000"/>
                </a:solidFill>
                <a:latin typeface="Calibri" pitchFamily="32" charset="0"/>
                <a:ea typeface="Microsoft YaHei" charset="-122"/>
              </a:rPr>
              <a:t>Goals</a:t>
            </a:r>
            <a:r>
              <a:rPr lang="el-GR" sz="2800" dirty="0">
                <a:solidFill>
                  <a:srgbClr val="000000"/>
                </a:solidFill>
                <a:latin typeface="Calibri" pitchFamily="32" charset="0"/>
                <a:ea typeface="Microsoft YaHei" charset="-122"/>
              </a:rPr>
              <a:t> - </a:t>
            </a:r>
            <a:r>
              <a:rPr lang="el-GR" sz="2800" dirty="0" err="1">
                <a:solidFill>
                  <a:srgbClr val="000000"/>
                </a:solidFill>
                <a:latin typeface="Calibri" pitchFamily="32" charset="0"/>
                <a:ea typeface="Microsoft YaHei" charset="-122"/>
              </a:rPr>
              <a:t>SDGs</a:t>
            </a:r>
            <a:r>
              <a:rPr lang="el-GR" sz="2800" dirty="0">
                <a:solidFill>
                  <a:srgbClr val="000000"/>
                </a:solidFill>
                <a:latin typeface="Calibri" pitchFamily="32" charset="0"/>
                <a:ea typeface="Microsoft YaHei" charset="-122"/>
              </a:rPr>
              <a:t>) που πρέπει να επιτευχθούν έως το 2030. </a:t>
            </a:r>
          </a:p>
          <a:p>
            <a:pPr algn="ctr">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2</a:t>
            </a:fld>
            <a:endParaRPr lang="en-U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840210" y="404664"/>
            <a:ext cx="10871200" cy="990600"/>
          </a:xfrm>
          <a:prstGeom prst="rect">
            <a:avLst/>
          </a:prstGeom>
          <a:noFill/>
          <a:ln w="9525" cap="flat">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Επιδιώξεις του στόχου 9</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 7/8</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26626"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Στήριξη της εγχώριας τεχνολογικής ανάπτυξης, έρευνας και καινοτομίας στις αναπτυσσόμενες χώρες, διασφαλίζοντας ένα ευνοϊκό περιβάλλον πολιτικής που θα στηρίζει, μεταξύ άλλων, τη βιομηχανική διαφοροποίηση και την προστιθέμενη αξία των εμπορευμάτων.</a:t>
            </a:r>
          </a:p>
          <a:p>
            <a:pPr marL="319088" indent="-319088">
              <a:lnSpc>
                <a:spcPct val="150000"/>
              </a:lnSpc>
              <a:spcBef>
                <a:spcPts val="713"/>
              </a:spcBef>
              <a:buClr>
                <a:srgbClr val="DD8047"/>
              </a:buClr>
              <a:buSzPct val="60000"/>
              <a:buFont typeface="Wingdings"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20</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768202" y="332656"/>
            <a:ext cx="10871200" cy="990600"/>
          </a:xfrm>
          <a:prstGeom prst="rect">
            <a:avLst/>
          </a:prstGeom>
          <a:noFill/>
          <a:ln w="9525" cap="flat">
            <a:noFill/>
            <a:round/>
            <a:headEnd/>
            <a:tailEnd/>
          </a:ln>
          <a:effectLst/>
        </p:spPr>
        <p:txBody>
          <a:bodyPr lIns="90000" tIns="46800" rIns="90000" bIns="46800" anchor="ct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Επιδιώξεις του στόχου 9</a:t>
            </a:r>
          </a:p>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 8/8</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27650" name="Text Box 2"/>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Σημαντική αύξηση της πρόσβασης στην τεχνολογία της πληροφορίας και των επικοινωνιών, και επιδίωξη για την παροχή καθολικής και προσιτής πρόσβασης στο διαδίκτυο στις λιγότερο ανεπτυγμένες χώρες έως το 2020.</a:t>
            </a:r>
          </a:p>
          <a:p>
            <a:pPr marL="319088" indent="-319088">
              <a:spcBef>
                <a:spcPts val="713"/>
              </a:spcBef>
              <a:buClr>
                <a:srgbClr val="DD8047"/>
              </a:buClr>
              <a:buSzPct val="60000"/>
              <a:buFont typeface="Wingdings" charset="2"/>
              <a:buNone/>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21</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52178" y="1772816"/>
            <a:ext cx="10873208" cy="4616648"/>
          </a:xfrm>
          <a:prstGeom prst="rect">
            <a:avLst/>
          </a:prstGeom>
          <a:noFill/>
        </p:spPr>
        <p:txBody>
          <a:bodyPr wrap="square" rtlCol="0">
            <a:spAutoFit/>
          </a:bodyPr>
          <a:lstStyle/>
          <a:p>
            <a:pPr algn="just">
              <a:lnSpc>
                <a:spcPct val="150000"/>
              </a:lnSpc>
              <a:buClr>
                <a:srgbClr val="F2B800"/>
              </a:buClr>
              <a:buSzPct val="95000"/>
            </a:pPr>
            <a:r>
              <a:rPr lang="el-GR" sz="2400" dirty="0">
                <a:solidFill>
                  <a:srgbClr val="000000"/>
                </a:solidFill>
                <a:latin typeface="Calibri" pitchFamily="32" charset="0"/>
                <a:ea typeface="Microsoft YaHei" charset="-122"/>
              </a:rPr>
              <a:t> </a:t>
            </a:r>
            <a:r>
              <a:rPr lang="el-GR" sz="2800" dirty="0">
                <a:solidFill>
                  <a:srgbClr val="000000"/>
                </a:solidFill>
                <a:latin typeface="Calibri" pitchFamily="32" charset="0"/>
                <a:ea typeface="Microsoft YaHei" charset="-122"/>
              </a:rPr>
              <a:t>Ο στόχος 9 της Ατζέντας 2030 αναφέρεται στην ανάγκη να γίνει η βιομηχανία και η καινοτομία πιο βιώσιμες και αειφόρες, προωθώντας την επιχειρηματικότητα, τη βιομηχανική ανάπτυξη και την καινοτομία. Συνδέεται στενά με την πρόοδο και την ανάπτυξη της τεχνολογίας, προωθώντας την καινοτομία, την έρευνα και ανάπτυξη νέων τεχνολογιών, προκειμένου να βελτιωθούν οι συνθήκες διαβίωσης, να μειωθούν οι ανισότητες και να προωθηθεί η βιώσιμη ανάπτυξη.  </a:t>
            </a:r>
            <a:r>
              <a:rPr lang="el-GR" sz="2800" dirty="0">
                <a:solidFill>
                  <a:srgbClr val="FF0000"/>
                </a:solidFill>
                <a:latin typeface="Calibri" pitchFamily="32" charset="0"/>
                <a:ea typeface="Microsoft YaHei" charset="-122"/>
              </a:rPr>
              <a:t>↓</a:t>
            </a:r>
          </a:p>
        </p:txBody>
      </p:sp>
      <p:sp>
        <p:nvSpPr>
          <p:cNvPr id="3" name="2 - TextBox"/>
          <p:cNvSpPr txBox="1"/>
          <p:nvPr/>
        </p:nvSpPr>
        <p:spPr>
          <a:xfrm>
            <a:off x="984226" y="332656"/>
            <a:ext cx="10297144" cy="646331"/>
          </a:xfrm>
          <a:prstGeom prst="rect">
            <a:avLst/>
          </a:prstGeom>
          <a:noFill/>
        </p:spPr>
        <p:txBody>
          <a:bodyPr wrap="square" rtlCol="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Αποτίμηση</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0130" y="1556792"/>
            <a:ext cx="12073458" cy="5262979"/>
          </a:xfrm>
          <a:prstGeom prst="rect">
            <a:avLst/>
          </a:prstGeom>
        </p:spPr>
        <p:txBody>
          <a:bodyPr wrap="square">
            <a:spAutoFit/>
          </a:bodyPr>
          <a:lstStyle/>
          <a:p>
            <a:pPr algn="just">
              <a:lnSpc>
                <a:spcPct val="150000"/>
              </a:lnSpc>
              <a:buClr>
                <a:srgbClr val="FFC000"/>
              </a:buClr>
              <a:buSzPct val="96000"/>
            </a:pPr>
            <a:r>
              <a:rPr lang="el-GR" sz="2800" dirty="0">
                <a:solidFill>
                  <a:srgbClr val="000000"/>
                </a:solidFill>
                <a:latin typeface="Calibri" pitchFamily="32" charset="0"/>
                <a:ea typeface="Microsoft YaHei" charset="-122"/>
              </a:rPr>
              <a:t>Στοχεύει επίσης στη διασφάλιση ότι η βιομηχανική ανάπτυξη συμβάλλει στην προώθηση της βιώσιμης ανάπτυξης και τη μείωση των αρνητικών επιπτώσεων στο μέλλον. Η σημαντικότητα του στόχου αυτού για την επίτευξη της Ατζέντας 2030, έγκειται στο ότι η βιομηχανική ανάπτυξη και η καινοτομία αποτελούν κλειδιά για την αειφόρο ανάπτυξη των χωρών. Η ανάπτυξη νέων τεχνολογιών και η προώθηση της βιομηχανικής ανάπτυξης με σεβασμό στο περιβάλλον και την κοινωνία, θα οδηγήσει σε πιο αποτελεσματική και βιώσιμη παραγωγή και στη δημιουργία θέσεων εργασίας με υψηλή προστιθέμενη αξία.</a:t>
            </a:r>
          </a:p>
        </p:txBody>
      </p:sp>
      <p:sp>
        <p:nvSpPr>
          <p:cNvPr id="3" name="2 - Θέση αριθμού διαφάνειας"/>
          <p:cNvSpPr>
            <a:spLocks noGrp="1"/>
          </p:cNvSpPr>
          <p:nvPr>
            <p:ph type="sldNum" idx="11"/>
          </p:nvPr>
        </p:nvSpPr>
        <p:spPr/>
        <p:txBody>
          <a:bodyPr/>
          <a:lstStyle/>
          <a:p>
            <a:fld id="{BE42F13E-16E2-46BC-B166-980EB215855E}"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24186" y="476672"/>
            <a:ext cx="10585176" cy="646331"/>
          </a:xfrm>
          <a:prstGeom prst="rect">
            <a:avLst/>
          </a:prstGeom>
          <a:noFill/>
        </p:spPr>
        <p:txBody>
          <a:bodyPr wrap="square" rtlCol="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3600" b="1" dirty="0">
                <a:solidFill>
                  <a:srgbClr val="7030A0"/>
                </a:solidFill>
                <a:latin typeface="Calibri" pitchFamily="32" charset="0"/>
                <a:ea typeface="Microsoft YaHei" charset="-122"/>
                <a:cs typeface="+mj-cs"/>
              </a:rPr>
              <a:t>Βιβλιογραφία – Πηγές </a:t>
            </a:r>
          </a:p>
        </p:txBody>
      </p:sp>
      <p:sp>
        <p:nvSpPr>
          <p:cNvPr id="4" name="3 - Ορθογώνιο"/>
          <p:cNvSpPr/>
          <p:nvPr/>
        </p:nvSpPr>
        <p:spPr>
          <a:xfrm>
            <a:off x="120130" y="1556792"/>
            <a:ext cx="11953328" cy="3693319"/>
          </a:xfrm>
          <a:prstGeom prst="rect">
            <a:avLst/>
          </a:prstGeom>
        </p:spPr>
        <p:txBody>
          <a:bodyPr wrap="square">
            <a:spAutoFit/>
          </a:bodyPr>
          <a:lstStyle/>
          <a:p>
            <a:pPr>
              <a:buFont typeface="Arial" pitchFamily="34" charset="0"/>
              <a:buChar char="•"/>
            </a:pPr>
            <a:r>
              <a:rPr lang="en-US" dirty="0">
                <a:solidFill>
                  <a:schemeClr val="tx1"/>
                </a:solidFill>
              </a:rPr>
              <a:t>United Nations. (2015). Transforming our world: the 2030 Agenda for Sustainable Development. New York: United Nations. </a:t>
            </a:r>
            <a:r>
              <a:rPr lang="en-US" dirty="0">
                <a:solidFill>
                  <a:schemeClr val="tx1"/>
                </a:solidFill>
                <a:hlinkClick r:id="rId2"/>
              </a:rPr>
              <a:t>https://sustainabledevelopment.un.org/post2015/transformingourworld/publication</a:t>
            </a:r>
            <a:endParaRPr lang="en-US" dirty="0">
              <a:solidFill>
                <a:schemeClr val="tx1"/>
              </a:solidFill>
            </a:endParaRPr>
          </a:p>
          <a:p>
            <a:pPr>
              <a:buFont typeface="Arial" pitchFamily="34" charset="0"/>
              <a:buChar char="•"/>
            </a:pPr>
            <a:r>
              <a:rPr lang="en-US" dirty="0">
                <a:solidFill>
                  <a:schemeClr val="tx1"/>
                </a:solidFill>
              </a:rPr>
              <a:t>United Nations Development </a:t>
            </a:r>
            <a:r>
              <a:rPr lang="en-US" dirty="0" err="1">
                <a:solidFill>
                  <a:schemeClr val="tx1"/>
                </a:solidFill>
              </a:rPr>
              <a:t>Programme</a:t>
            </a:r>
            <a:r>
              <a:rPr lang="en-US" dirty="0">
                <a:solidFill>
                  <a:schemeClr val="tx1"/>
                </a:solidFill>
              </a:rPr>
              <a:t>. (2021). Sustainable Development Goals. Goal 9: Industry, Innovation</a:t>
            </a:r>
            <a:r>
              <a:rPr lang="el-GR" dirty="0">
                <a:solidFill>
                  <a:schemeClr val="tx1"/>
                </a:solidFill>
              </a:rPr>
              <a:t> </a:t>
            </a:r>
            <a:r>
              <a:rPr lang="en-US" dirty="0" err="1">
                <a:solidFill>
                  <a:schemeClr val="tx1"/>
                </a:solidFill>
              </a:rPr>
              <a:t>Infrastructure.</a:t>
            </a:r>
            <a:r>
              <a:rPr lang="en-US" dirty="0" err="1">
                <a:hlinkClick r:id="rId3"/>
              </a:rPr>
              <a:t>https</a:t>
            </a:r>
            <a:r>
              <a:rPr lang="en-US" dirty="0">
                <a:hlinkClick r:id="rId3"/>
              </a:rPr>
              <a:t>://www.undp.org/content/undp/en/home/sustainable-development-goals/goal-9-industry-innovation-and-infrastructure.html</a:t>
            </a:r>
            <a:endParaRPr lang="en-US" dirty="0">
              <a:solidFill>
                <a:schemeClr val="tx1"/>
              </a:solidFill>
            </a:endParaRPr>
          </a:p>
          <a:p>
            <a:pPr>
              <a:buFont typeface="Arial" pitchFamily="34" charset="0"/>
              <a:buChar char="•"/>
            </a:pPr>
            <a:r>
              <a:rPr lang="en-US" dirty="0">
                <a:solidFill>
                  <a:schemeClr val="tx1"/>
                </a:solidFill>
              </a:rPr>
              <a:t>International Institute for Sustainable Development. (2019). Sustainable Development Goal 9: Industry, Innovation and Infrastructure. </a:t>
            </a:r>
            <a:r>
              <a:rPr lang="en-US" dirty="0">
                <a:hlinkClick r:id="rId4"/>
              </a:rPr>
              <a:t>https://sdg.iisd.org/sdgs/goal-9/</a:t>
            </a:r>
            <a:endParaRPr lang="en-US" dirty="0">
              <a:solidFill>
                <a:schemeClr val="tx1"/>
              </a:solidFill>
            </a:endParaRPr>
          </a:p>
          <a:p>
            <a:pPr>
              <a:buFont typeface="Arial" pitchFamily="34" charset="0"/>
              <a:buChar char="•"/>
            </a:pPr>
            <a:r>
              <a:rPr lang="en-US" dirty="0">
                <a:solidFill>
                  <a:schemeClr val="tx1"/>
                </a:solidFill>
              </a:rPr>
              <a:t>United Nations Industrial Development Organization. (2021). Sustainable Development Goals: Goal 9. Industry, Innovation and Infrastructure. </a:t>
            </a:r>
            <a:r>
              <a:rPr lang="en-US" dirty="0">
                <a:hlinkClick r:id="rId5"/>
              </a:rPr>
              <a:t>https://www.unido.org/sustainable-development-goals-goal-9-industry-innovation-and-infrastructure</a:t>
            </a:r>
            <a:endParaRPr lang="en-US" dirty="0">
              <a:solidFill>
                <a:schemeClr val="tx1"/>
              </a:solidFill>
            </a:endParaRPr>
          </a:p>
          <a:p>
            <a:pPr>
              <a:buFont typeface="Arial" pitchFamily="34" charset="0"/>
              <a:buChar char="•"/>
            </a:pPr>
            <a:r>
              <a:rPr lang="en-US" dirty="0">
                <a:solidFill>
                  <a:schemeClr val="tx1"/>
                </a:solidFill>
              </a:rPr>
              <a:t>World Bank. (2021). Sustainable Development Goals: Industry, Innovation and Infrastructure. </a:t>
            </a:r>
            <a:r>
              <a:rPr lang="en-US" dirty="0">
                <a:hlinkClick r:id="rId6"/>
              </a:rPr>
              <a:t>https://www.worldbank.org/en/topic/sustainabledevelopment/brief/sustainable-development-goals-industry-innovation-and-infrastructure</a:t>
            </a:r>
            <a:endParaRPr lang="en-US" dirty="0"/>
          </a:p>
        </p:txBody>
      </p:sp>
      <p:sp>
        <p:nvSpPr>
          <p:cNvPr id="5" name="4 - Θέση αριθμού διαφάνειας"/>
          <p:cNvSpPr>
            <a:spLocks noGrp="1"/>
          </p:cNvSpPr>
          <p:nvPr>
            <p:ph type="sldNum" idx="11"/>
          </p:nvPr>
        </p:nvSpPr>
        <p:spPr/>
        <p:txBody>
          <a:bodyPr/>
          <a:lstStyle/>
          <a:p>
            <a:fld id="{BE42F13E-16E2-46BC-B166-980EB215855E}"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08162" y="1844824"/>
            <a:ext cx="11521280" cy="2862322"/>
          </a:xfrm>
          <a:prstGeom prst="rect">
            <a:avLst/>
          </a:prstGeom>
          <a:noFill/>
        </p:spPr>
        <p:txBody>
          <a:bodyPr wrap="square" rtlCol="0">
            <a:spAutoFit/>
          </a:bodyPr>
          <a:lstStyle/>
          <a:p>
            <a:pPr algn="just">
              <a:buFont typeface="Arial" pitchFamily="34" charset="0"/>
              <a:buChar char="•"/>
            </a:pPr>
            <a:r>
              <a:rPr lang="el-GR" dirty="0">
                <a:solidFill>
                  <a:schemeClr val="tx1"/>
                </a:solidFill>
              </a:rPr>
              <a:t>Ηνωμένα Έθνη. (2015). "Μετασχηματίζοντας τον Κόσμο: Η Ατζέντα 2030 για την </a:t>
            </a:r>
            <a:r>
              <a:rPr lang="el-GR" dirty="0" err="1">
                <a:solidFill>
                  <a:schemeClr val="tx1"/>
                </a:solidFill>
              </a:rPr>
              <a:t>Αειφορία</a:t>
            </a:r>
            <a:r>
              <a:rPr lang="el-GR" dirty="0">
                <a:solidFill>
                  <a:schemeClr val="tx1"/>
                </a:solidFill>
              </a:rPr>
              <a:t>". </a:t>
            </a:r>
            <a:r>
              <a:rPr lang="el-GR" dirty="0">
                <a:solidFill>
                  <a:schemeClr val="tx1"/>
                </a:solidFill>
                <a:hlinkClick r:id="rId2"/>
              </a:rPr>
              <a:t>https://www.un.org/sustainabledevelopment/wp-content/uploads/2015/08/Agenda-for-Sustainable-Development-Greek.pdf</a:t>
            </a:r>
            <a:endParaRPr lang="el-GR" dirty="0">
              <a:solidFill>
                <a:schemeClr val="tx1"/>
              </a:solidFill>
            </a:endParaRPr>
          </a:p>
          <a:p>
            <a:pPr algn="just">
              <a:buFont typeface="Arial" pitchFamily="34" charset="0"/>
              <a:buChar char="•"/>
            </a:pPr>
            <a:r>
              <a:rPr lang="el-GR" dirty="0">
                <a:solidFill>
                  <a:schemeClr val="tx1"/>
                </a:solidFill>
              </a:rPr>
              <a:t>Εθνικός Στρατηγικός Σχεδιασμός. (2017). "Στρατηγικός Σχεδιασμός για την Ελλάδα 2021-2027". </a:t>
            </a:r>
            <a:r>
              <a:rPr lang="el-GR" dirty="0">
                <a:solidFill>
                  <a:schemeClr val="tx1"/>
                </a:solidFill>
                <a:hlinkClick r:id="rId3"/>
              </a:rPr>
              <a:t>https://www.opengov.gr/ypepth/wp-content/uploads/2017/12/Stratigikos-Schediasmos-gia-tin-Ellada-2021-2027.pdf</a:t>
            </a:r>
            <a:endParaRPr lang="el-GR" dirty="0">
              <a:solidFill>
                <a:schemeClr val="tx1"/>
              </a:solidFill>
            </a:endParaRPr>
          </a:p>
          <a:p>
            <a:pPr algn="just">
              <a:buFont typeface="Arial" pitchFamily="34" charset="0"/>
              <a:buChar char="•"/>
            </a:pPr>
            <a:r>
              <a:rPr lang="el-GR" dirty="0">
                <a:solidFill>
                  <a:schemeClr val="tx1"/>
                </a:solidFill>
              </a:rPr>
              <a:t>Υπουργείο Ανάπτυξης και Επενδύσεων. (2021). "Αειφόρος Ανάπτυξη". </a:t>
            </a:r>
            <a:r>
              <a:rPr lang="el-GR" dirty="0">
                <a:solidFill>
                  <a:schemeClr val="tx1"/>
                </a:solidFill>
                <a:hlinkClick r:id="rId4"/>
              </a:rPr>
              <a:t>https://www.ypakp.gr/ypiresia-epixeiriseon-epaggelmaton/ependyseis-gia-tin-aieforos-anaptyxi/</a:t>
            </a:r>
            <a:endParaRPr lang="el-GR" dirty="0">
              <a:solidFill>
                <a:schemeClr val="tx1"/>
              </a:solidFill>
            </a:endParaRPr>
          </a:p>
          <a:p>
            <a:pPr algn="just">
              <a:buFont typeface="Arial" pitchFamily="34" charset="0"/>
              <a:buChar char="•"/>
            </a:pPr>
            <a:r>
              <a:rPr lang="el-GR" dirty="0">
                <a:solidFill>
                  <a:schemeClr val="tx1"/>
                </a:solidFill>
              </a:rPr>
              <a:t>Εθνική Στρατηγική Ανάπτυξης και Συνοχής. (2021). "Στόχος 9: Βιομηχανία, Καινοτομία και Υποδομές". </a:t>
            </a:r>
            <a:r>
              <a:rPr lang="el-GR" dirty="0">
                <a:solidFill>
                  <a:schemeClr val="tx1"/>
                </a:solidFill>
                <a:hlinkClick r:id="rId5"/>
              </a:rPr>
              <a:t>https://www.espa.gr/el/Pages/SustDevGoals/Goal09.aspx</a:t>
            </a:r>
            <a:endParaRPr lang="el-GR" dirty="0">
              <a:solidFill>
                <a:schemeClr val="tx1"/>
              </a:solidFill>
            </a:endParaRPr>
          </a:p>
        </p:txBody>
      </p:sp>
      <p:sp>
        <p:nvSpPr>
          <p:cNvPr id="3" name="2 - Θέση αριθμού διαφάνειας"/>
          <p:cNvSpPr>
            <a:spLocks noGrp="1"/>
          </p:cNvSpPr>
          <p:nvPr>
            <p:ph type="sldNum" idx="11"/>
          </p:nvPr>
        </p:nvSpPr>
        <p:spPr/>
        <p:txBody>
          <a:bodyPr/>
          <a:lstStyle/>
          <a:p>
            <a:fld id="{BE42F13E-16E2-46BC-B166-980EB215855E}"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52588" y="404664"/>
            <a:ext cx="10364550" cy="1008112"/>
          </a:xfrm>
        </p:spPr>
        <p:txBody>
          <a:bodyPr>
            <a:normAutofit fontScale="90000"/>
          </a:bodyPr>
          <a:lstStyle/>
          <a:p>
            <a:pPr eaLnBrk="1" fontAlgn="auto" hangingPunct="1">
              <a:spcAft>
                <a:spcPts val="0"/>
              </a:spcAft>
              <a:defRPr/>
            </a:pPr>
            <a:r>
              <a:rPr lang="el-GR" sz="3100" dirty="0"/>
              <a:t>ΣΧΕΔΙΟ ΥΠΟΒΟΛΗΣ ΠΡΟΓΡΑΜΜΑΤΟΣ ΣΧΟΛΙΚΗΣ ΔΡΑΣΤΗΡΙΟΤΗΤΑΣ</a:t>
            </a:r>
            <a:br>
              <a:rPr lang="el-GR" dirty="0"/>
            </a:br>
            <a:endParaRPr lang="el-GR" dirty="0"/>
          </a:p>
        </p:txBody>
      </p:sp>
      <p:sp>
        <p:nvSpPr>
          <p:cNvPr id="3" name="2 - Υπότιτλος"/>
          <p:cNvSpPr>
            <a:spLocks noGrp="1"/>
          </p:cNvSpPr>
          <p:nvPr>
            <p:ph type="subTitle" idx="1"/>
          </p:nvPr>
        </p:nvSpPr>
        <p:spPr>
          <a:xfrm>
            <a:off x="476313" y="2714626"/>
            <a:ext cx="11336226" cy="2924175"/>
          </a:xfrm>
        </p:spPr>
        <p:txBody>
          <a:bodyPr>
            <a:normAutofit fontScale="85000" lnSpcReduction="20000"/>
          </a:bodyPr>
          <a:lstStyle/>
          <a:p>
            <a:pPr eaLnBrk="1" fontAlgn="auto" hangingPunct="1">
              <a:spcAft>
                <a:spcPts val="0"/>
              </a:spcAft>
              <a:buClr>
                <a:schemeClr val="tx1">
                  <a:shade val="95000"/>
                </a:schemeClr>
              </a:buClr>
              <a:buFont typeface="Wingdings 2"/>
              <a:buNone/>
              <a:defRPr/>
            </a:pPr>
            <a:endParaRPr lang="el-GR" sz="2400" dirty="0"/>
          </a:p>
          <a:p>
            <a:pPr eaLnBrk="1" fontAlgn="auto" hangingPunct="1">
              <a:spcAft>
                <a:spcPts val="0"/>
              </a:spcAft>
              <a:buClr>
                <a:schemeClr val="tx1">
                  <a:shade val="95000"/>
                </a:schemeClr>
              </a:buClr>
              <a:buFont typeface="Wingdings 2"/>
              <a:buNone/>
              <a:defRPr/>
            </a:pPr>
            <a:r>
              <a:rPr lang="el-GR" sz="2400" b="1" dirty="0"/>
              <a:t> </a:t>
            </a:r>
            <a:endParaRPr lang="el-GR" sz="2400" dirty="0"/>
          </a:p>
          <a:p>
            <a:pPr eaLnBrk="1" fontAlgn="auto" hangingPunct="1">
              <a:spcAft>
                <a:spcPts val="0"/>
              </a:spcAft>
              <a:buClr>
                <a:schemeClr val="tx1">
                  <a:shade val="95000"/>
                </a:schemeClr>
              </a:buClr>
              <a:buFont typeface="Wingdings 2"/>
              <a:buNone/>
              <a:defRPr/>
            </a:pPr>
            <a:r>
              <a:rPr lang="el-GR" sz="2400" b="1" dirty="0"/>
              <a:t> </a:t>
            </a:r>
            <a:endParaRPr lang="el-GR" sz="2400" dirty="0"/>
          </a:p>
          <a:p>
            <a:pPr eaLnBrk="1" fontAlgn="auto" hangingPunct="1">
              <a:spcAft>
                <a:spcPts val="0"/>
              </a:spcAft>
              <a:buClr>
                <a:schemeClr val="tx1">
                  <a:shade val="95000"/>
                </a:schemeClr>
              </a:buClr>
              <a:buFont typeface="Wingdings 2"/>
              <a:buNone/>
              <a:defRPr/>
            </a:pPr>
            <a:r>
              <a:rPr lang="el-GR" b="1" dirty="0">
                <a:latin typeface="Calibri" pitchFamily="34" charset="0"/>
                <a:ea typeface="Calibri" pitchFamily="34" charset="0"/>
                <a:cs typeface="Calibri" pitchFamily="34" charset="0"/>
              </a:rPr>
              <a:t>ΣΤΟ ΠΛΑΙΣΙΟ ΠΕΡΙΒΑΛΛΟΝΤΙΚΗΣ ΕΚΠΑΙΔΕΥΣΗΣ</a:t>
            </a:r>
          </a:p>
          <a:p>
            <a:pPr eaLnBrk="1" fontAlgn="auto" hangingPunct="1">
              <a:spcAft>
                <a:spcPts val="0"/>
              </a:spcAft>
              <a:buClr>
                <a:schemeClr val="tx1">
                  <a:shade val="95000"/>
                </a:schemeClr>
              </a:buClr>
              <a:buFont typeface="Wingdings 2"/>
              <a:buNone/>
              <a:defRPr/>
            </a:pPr>
            <a:r>
              <a:rPr lang="el-GR" b="1" dirty="0">
                <a:latin typeface="Calibri" pitchFamily="34" charset="0"/>
                <a:ea typeface="Calibri" pitchFamily="34" charset="0"/>
                <a:cs typeface="Calibri" pitchFamily="34" charset="0"/>
              </a:rPr>
              <a:t>Με τίτλο:« Η βιομηχανική ανάπτυξη ως μέσω προόδου και </a:t>
            </a:r>
            <a:r>
              <a:rPr lang="el-GR" b="1" dirty="0" err="1">
                <a:latin typeface="Calibri" pitchFamily="34" charset="0"/>
                <a:ea typeface="Calibri" pitchFamily="34" charset="0"/>
                <a:cs typeface="Calibri" pitchFamily="34" charset="0"/>
              </a:rPr>
              <a:t>αειφορικής</a:t>
            </a:r>
            <a:r>
              <a:rPr lang="el-GR" b="1" dirty="0">
                <a:latin typeface="Calibri" pitchFamily="34" charset="0"/>
                <a:ea typeface="Calibri" pitchFamily="34" charset="0"/>
                <a:cs typeface="Calibri" pitchFamily="34" charset="0"/>
              </a:rPr>
              <a:t> διαχείρισης-Το αυτοκίνητο του μπαμπά και της μαμάς»</a:t>
            </a:r>
            <a:endParaRPr lang="el-GR" dirty="0">
              <a:latin typeface="Calibri" pitchFamily="34" charset="0"/>
              <a:ea typeface="Calibri" pitchFamily="34" charset="0"/>
              <a:cs typeface="Calibri" pitchFamily="34" charset="0"/>
            </a:endParaRPr>
          </a:p>
          <a:p>
            <a:pPr eaLnBrk="1" fontAlgn="auto" hangingPunct="1">
              <a:spcAft>
                <a:spcPts val="0"/>
              </a:spcAft>
              <a:buClr>
                <a:schemeClr val="tx1">
                  <a:shade val="95000"/>
                </a:schemeClr>
              </a:buClr>
              <a:buFont typeface="Wingdings 2"/>
              <a:buNone/>
              <a:defRPr/>
            </a:pPr>
            <a:r>
              <a:rPr lang="el-GR" sz="2400" b="1" dirty="0">
                <a:latin typeface="Calibri" pitchFamily="34" charset="0"/>
                <a:ea typeface="Calibri" pitchFamily="34" charset="0"/>
                <a:cs typeface="Calibri" pitchFamily="34" charset="0"/>
              </a:rPr>
              <a:t> </a:t>
            </a:r>
            <a:endParaRPr lang="el-GR" sz="2400" dirty="0">
              <a:latin typeface="Calibri" pitchFamily="34" charset="0"/>
              <a:ea typeface="Calibri" pitchFamily="34" charset="0"/>
              <a:cs typeface="Calibri" pitchFamily="34" charset="0"/>
            </a:endParaRPr>
          </a:p>
          <a:p>
            <a:pPr eaLnBrk="1" fontAlgn="auto" hangingPunct="1">
              <a:spcAft>
                <a:spcPts val="0"/>
              </a:spcAft>
              <a:buClr>
                <a:schemeClr val="tx1">
                  <a:shade val="95000"/>
                </a:schemeClr>
              </a:buClr>
              <a:buFont typeface="Wingdings 2"/>
              <a:buNone/>
              <a:defRPr/>
            </a:pPr>
            <a:r>
              <a:rPr lang="el-GR" sz="2400" b="1" dirty="0">
                <a:latin typeface="Calibri" pitchFamily="34" charset="0"/>
                <a:ea typeface="Calibri" pitchFamily="34" charset="0"/>
                <a:cs typeface="Calibri" pitchFamily="34" charset="0"/>
              </a:rPr>
              <a:t> </a:t>
            </a:r>
            <a:endParaRPr lang="el-GR" sz="2400" dirty="0">
              <a:latin typeface="Calibri" pitchFamily="34" charset="0"/>
              <a:ea typeface="Calibri" pitchFamily="34" charset="0"/>
              <a:cs typeface="Calibri" pitchFamily="34" charset="0"/>
            </a:endParaRPr>
          </a:p>
          <a:p>
            <a:pPr eaLnBrk="1" fontAlgn="auto" hangingPunct="1">
              <a:spcAft>
                <a:spcPts val="0"/>
              </a:spcAft>
              <a:buClr>
                <a:schemeClr val="tx1">
                  <a:shade val="95000"/>
                </a:schemeClr>
              </a:buClr>
              <a:buFont typeface="Wingdings 2"/>
              <a:buNone/>
              <a:defRPr/>
            </a:pPr>
            <a:endParaRPr lang="el-GR" sz="2400" dirty="0"/>
          </a:p>
        </p:txBody>
      </p:sp>
      <p:pic>
        <p:nvPicPr>
          <p:cNvPr id="3076" name="3 - Θέση περιεχομένου" descr="αυτοκινητα.jpg"/>
          <p:cNvPicPr>
            <a:picLocks noChangeAspect="1"/>
          </p:cNvPicPr>
          <p:nvPr/>
        </p:nvPicPr>
        <p:blipFill>
          <a:blip r:embed="rId2" cstate="print"/>
          <a:srcRect/>
          <a:stretch>
            <a:fillRect/>
          </a:stretch>
        </p:blipFill>
        <p:spPr bwMode="auto">
          <a:xfrm>
            <a:off x="9712532" y="5810250"/>
            <a:ext cx="2481056" cy="10477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br>
              <a:rPr lang="el-GR" dirty="0"/>
            </a:br>
            <a:r>
              <a:rPr lang="el-GR" dirty="0"/>
              <a:t>ΕΝΤΑΣΣΕΤΑΙ ΣΤΗ ΘΕΜΑΤΟΛΟΓΙΑ</a:t>
            </a:r>
            <a:br>
              <a:rPr lang="el-GR" dirty="0"/>
            </a:br>
            <a:endParaRPr lang="el-GR" dirty="0"/>
          </a:p>
        </p:txBody>
      </p:sp>
      <p:sp>
        <p:nvSpPr>
          <p:cNvPr id="4099" name="4 - Θέση περιεχομένου"/>
          <p:cNvSpPr>
            <a:spLocks noGrp="1"/>
          </p:cNvSpPr>
          <p:nvPr>
            <p:ph idx="1"/>
          </p:nvPr>
        </p:nvSpPr>
        <p:spPr/>
        <p:txBody>
          <a:bodyPr/>
          <a:lstStyle/>
          <a:p>
            <a:pPr eaLnBrk="1" hangingPunct="1"/>
            <a:endParaRPr lang="el-GR" dirty="0"/>
          </a:p>
          <a:p>
            <a:pPr eaLnBrk="1" hangingPunct="1"/>
            <a:endParaRPr lang="el-GR" dirty="0"/>
          </a:p>
          <a:p>
            <a:pPr eaLnBrk="1" hangingPunct="1"/>
            <a:r>
              <a:rPr lang="el-GR" dirty="0">
                <a:latin typeface="Calibri" pitchFamily="34" charset="0"/>
                <a:ea typeface="Calibri" pitchFamily="34" charset="0"/>
                <a:cs typeface="Calibri" pitchFamily="34" charset="0"/>
              </a:rPr>
              <a:t>Αειφόρος κινητικότητα, ασφαλές οδικό περιβάλλον</a:t>
            </a:r>
          </a:p>
          <a:p>
            <a:pPr eaLnBrk="1" hangingPunct="1"/>
            <a:r>
              <a:rPr lang="el-GR" dirty="0">
                <a:latin typeface="Calibri" pitchFamily="34" charset="0"/>
                <a:ea typeface="Calibri" pitchFamily="34" charset="0"/>
                <a:cs typeface="Calibri" pitchFamily="34" charset="0"/>
              </a:rPr>
              <a:t>Καταναλωτικά πρότυπα και περιβάλλον</a:t>
            </a:r>
          </a:p>
          <a:p>
            <a:pPr eaLnBrk="1" hangingPunct="1"/>
            <a:r>
              <a:rPr lang="el-GR" dirty="0">
                <a:latin typeface="Calibri" pitchFamily="34" charset="0"/>
                <a:ea typeface="Calibri" pitchFamily="34" charset="0"/>
                <a:cs typeface="Calibri" pitchFamily="34" charset="0"/>
              </a:rPr>
              <a:t>Βιομηχανική ρύπανση-γεωργική ρύπανση</a:t>
            </a:r>
          </a:p>
          <a:p>
            <a:pPr eaLnBrk="1" hangingPunct="1"/>
            <a:endParaRPr lang="el-GR" dirty="0"/>
          </a:p>
        </p:txBody>
      </p:sp>
      <p:pic>
        <p:nvPicPr>
          <p:cNvPr id="4100" name="3 - Εικόνα" descr="οδικο.jpg"/>
          <p:cNvPicPr>
            <a:picLocks noChangeAspect="1"/>
          </p:cNvPicPr>
          <p:nvPr/>
        </p:nvPicPr>
        <p:blipFill>
          <a:blip r:embed="rId2" cstate="print"/>
          <a:srcRect/>
          <a:stretch>
            <a:fillRect/>
          </a:stretch>
        </p:blipFill>
        <p:spPr bwMode="auto">
          <a:xfrm>
            <a:off x="4191546" y="4714875"/>
            <a:ext cx="3721585" cy="16383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br>
              <a:rPr lang="el-GR" sz="3100" u="sng" dirty="0"/>
            </a:br>
            <a:br>
              <a:rPr lang="el-GR" sz="3100" u="sng" dirty="0"/>
            </a:br>
            <a:br>
              <a:rPr lang="el-GR" sz="3100" u="sng" dirty="0"/>
            </a:br>
            <a:r>
              <a:rPr lang="el-GR" sz="3100" dirty="0"/>
              <a:t>ΜΑΘΗΤΕΣ/ΤΡΙΕΣ ΠΟΥ ΣΥΜΜΕΤΕΧΟΥΝ ΣΤΟ ΠΡΟΓΡΑΜΜΑ </a:t>
            </a:r>
            <a:br>
              <a:rPr lang="el-GR" dirty="0"/>
            </a:br>
            <a:br>
              <a:rPr lang="el-GR" dirty="0"/>
            </a:br>
            <a:endParaRPr lang="el-GR" dirty="0"/>
          </a:p>
        </p:txBody>
      </p:sp>
      <p:sp>
        <p:nvSpPr>
          <p:cNvPr id="5123" name="2 - Θέση περιεχομένου"/>
          <p:cNvSpPr>
            <a:spLocks noGrp="1"/>
          </p:cNvSpPr>
          <p:nvPr>
            <p:ph idx="1"/>
          </p:nvPr>
        </p:nvSpPr>
        <p:spPr/>
        <p:txBody>
          <a:bodyPr/>
          <a:lstStyle/>
          <a:p>
            <a:pPr eaLnBrk="1" hangingPunct="1"/>
            <a:endParaRPr lang="el-GR" dirty="0"/>
          </a:p>
          <a:p>
            <a:pPr eaLnBrk="1" hangingPunct="1"/>
            <a:r>
              <a:rPr lang="el-GR" dirty="0"/>
              <a:t>Τάξη Β΄</a:t>
            </a:r>
          </a:p>
          <a:p>
            <a:pPr eaLnBrk="1" hangingPunct="1"/>
            <a:r>
              <a:rPr lang="el-GR" dirty="0"/>
              <a:t>Αριθμός μαθητών/μαθητριών: </a:t>
            </a:r>
          </a:p>
        </p:txBody>
      </p:sp>
      <p:pic>
        <p:nvPicPr>
          <p:cNvPr id="5124" name="3 - Εικόνα" descr="ανακύκλωση.jpg"/>
          <p:cNvPicPr>
            <a:picLocks noChangeAspect="1"/>
          </p:cNvPicPr>
          <p:nvPr/>
        </p:nvPicPr>
        <p:blipFill>
          <a:blip r:embed="rId2" cstate="print"/>
          <a:srcRect/>
          <a:stretch>
            <a:fillRect/>
          </a:stretch>
        </p:blipFill>
        <p:spPr bwMode="auto">
          <a:xfrm>
            <a:off x="6573107" y="4929188"/>
            <a:ext cx="3810496" cy="1600200"/>
          </a:xfrm>
          <a:prstGeom prst="rect">
            <a:avLst/>
          </a:prstGeom>
          <a:noFill/>
          <a:ln w="9525">
            <a:noFill/>
            <a:miter lim="800000"/>
            <a:headEnd/>
            <a:tailEnd/>
          </a:ln>
        </p:spPr>
      </p:pic>
      <p:pic>
        <p:nvPicPr>
          <p:cNvPr id="5125" name="4 - Εικόνα" descr="ανακ_αυτο.jpg"/>
          <p:cNvPicPr>
            <a:picLocks noChangeAspect="1"/>
          </p:cNvPicPr>
          <p:nvPr/>
        </p:nvPicPr>
        <p:blipFill>
          <a:blip r:embed="rId3" cstate="print"/>
          <a:srcRect/>
          <a:stretch>
            <a:fillRect/>
          </a:stretch>
        </p:blipFill>
        <p:spPr bwMode="auto">
          <a:xfrm>
            <a:off x="7811518" y="2428875"/>
            <a:ext cx="3289728" cy="1847850"/>
          </a:xfrm>
          <a:prstGeom prst="rect">
            <a:avLst/>
          </a:prstGeom>
          <a:noFill/>
          <a:ln w="9525">
            <a:noFill/>
            <a:miter lim="800000"/>
            <a:headEnd/>
            <a:tailEnd/>
          </a:ln>
        </p:spPr>
      </p:pic>
      <p:pic>
        <p:nvPicPr>
          <p:cNvPr id="5126" name="5 - Εικόνα" descr="αυτοκ_υλικά.jpg"/>
          <p:cNvPicPr>
            <a:picLocks noChangeAspect="1"/>
          </p:cNvPicPr>
          <p:nvPr/>
        </p:nvPicPr>
        <p:blipFill>
          <a:blip r:embed="rId4" cstate="print"/>
          <a:srcRect/>
          <a:stretch>
            <a:fillRect/>
          </a:stretch>
        </p:blipFill>
        <p:spPr bwMode="auto">
          <a:xfrm>
            <a:off x="1524198" y="3429001"/>
            <a:ext cx="3607270" cy="16859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br>
              <a:rPr lang="el-GR" sz="3200" dirty="0"/>
            </a:br>
            <a:r>
              <a:rPr lang="el-GR" sz="3200" dirty="0"/>
              <a:t>ΠΑΙΔΑΓΩΓΙΚΗ ΔΙΑΔΙΚΑΣΙΑ</a:t>
            </a:r>
            <a:br>
              <a:rPr lang="el-GR" sz="3200" dirty="0"/>
            </a:br>
            <a:endParaRPr lang="el-GR" sz="3200" dirty="0"/>
          </a:p>
        </p:txBody>
      </p:sp>
      <p:sp>
        <p:nvSpPr>
          <p:cNvPr id="6147" name="2 - Θέση περιεχομένου"/>
          <p:cNvSpPr>
            <a:spLocks noGrp="1"/>
          </p:cNvSpPr>
          <p:nvPr>
            <p:ph idx="1"/>
          </p:nvPr>
        </p:nvSpPr>
        <p:spPr>
          <a:xfrm>
            <a:off x="817563" y="1600200"/>
            <a:ext cx="10869612" cy="4781128"/>
          </a:xfrm>
        </p:spPr>
        <p:txBody>
          <a:bodyPr/>
          <a:lstStyle/>
          <a:p>
            <a:pPr eaLnBrk="1" hangingPunct="1">
              <a:buFont typeface="Wingdings 2" pitchFamily="18" charset="2"/>
              <a:buNone/>
            </a:pPr>
            <a:r>
              <a:rPr lang="el-GR" i="1" dirty="0">
                <a:latin typeface="Calibri" pitchFamily="34" charset="0"/>
                <a:ea typeface="Calibri" pitchFamily="34" charset="0"/>
                <a:cs typeface="Calibri" pitchFamily="34" charset="0"/>
              </a:rPr>
              <a:t>Κύριο θέμα</a:t>
            </a:r>
            <a:r>
              <a:rPr lang="el-GR" dirty="0">
                <a:latin typeface="Calibri" pitchFamily="34" charset="0"/>
                <a:ea typeface="Calibri" pitchFamily="34" charset="0"/>
                <a:cs typeface="Calibri" pitchFamily="34" charset="0"/>
              </a:rPr>
              <a:t>: </a:t>
            </a:r>
          </a:p>
          <a:p>
            <a:pPr eaLnBrk="1" hangingPunct="1">
              <a:buFont typeface="Wingdings 2" pitchFamily="18" charset="2"/>
              <a:buNone/>
            </a:pPr>
            <a:r>
              <a:rPr lang="el-GR" dirty="0">
                <a:latin typeface="Calibri" pitchFamily="34" charset="0"/>
                <a:ea typeface="Calibri" pitchFamily="34" charset="0"/>
                <a:cs typeface="Calibri" pitchFamily="34" charset="0"/>
              </a:rPr>
              <a:t>Το αυτοκίνητο του μπαμπά και της μαμάς </a:t>
            </a:r>
          </a:p>
          <a:p>
            <a:pPr eaLnBrk="1" hangingPunct="1">
              <a:buFont typeface="Wingdings 2" pitchFamily="18" charset="2"/>
              <a:buNone/>
            </a:pPr>
            <a:r>
              <a:rPr lang="el-GR" i="1" dirty="0">
                <a:latin typeface="Calibri" pitchFamily="34" charset="0"/>
                <a:ea typeface="Calibri" pitchFamily="34" charset="0"/>
                <a:cs typeface="Calibri" pitchFamily="34" charset="0"/>
              </a:rPr>
              <a:t>Θεματικές ενότητες: </a:t>
            </a:r>
          </a:p>
          <a:p>
            <a:pPr eaLnBrk="1" hangingPunct="1"/>
            <a:r>
              <a:rPr lang="el-GR" dirty="0">
                <a:latin typeface="Calibri" pitchFamily="34" charset="0"/>
                <a:ea typeface="Calibri" pitchFamily="34" charset="0"/>
                <a:cs typeface="Calibri" pitchFamily="34" charset="0"/>
              </a:rPr>
              <a:t>Αειφόρος ανάπτυξη</a:t>
            </a:r>
          </a:p>
          <a:p>
            <a:pPr eaLnBrk="1" hangingPunct="1"/>
            <a:r>
              <a:rPr lang="el-GR" dirty="0" err="1">
                <a:latin typeface="Calibri" pitchFamily="34" charset="0"/>
                <a:ea typeface="Calibri" pitchFamily="34" charset="0"/>
                <a:cs typeface="Calibri" pitchFamily="34" charset="0"/>
              </a:rPr>
              <a:t>Αειφορική</a:t>
            </a:r>
            <a:r>
              <a:rPr lang="el-GR" dirty="0">
                <a:latin typeface="Calibri" pitchFamily="34" charset="0"/>
                <a:ea typeface="Calibri" pitchFamily="34" charset="0"/>
                <a:cs typeface="Calibri" pitchFamily="34" charset="0"/>
              </a:rPr>
              <a:t> διαχείριση φυσικών πόρων</a:t>
            </a:r>
          </a:p>
          <a:p>
            <a:pPr eaLnBrk="1" hangingPunct="1"/>
            <a:r>
              <a:rPr lang="el-GR" dirty="0">
                <a:latin typeface="Calibri" pitchFamily="34" charset="0"/>
                <a:ea typeface="Calibri" pitchFamily="34" charset="0"/>
                <a:cs typeface="Calibri" pitchFamily="34" charset="0"/>
              </a:rPr>
              <a:t>Ανακύκλωση υλικών</a:t>
            </a:r>
          </a:p>
          <a:p>
            <a:pPr eaLnBrk="1" hangingPunct="1"/>
            <a:r>
              <a:rPr lang="el-GR" dirty="0">
                <a:latin typeface="Calibri" pitchFamily="34" charset="0"/>
                <a:ea typeface="Calibri" pitchFamily="34" charset="0"/>
                <a:cs typeface="Calibri" pitchFamily="34" charset="0"/>
              </a:rPr>
              <a:t>Βιομηχανική ανάπτυξη και υποδομές</a:t>
            </a:r>
          </a:p>
          <a:p>
            <a:pPr eaLnBrk="1" hangingPunct="1"/>
            <a:r>
              <a:rPr lang="el-GR" dirty="0">
                <a:latin typeface="Calibri" pitchFamily="34" charset="0"/>
                <a:ea typeface="Calibri" pitchFamily="34" charset="0"/>
                <a:cs typeface="Calibri" pitchFamily="34" charset="0"/>
              </a:rPr>
              <a:t>Καινοτομία και νέες τεχνολογίες</a:t>
            </a:r>
          </a:p>
          <a:p>
            <a:pPr eaLnBrk="1" hangingPunct="1"/>
            <a:r>
              <a:rPr lang="el-GR" dirty="0">
                <a:latin typeface="Calibri" pitchFamily="34" charset="0"/>
                <a:ea typeface="Calibri" pitchFamily="34" charset="0"/>
                <a:cs typeface="Calibri" pitchFamily="34" charset="0"/>
              </a:rPr>
              <a:t>Δράσεις μαθητών</a:t>
            </a:r>
          </a:p>
          <a:p>
            <a:pPr eaLnBrk="1" hangingPunct="1"/>
            <a:endParaRPr lang="el-GR" dirty="0"/>
          </a:p>
        </p:txBody>
      </p:sp>
      <p:pic>
        <p:nvPicPr>
          <p:cNvPr id="6148" name="3 - Θέση περιεχομένου" descr="αυτοκινητα.jpg"/>
          <p:cNvPicPr>
            <a:picLocks noChangeAspect="1"/>
          </p:cNvPicPr>
          <p:nvPr/>
        </p:nvPicPr>
        <p:blipFill>
          <a:blip r:embed="rId2" cstate="print"/>
          <a:srcRect/>
          <a:stretch>
            <a:fillRect/>
          </a:stretch>
        </p:blipFill>
        <p:spPr bwMode="auto">
          <a:xfrm>
            <a:off x="9712532" y="5810250"/>
            <a:ext cx="2481056" cy="1047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817563" y="228600"/>
            <a:ext cx="10871200" cy="990600"/>
          </a:xfrm>
          <a:prstGeom prst="rect">
            <a:avLst/>
          </a:prstGeom>
          <a:noFill/>
          <a:ln w="9525" cap="flat">
            <a:noFill/>
            <a:round/>
            <a:headEnd/>
            <a:tailEnd/>
          </a:ln>
          <a:effectLst/>
        </p:spPr>
        <p:txBody>
          <a:bodyPr lIns="90000" tIns="46800" rIns="90000" bIns="46800" anchor="ctr"/>
          <a:lstStyle/>
          <a:p>
            <a:pPr algn="ct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Τι αποτελεί η Ατζέντα 2030 </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12290" name="Text Box 2"/>
          <p:cNvSpPr txBox="1">
            <a:spLocks noChangeArrowheads="1"/>
          </p:cNvSpPr>
          <p:nvPr/>
        </p:nvSpPr>
        <p:spPr bwMode="auto">
          <a:xfrm>
            <a:off x="817563" y="1600200"/>
            <a:ext cx="10871200" cy="1540768"/>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Σημαντικό μέσο για την επίτευξη ενός πιο δίκαιου, βιώσιμου και</a:t>
            </a:r>
            <a:r>
              <a:rPr lang="en-US" sz="2800" dirty="0">
                <a:solidFill>
                  <a:srgbClr val="000000"/>
                </a:solidFill>
                <a:latin typeface="Calibri" pitchFamily="32" charset="0"/>
                <a:ea typeface="Microsoft YaHei" charset="-122"/>
              </a:rPr>
              <a:t> </a:t>
            </a:r>
            <a:r>
              <a:rPr lang="el-GR" sz="2800" dirty="0" err="1">
                <a:solidFill>
                  <a:srgbClr val="000000"/>
                </a:solidFill>
                <a:latin typeface="Calibri" pitchFamily="32" charset="0"/>
                <a:ea typeface="Microsoft YaHei" charset="-122"/>
              </a:rPr>
              <a:t>ευημερούς</a:t>
            </a:r>
            <a:r>
              <a:rPr lang="el-GR" sz="2800" dirty="0">
                <a:solidFill>
                  <a:srgbClr val="000000"/>
                </a:solidFill>
                <a:latin typeface="Calibri" pitchFamily="32" charset="0"/>
                <a:ea typeface="Microsoft YaHei" charset="-122"/>
              </a:rPr>
              <a:t> κόσμου για όλους τους ανθρώπους</a:t>
            </a:r>
            <a:r>
              <a:rPr lang="el-GR" sz="2400" dirty="0">
                <a:solidFill>
                  <a:srgbClr val="000000"/>
                </a:solidFill>
                <a:latin typeface="Calibri" pitchFamily="32" charset="0"/>
                <a:ea typeface="Microsoft YaHei" charset="-122"/>
              </a:rPr>
              <a:t>.</a:t>
            </a:r>
          </a:p>
          <a:p>
            <a:pPr marL="319088" indent="-319088" algn="just">
              <a:spcBef>
                <a:spcPts val="713"/>
              </a:spcBef>
              <a:buClr>
                <a:srgbClr val="DD8047"/>
              </a:buClr>
              <a:buSzPct val="60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3</a:t>
            </a:fld>
            <a:endParaRPr lang="en-US"/>
          </a:p>
        </p:txBody>
      </p:sp>
      <p:sp>
        <p:nvSpPr>
          <p:cNvPr id="52228" name="AutoShape 4" descr="Χαρούμενα παιδιά σε όλο τον πλανήτη γη Διάνυσμα Διανυσματική απεικόνιση -  εικονογραφία από arroyos: 160092581"/>
          <p:cNvSpPr>
            <a:spLocks noChangeAspect="1" noChangeArrowheads="1"/>
          </p:cNvSpPr>
          <p:nvPr/>
        </p:nvSpPr>
        <p:spPr bwMode="auto">
          <a:xfrm>
            <a:off x="155575" y="-822325"/>
            <a:ext cx="1628775" cy="17145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0" name="Picture 6" descr="Ημέρα της γης Εικόνες, Φωτογραφίες και Ζωγραφιές με Ημέρα της γης"/>
          <p:cNvPicPr>
            <a:picLocks noChangeAspect="1" noChangeArrowheads="1"/>
          </p:cNvPicPr>
          <p:nvPr/>
        </p:nvPicPr>
        <p:blipFill>
          <a:blip r:embed="rId3" cstate="print"/>
          <a:srcRect/>
          <a:stretch>
            <a:fillRect/>
          </a:stretch>
        </p:blipFill>
        <p:spPr bwMode="auto">
          <a:xfrm>
            <a:off x="2496394" y="3068960"/>
            <a:ext cx="6696744" cy="3600400"/>
          </a:xfrm>
          <a:prstGeom prst="rect">
            <a:avLst/>
          </a:prstGeom>
          <a:noFill/>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sz="3200" dirty="0"/>
              <a:t>Β. ΠΑΙΔΑΓΩΓΙΚΟΙ ΣΤΟΧΟΙ </a:t>
            </a:r>
          </a:p>
        </p:txBody>
      </p:sp>
      <p:sp>
        <p:nvSpPr>
          <p:cNvPr id="3" name="2 - Θέση περιεχομένου"/>
          <p:cNvSpPr>
            <a:spLocks noGrp="1"/>
          </p:cNvSpPr>
          <p:nvPr>
            <p:ph idx="1"/>
          </p:nvPr>
        </p:nvSpPr>
        <p:spPr/>
        <p:txBody>
          <a:bodyPr>
            <a:normAutofit fontScale="77500" lnSpcReduction="20000"/>
          </a:bodyPr>
          <a:lstStyle/>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μάθουν οι μαθητές: τι είναι </a:t>
            </a:r>
            <a:r>
              <a:rPr lang="el-GR" sz="3100" dirty="0" err="1">
                <a:latin typeface="Calibri" pitchFamily="34" charset="0"/>
                <a:ea typeface="Calibri" pitchFamily="34" charset="0"/>
                <a:cs typeface="Calibri" pitchFamily="34" charset="0"/>
              </a:rPr>
              <a:t>αειφορική</a:t>
            </a:r>
            <a:r>
              <a:rPr lang="el-GR" sz="3100" dirty="0">
                <a:latin typeface="Calibri" pitchFamily="34" charset="0"/>
                <a:ea typeface="Calibri" pitchFamily="34" charset="0"/>
                <a:cs typeface="Calibri" pitchFamily="34" charset="0"/>
              </a:rPr>
              <a:t> διαχείριση των φυσικών πόρων, τι είναι η βιομηχανική ανάπτυξη, η καινοτομία και πως συνδέονται με τις υποδομές</a:t>
            </a: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ευαισθητοποιηθούν και να αναπτύξουν στάσεις: σε θέματα ανακύκλωσης, υπερκατανάλωσης και άσκοπης χρήσης φυσικών πόρων</a:t>
            </a: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κατανοήσουν τις υποχρεώσεις και την ευθύνη όλων σε θέματα ανακύκλωσης και ορθολογικής χρήσεις των υλικών και των φυσικών πόρων</a:t>
            </a: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ενεργοποιηθούν και να δράσουν μεταφέροντας μηνύματα, ως πολλαπλασιαστές</a:t>
            </a: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δημιουργήσουν έργα με ανακυκλώσιμα υλικά</a:t>
            </a: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συνεργαστούν και επικοινωνήσουν μεταξύ τους αλλά και με τους υπόλοιπους μαθητές/</a:t>
            </a:r>
            <a:r>
              <a:rPr lang="el-GR" sz="3100" dirty="0" err="1">
                <a:latin typeface="Calibri" pitchFamily="34" charset="0"/>
                <a:ea typeface="Calibri" pitchFamily="34" charset="0"/>
                <a:cs typeface="Calibri" pitchFamily="34" charset="0"/>
              </a:rPr>
              <a:t>τριες</a:t>
            </a:r>
            <a:endParaRPr lang="el-GR" sz="3100" dirty="0">
              <a:latin typeface="Calibri" pitchFamily="34" charset="0"/>
              <a:ea typeface="Calibri" pitchFamily="34" charset="0"/>
              <a:cs typeface="Calibri" pitchFamily="34" charset="0"/>
            </a:endParaRP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Να αξιολογήσουν την προσπάθεια και τις γνώσεις που έλαβαν</a:t>
            </a:r>
          </a:p>
          <a:p>
            <a:pPr marL="548640" indent="-411480" eaLnBrk="1" fontAlgn="auto" hangingPunct="1">
              <a:spcAft>
                <a:spcPts val="0"/>
              </a:spcAft>
              <a:buClr>
                <a:schemeClr val="tx1">
                  <a:shade val="95000"/>
                </a:schemeClr>
              </a:buClr>
              <a:buFont typeface="Wingdings 2"/>
              <a:buChar char=""/>
              <a:defRPr/>
            </a:pP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eaLnBrk="1" fontAlgn="auto" hangingPunct="1">
              <a:spcAft>
                <a:spcPts val="0"/>
              </a:spcAft>
              <a:defRPr/>
            </a:pPr>
            <a:r>
              <a:rPr lang="el-GR" sz="3200" dirty="0"/>
              <a:t>Γ. ΜΕΘΟΔΟΛΟΓΙΑ ΥΛΟΠΟΙΗΣΗΣ </a:t>
            </a:r>
          </a:p>
        </p:txBody>
      </p:sp>
      <p:sp>
        <p:nvSpPr>
          <p:cNvPr id="8195" name="2 - Θέση περιεχομένου"/>
          <p:cNvSpPr>
            <a:spLocks noGrp="1"/>
          </p:cNvSpPr>
          <p:nvPr>
            <p:ph idx="1"/>
          </p:nvPr>
        </p:nvSpPr>
        <p:spPr/>
        <p:txBody>
          <a:bodyPr/>
          <a:lstStyle/>
          <a:p>
            <a:pPr indent="0" algn="just" eaLnBrk="1" hangingPunct="1">
              <a:lnSpc>
                <a:spcPct val="150000"/>
              </a:lnSpc>
              <a:buFont typeface="Wingdings 2" pitchFamily="18" charset="2"/>
              <a:buNone/>
            </a:pPr>
            <a:r>
              <a:rPr lang="el-GR" sz="2400" dirty="0" err="1">
                <a:latin typeface="Calibri" pitchFamily="34" charset="0"/>
                <a:ea typeface="Calibri" pitchFamily="34" charset="0"/>
                <a:cs typeface="Calibri" pitchFamily="34" charset="0"/>
              </a:rPr>
              <a:t>Ανακαλυπτική</a:t>
            </a:r>
            <a:r>
              <a:rPr lang="el-GR" sz="2400" dirty="0">
                <a:latin typeface="Calibri" pitchFamily="34" charset="0"/>
                <a:ea typeface="Calibri" pitchFamily="34" charset="0"/>
                <a:cs typeface="Calibri" pitchFamily="34" charset="0"/>
              </a:rPr>
              <a:t>, βιωματική μάθηση με </a:t>
            </a:r>
            <a:r>
              <a:rPr lang="el-GR" sz="2400" dirty="0" err="1">
                <a:latin typeface="Calibri" pitchFamily="34" charset="0"/>
                <a:ea typeface="Calibri" pitchFamily="34" charset="0"/>
                <a:cs typeface="Calibri" pitchFamily="34" charset="0"/>
              </a:rPr>
              <a:t>ομαδικοσυνεργατική</a:t>
            </a:r>
            <a:r>
              <a:rPr lang="el-GR" sz="2400" dirty="0">
                <a:latin typeface="Calibri" pitchFamily="34" charset="0"/>
                <a:ea typeface="Calibri" pitchFamily="34" charset="0"/>
                <a:cs typeface="Calibri" pitchFamily="34" charset="0"/>
              </a:rPr>
              <a:t> μέθοδο μέσω: παρατήρησης, αναζήτησης υλικού, συζήτησης, δραματοποίησης, εικαστικών δημιουργιών, προβολών βίντεο, επισκέψεων πεδίου, παιχνιδιών ρόλων, αξιοποίηση μηνυμάτων έργων τέχνης, δραστηριοτήτων διάχυσης, αξιολόγησης προγράμματος, </a:t>
            </a:r>
            <a:r>
              <a:rPr lang="el-GR" sz="2400" dirty="0" err="1">
                <a:latin typeface="Calibri" pitchFamily="34" charset="0"/>
                <a:ea typeface="Calibri" pitchFamily="34" charset="0"/>
                <a:cs typeface="Calibri" pitchFamily="34" charset="0"/>
              </a:rPr>
              <a:t>αυτοαξιολόγησης</a:t>
            </a:r>
            <a:r>
              <a:rPr lang="el-GR" sz="2400" dirty="0">
                <a:latin typeface="Calibri" pitchFamily="34" charset="0"/>
                <a:ea typeface="Calibri" pitchFamily="34" charset="0"/>
                <a:cs typeface="Calibri" pitchFamily="34" charset="0"/>
              </a:rPr>
              <a:t>.</a:t>
            </a:r>
          </a:p>
          <a:p>
            <a:pPr eaLnBrk="1" hangingPunct="1"/>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br>
              <a:rPr lang="el-GR" sz="3100" dirty="0"/>
            </a:br>
            <a:r>
              <a:rPr lang="el-GR" sz="3100" dirty="0"/>
              <a:t>Δ. ΠΡΟΒΛΕΠΟΜΕΝΗ ΔΙΑΡΚΕΙΑ-ΠΡΟΒΛΕΠΟΜΕΝΟΣ ΜΗΝΑΣ ΕΝΑΡΞΗΣ</a:t>
            </a:r>
            <a:br>
              <a:rPr lang="el-GR" dirty="0"/>
            </a:br>
            <a:endParaRPr lang="el-GR" dirty="0"/>
          </a:p>
        </p:txBody>
      </p:sp>
      <p:sp>
        <p:nvSpPr>
          <p:cNvPr id="9219" name="2 - Θέση περιεχομένου"/>
          <p:cNvSpPr>
            <a:spLocks noGrp="1"/>
          </p:cNvSpPr>
          <p:nvPr>
            <p:ph idx="1"/>
          </p:nvPr>
        </p:nvSpPr>
        <p:spPr/>
        <p:txBody>
          <a:bodyPr/>
          <a:lstStyle/>
          <a:p>
            <a:pPr eaLnBrk="1" hangingPunct="1"/>
            <a:r>
              <a:rPr lang="el-GR" dirty="0">
                <a:latin typeface="Calibri" pitchFamily="34" charset="0"/>
                <a:ea typeface="Calibri" pitchFamily="34" charset="0"/>
                <a:cs typeface="Calibri" pitchFamily="34" charset="0"/>
              </a:rPr>
              <a:t>Διάρκεια: 3 μήνες</a:t>
            </a:r>
          </a:p>
          <a:p>
            <a:pPr eaLnBrk="1" hangingPunct="1"/>
            <a:r>
              <a:rPr lang="el-GR" dirty="0">
                <a:latin typeface="Calibri" pitchFamily="34" charset="0"/>
                <a:ea typeface="Calibri" pitchFamily="34" charset="0"/>
                <a:cs typeface="Calibri" pitchFamily="34" charset="0"/>
              </a:rPr>
              <a:t>Μήνας Έναρξης: Μάρτιος</a:t>
            </a:r>
          </a:p>
          <a:p>
            <a:pPr eaLnBrk="1" hangingPunct="1">
              <a:buFont typeface="Wingdings 2" pitchFamily="18" charset="2"/>
              <a:buNone/>
            </a:pPr>
            <a:endParaRPr lang="el-GR" b="1" i="1" dirty="0">
              <a:latin typeface="Calibri" pitchFamily="34" charset="0"/>
              <a:ea typeface="Calibri" pitchFamily="34" charset="0"/>
              <a:cs typeface="Calibri" pitchFamily="34" charset="0"/>
            </a:endParaRPr>
          </a:p>
          <a:p>
            <a:pPr eaLnBrk="1" hangingPunct="1">
              <a:buFont typeface="Wingdings 2" pitchFamily="18" charset="2"/>
              <a:buNone/>
            </a:pPr>
            <a:r>
              <a:rPr lang="el-GR" b="1" dirty="0">
                <a:latin typeface="Calibri" pitchFamily="34" charset="0"/>
                <a:ea typeface="Calibri" pitchFamily="34" charset="0"/>
                <a:cs typeface="Calibri" pitchFamily="34" charset="0"/>
              </a:rPr>
              <a:t>Ε. Αριθμός προβλεπόμενων επισκέψεων και συνεργασιών με φορείς</a:t>
            </a:r>
          </a:p>
          <a:p>
            <a:pPr eaLnBrk="1" hangingPunct="1"/>
            <a:r>
              <a:rPr lang="el-GR" dirty="0">
                <a:latin typeface="Calibri" pitchFamily="34" charset="0"/>
                <a:ea typeface="Calibri" pitchFamily="34" charset="0"/>
                <a:cs typeface="Calibri" pitchFamily="34" charset="0"/>
              </a:rPr>
              <a:t>Συνεργασία με ειδικούς</a:t>
            </a:r>
          </a:p>
          <a:p>
            <a:pPr eaLnBrk="1" hangingPunct="1"/>
            <a:r>
              <a:rPr lang="el-GR" dirty="0">
                <a:latin typeface="Calibri" pitchFamily="34" charset="0"/>
                <a:ea typeface="Calibri" pitchFamily="34" charset="0"/>
                <a:cs typeface="Calibri" pitchFamily="34" charset="0"/>
              </a:rPr>
              <a:t>Επίσκεψη σε δομές παραγωγής αυτοκινήτων</a:t>
            </a:r>
          </a:p>
          <a:p>
            <a:pPr eaLnBrk="1" hangingPunct="1"/>
            <a:r>
              <a:rPr lang="el-GR" dirty="0">
                <a:latin typeface="Calibri" pitchFamily="34" charset="0"/>
                <a:ea typeface="Calibri" pitchFamily="34" charset="0"/>
                <a:cs typeface="Calibri" pitchFamily="34" charset="0"/>
              </a:rPr>
              <a:t>Επίσκεψη σε δομές ανακύκλωσης αυτοκινήτων </a:t>
            </a:r>
          </a:p>
          <a:p>
            <a:pPr eaLnBrk="1" hangingPunct="1">
              <a:buFont typeface="Wingdings 2" pitchFamily="18" charset="2"/>
              <a:buNone/>
            </a:pPr>
            <a:endParaRPr lang="el-GR" dirty="0"/>
          </a:p>
          <a:p>
            <a:pPr eaLnBrk="1" hangingPunct="1"/>
            <a:endParaRPr lang="el-GR" dirty="0"/>
          </a:p>
          <a:p>
            <a:pPr eaLnBrk="1" hangingPunct="1"/>
            <a:endParaRPr lang="el-GR" dirty="0"/>
          </a:p>
          <a:p>
            <a:pPr eaLnBrk="1" hangingPunct="1">
              <a:buFont typeface="Wingdings 2" pitchFamily="18" charset="2"/>
              <a:buNone/>
            </a:pPr>
            <a:endParaRPr lang="el-GR" dirty="0"/>
          </a:p>
          <a:p>
            <a:pPr eaLnBrk="1" hangingPunct="1"/>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eaLnBrk="1" fontAlgn="auto" hangingPunct="1">
              <a:spcAft>
                <a:spcPts val="0"/>
              </a:spcAft>
              <a:defRPr/>
            </a:pPr>
            <a:r>
              <a:rPr lang="el-GR" sz="3200" dirty="0"/>
              <a:t>ΣΤ. ΠΕΔΙΑ ΣΥΝΔΕΣΗΣ ΜΕ ΤΑ ΠΡΟΓΡΑΜΜΑΤΑ ΣΠΟΥΔΩΝ </a:t>
            </a:r>
          </a:p>
        </p:txBody>
      </p:sp>
      <p:sp>
        <p:nvSpPr>
          <p:cNvPr id="10243" name="2 - Θέση περιεχομένου"/>
          <p:cNvSpPr>
            <a:spLocks noGrp="1"/>
          </p:cNvSpPr>
          <p:nvPr>
            <p:ph idx="1"/>
          </p:nvPr>
        </p:nvSpPr>
        <p:spPr/>
        <p:txBody>
          <a:bodyPr/>
          <a:lstStyle/>
          <a:p>
            <a:pPr eaLnBrk="1" hangingPunct="1"/>
            <a:r>
              <a:rPr lang="el-GR" dirty="0">
                <a:latin typeface="Calibri" pitchFamily="34" charset="0"/>
                <a:ea typeface="Calibri" pitchFamily="34" charset="0"/>
                <a:cs typeface="Calibri" pitchFamily="34" charset="0"/>
              </a:rPr>
              <a:t>Μελέτη περιβάλλοντος, Εικαστικά, Φυσική, Πληροφορική </a:t>
            </a:r>
          </a:p>
          <a:p>
            <a:pPr eaLnBrk="1" hangingPunct="1"/>
            <a:r>
              <a:rPr lang="el-GR" dirty="0">
                <a:latin typeface="Calibri" pitchFamily="34" charset="0"/>
                <a:ea typeface="Calibri" pitchFamily="34" charset="0"/>
                <a:cs typeface="Calibri" pitchFamily="34" charset="0"/>
              </a:rPr>
              <a:t>Εργαστήρια δεξιοτήτων: φροντίζω το περιβάλλον</a:t>
            </a:r>
          </a:p>
          <a:p>
            <a:pPr eaLnBrk="1" hangingPunct="1">
              <a:buFont typeface="Wingdings 2" pitchFamily="18" charset="2"/>
              <a:buNone/>
            </a:pPr>
            <a:endParaRPr lang="el-GR" b="1" dirty="0">
              <a:latin typeface="Calibri" pitchFamily="34" charset="0"/>
              <a:ea typeface="Calibri" pitchFamily="34" charset="0"/>
              <a:cs typeface="Calibri" pitchFamily="34" charset="0"/>
            </a:endParaRPr>
          </a:p>
          <a:p>
            <a:pPr eaLnBrk="1" hangingPunct="1">
              <a:buFont typeface="Wingdings 2" pitchFamily="18" charset="2"/>
              <a:buNone/>
            </a:pPr>
            <a:r>
              <a:rPr lang="el-GR" b="1" dirty="0">
                <a:latin typeface="Calibri" pitchFamily="34" charset="0"/>
                <a:ea typeface="Calibri" pitchFamily="34" charset="0"/>
                <a:cs typeface="Calibri" pitchFamily="34" charset="0"/>
              </a:rPr>
              <a:t>Ζ. ΤΡΟΠΟΙ ΔΙΑΧΥΣΗΣ ΤΩΝ ΑΠΟΤΕΛΕΣΜΑΤΩΝ</a:t>
            </a:r>
            <a:r>
              <a:rPr lang="el-GR" dirty="0">
                <a:latin typeface="Calibri" pitchFamily="34" charset="0"/>
                <a:ea typeface="Calibri" pitchFamily="34" charset="0"/>
                <a:cs typeface="Calibri" pitchFamily="34" charset="0"/>
              </a:rPr>
              <a:t> </a:t>
            </a:r>
          </a:p>
          <a:p>
            <a:pPr eaLnBrk="1" hangingPunct="1"/>
            <a:endParaRPr lang="el-GR" dirty="0">
              <a:latin typeface="Calibri" pitchFamily="34" charset="0"/>
              <a:ea typeface="Calibri" pitchFamily="34" charset="0"/>
              <a:cs typeface="Calibri" pitchFamily="34" charset="0"/>
            </a:endParaRPr>
          </a:p>
          <a:p>
            <a:pPr eaLnBrk="1" hangingPunct="1"/>
            <a:r>
              <a:rPr lang="el-GR" dirty="0">
                <a:latin typeface="Calibri" pitchFamily="34" charset="0"/>
                <a:ea typeface="Calibri" pitchFamily="34" charset="0"/>
                <a:cs typeface="Calibri" pitchFamily="34" charset="0"/>
              </a:rPr>
              <a:t>Έκθεση δημιουργημάτων μαθητών </a:t>
            </a:r>
          </a:p>
        </p:txBody>
      </p:sp>
      <p:pic>
        <p:nvPicPr>
          <p:cNvPr id="10244" name="3 - Εικόνα" descr="Δημιοργια.jpg"/>
          <p:cNvPicPr>
            <a:picLocks noChangeAspect="1"/>
          </p:cNvPicPr>
          <p:nvPr/>
        </p:nvPicPr>
        <p:blipFill>
          <a:blip r:embed="rId2" cstate="print"/>
          <a:srcRect/>
          <a:stretch>
            <a:fillRect/>
          </a:stretch>
        </p:blipFill>
        <p:spPr bwMode="auto">
          <a:xfrm>
            <a:off x="8185026" y="5013176"/>
            <a:ext cx="3785093" cy="16097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eaLnBrk="1" fontAlgn="auto" hangingPunct="1">
              <a:spcAft>
                <a:spcPts val="0"/>
              </a:spcAft>
              <a:defRPr/>
            </a:pPr>
            <a:br>
              <a:rPr lang="el-GR" sz="2700" dirty="0"/>
            </a:br>
            <a:r>
              <a:rPr lang="el-GR" sz="2700" dirty="0"/>
              <a:t>Η. ΧΡΟΝΟΔΙΑΓΡΑΜΜΑ ΣΧΕΔΙΑΣΜΟΥ, ΟΡΓΑΝΩΣΗΣ ΚΑΙ ΥΛΟΠΟΙΗΣΗΣ ΤΟΥ ΠΡΟΓΡΑΜΜΑΤΟΣ </a:t>
            </a:r>
            <a:br>
              <a:rPr lang="el-GR" dirty="0"/>
            </a:br>
            <a:endParaRPr lang="el-GR" dirty="0"/>
          </a:p>
        </p:txBody>
      </p:sp>
      <p:sp>
        <p:nvSpPr>
          <p:cNvPr id="3" name="2 - Θέση περιεχομένου"/>
          <p:cNvSpPr>
            <a:spLocks noGrp="1"/>
          </p:cNvSpPr>
          <p:nvPr>
            <p:ph idx="1"/>
          </p:nvPr>
        </p:nvSpPr>
        <p:spPr/>
        <p:txBody>
          <a:bodyPr>
            <a:normAutofit fontScale="70000" lnSpcReduction="20000"/>
          </a:bodyPr>
          <a:lstStyle/>
          <a:p>
            <a:pPr marL="548640" indent="-411480" algn="just" eaLnBrk="1" fontAlgn="auto" hangingPunct="1">
              <a:spcAft>
                <a:spcPts val="0"/>
              </a:spcAft>
              <a:buClr>
                <a:schemeClr val="tx1">
                  <a:shade val="95000"/>
                </a:schemeClr>
              </a:buClr>
              <a:buFont typeface="Wingdings 2"/>
              <a:buNone/>
              <a:defRPr/>
            </a:pPr>
            <a:r>
              <a:rPr lang="el-GR" b="1" dirty="0">
                <a:latin typeface="Calibri" pitchFamily="34" charset="0"/>
                <a:ea typeface="Calibri" pitchFamily="34" charset="0"/>
                <a:cs typeface="Calibri" pitchFamily="34" charset="0"/>
              </a:rPr>
              <a:t>     </a:t>
            </a:r>
            <a:r>
              <a:rPr lang="el-GR" sz="3100" b="1" dirty="0">
                <a:latin typeface="Calibri" pitchFamily="34" charset="0"/>
                <a:ea typeface="Calibri" pitchFamily="34" charset="0"/>
                <a:cs typeface="Calibri" pitchFamily="34" charset="0"/>
              </a:rPr>
              <a:t>Μήνας 1</a:t>
            </a:r>
            <a:r>
              <a:rPr lang="el-GR" sz="3100" b="1" baseline="30000" dirty="0">
                <a:latin typeface="Calibri" pitchFamily="34" charset="0"/>
                <a:ea typeface="Calibri" pitchFamily="34" charset="0"/>
                <a:cs typeface="Calibri" pitchFamily="34" charset="0"/>
              </a:rPr>
              <a:t>ος</a:t>
            </a:r>
            <a:endParaRPr lang="el-GR" sz="3100" dirty="0">
              <a:latin typeface="Calibri" pitchFamily="34" charset="0"/>
              <a:ea typeface="Calibri" pitchFamily="34" charset="0"/>
              <a:cs typeface="Calibri" pitchFamily="34" charset="0"/>
            </a:endParaRP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Οργάνωση ομάδων – κανόνες λειτουργίας, αποσαφήνιση εννοιών </a:t>
            </a:r>
            <a:r>
              <a:rPr lang="el-GR" sz="3100" dirty="0" err="1">
                <a:latin typeface="Calibri" pitchFamily="34" charset="0"/>
                <a:ea typeface="Calibri" pitchFamily="34" charset="0"/>
                <a:cs typeface="Calibri" pitchFamily="34" charset="0"/>
              </a:rPr>
              <a:t>αειφορίας</a:t>
            </a:r>
            <a:r>
              <a:rPr lang="el-GR" sz="3100" dirty="0">
                <a:latin typeface="Calibri" pitchFamily="34" charset="0"/>
                <a:ea typeface="Calibri" pitchFamily="34" charset="0"/>
                <a:cs typeface="Calibri" pitchFamily="34" charset="0"/>
              </a:rPr>
              <a:t>, </a:t>
            </a:r>
            <a:r>
              <a:rPr lang="el-GR" sz="3100" dirty="0" err="1">
                <a:latin typeface="Calibri" pitchFamily="34" charset="0"/>
                <a:ea typeface="Calibri" pitchFamily="34" charset="0"/>
                <a:cs typeface="Calibri" pitchFamily="34" charset="0"/>
              </a:rPr>
              <a:t>αειφορικής</a:t>
            </a:r>
            <a:r>
              <a:rPr lang="el-GR" sz="3100" dirty="0">
                <a:latin typeface="Calibri" pitchFamily="34" charset="0"/>
                <a:ea typeface="Calibri" pitchFamily="34" charset="0"/>
                <a:cs typeface="Calibri" pitchFamily="34" charset="0"/>
              </a:rPr>
              <a:t> διαχείρισης, βιομηχανικής ανάπτυξης, ανακύκλωσης κύκλου παραγωγής, νέες τεχνολογίες, καινοτομία, ρύπανση, υποδομές.</a:t>
            </a:r>
          </a:p>
          <a:p>
            <a:pPr marL="548640" indent="-411480" algn="just" eaLnBrk="1" fontAlgn="auto" hangingPunct="1">
              <a:spcAft>
                <a:spcPts val="0"/>
              </a:spcAft>
              <a:buClr>
                <a:schemeClr val="tx1">
                  <a:shade val="95000"/>
                </a:schemeClr>
              </a:buClr>
              <a:buFont typeface="Wingdings 2"/>
              <a:buNone/>
              <a:defRPr/>
            </a:pPr>
            <a:r>
              <a:rPr lang="el-GR" sz="3100" b="1" dirty="0">
                <a:latin typeface="Calibri" pitchFamily="34" charset="0"/>
                <a:ea typeface="Calibri" pitchFamily="34" charset="0"/>
                <a:cs typeface="Calibri" pitchFamily="34" charset="0"/>
              </a:rPr>
              <a:t>     </a:t>
            </a:r>
          </a:p>
          <a:p>
            <a:pPr marL="548640" indent="-411480" algn="just" eaLnBrk="1" fontAlgn="auto" hangingPunct="1">
              <a:spcAft>
                <a:spcPts val="0"/>
              </a:spcAft>
              <a:buClr>
                <a:schemeClr val="tx1">
                  <a:shade val="95000"/>
                </a:schemeClr>
              </a:buClr>
              <a:buFont typeface="Wingdings 2"/>
              <a:buNone/>
              <a:defRPr/>
            </a:pPr>
            <a:r>
              <a:rPr lang="el-GR" sz="3100" b="1" dirty="0">
                <a:latin typeface="Calibri" pitchFamily="34" charset="0"/>
                <a:ea typeface="Calibri" pitchFamily="34" charset="0"/>
                <a:cs typeface="Calibri" pitchFamily="34" charset="0"/>
              </a:rPr>
              <a:t>     Μήνας 2</a:t>
            </a:r>
            <a:r>
              <a:rPr lang="el-GR" sz="3100" b="1" baseline="30000" dirty="0">
                <a:latin typeface="Calibri" pitchFamily="34" charset="0"/>
                <a:ea typeface="Calibri" pitchFamily="34" charset="0"/>
                <a:cs typeface="Calibri" pitchFamily="34" charset="0"/>
              </a:rPr>
              <a:t>ος</a:t>
            </a:r>
            <a:endParaRPr lang="el-GR" sz="3100" dirty="0">
              <a:latin typeface="Calibri" pitchFamily="34" charset="0"/>
              <a:ea typeface="Calibri" pitchFamily="34" charset="0"/>
              <a:cs typeface="Calibri" pitchFamily="34" charset="0"/>
            </a:endParaRP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Στάδια παραγωγής αυτοκινήτου, χρήση νέων τεχνολογιών, το αυτοκίνητο στην τέχνη, επίσκεψη σε φορείς.</a:t>
            </a:r>
          </a:p>
          <a:p>
            <a:pPr marL="548640" indent="-411480" algn="just" eaLnBrk="1" fontAlgn="auto" hangingPunct="1">
              <a:spcAft>
                <a:spcPts val="0"/>
              </a:spcAft>
              <a:buClr>
                <a:schemeClr val="tx1">
                  <a:shade val="95000"/>
                </a:schemeClr>
              </a:buClr>
              <a:buFont typeface="Wingdings 2"/>
              <a:buNone/>
              <a:defRPr/>
            </a:pPr>
            <a:r>
              <a:rPr lang="el-GR" sz="3100" b="1" dirty="0">
                <a:latin typeface="Calibri" pitchFamily="34" charset="0"/>
                <a:ea typeface="Calibri" pitchFamily="34" charset="0"/>
                <a:cs typeface="Calibri" pitchFamily="34" charset="0"/>
              </a:rPr>
              <a:t>     </a:t>
            </a:r>
          </a:p>
          <a:p>
            <a:pPr marL="548640" indent="-411480" algn="just" eaLnBrk="1" fontAlgn="auto" hangingPunct="1">
              <a:spcAft>
                <a:spcPts val="0"/>
              </a:spcAft>
              <a:buClr>
                <a:schemeClr val="tx1">
                  <a:shade val="95000"/>
                </a:schemeClr>
              </a:buClr>
              <a:buFont typeface="Wingdings 2"/>
              <a:buNone/>
              <a:defRPr/>
            </a:pPr>
            <a:r>
              <a:rPr lang="el-GR" sz="3100" b="1" dirty="0">
                <a:latin typeface="Calibri" pitchFamily="34" charset="0"/>
                <a:ea typeface="Calibri" pitchFamily="34" charset="0"/>
                <a:cs typeface="Calibri" pitchFamily="34" charset="0"/>
              </a:rPr>
              <a:t>     Μήνας 3</a:t>
            </a:r>
            <a:r>
              <a:rPr lang="el-GR" sz="3100" b="1" baseline="30000" dirty="0">
                <a:latin typeface="Calibri" pitchFamily="34" charset="0"/>
                <a:ea typeface="Calibri" pitchFamily="34" charset="0"/>
                <a:cs typeface="Calibri" pitchFamily="34" charset="0"/>
              </a:rPr>
              <a:t>ος</a:t>
            </a:r>
            <a:endParaRPr lang="el-GR" sz="3100" dirty="0">
              <a:latin typeface="Calibri" pitchFamily="34" charset="0"/>
              <a:ea typeface="Calibri" pitchFamily="34" charset="0"/>
              <a:cs typeface="Calibri" pitchFamily="34" charset="0"/>
            </a:endParaRPr>
          </a:p>
          <a:p>
            <a:pPr marL="548640" indent="-411480" algn="just" eaLnBrk="1" fontAlgn="auto" hangingPunct="1">
              <a:spcAft>
                <a:spcPts val="0"/>
              </a:spcAft>
              <a:buClr>
                <a:schemeClr val="tx1">
                  <a:shade val="95000"/>
                </a:schemeClr>
              </a:buClr>
              <a:buFont typeface="Wingdings 2"/>
              <a:buChar char=""/>
              <a:defRPr/>
            </a:pPr>
            <a:r>
              <a:rPr lang="el-GR" sz="3100" dirty="0">
                <a:latin typeface="Calibri" pitchFamily="34" charset="0"/>
                <a:ea typeface="Calibri" pitchFamily="34" charset="0"/>
                <a:cs typeface="Calibri" pitchFamily="34" charset="0"/>
              </a:rPr>
              <a:t>Ανάληψη δράσης από τους μαθητές, ενημέρωση γονέων, δημιουργία κατασκευών από ανακυκλώσιμα υλικά, έκθεση δημιουργιών, αξιολόγηση προγράμματος- </a:t>
            </a:r>
            <a:r>
              <a:rPr lang="el-GR" sz="3100" dirty="0" err="1">
                <a:latin typeface="Calibri" pitchFamily="34" charset="0"/>
                <a:ea typeface="Calibri" pitchFamily="34" charset="0"/>
                <a:cs typeface="Calibri" pitchFamily="34" charset="0"/>
              </a:rPr>
              <a:t>αυτοαξιολόγηση</a:t>
            </a:r>
            <a:r>
              <a:rPr lang="el-GR" sz="3100" dirty="0">
                <a:latin typeface="Calibri" pitchFamily="34" charset="0"/>
                <a:ea typeface="Calibri" pitchFamily="34" charset="0"/>
                <a:cs typeface="Calibri" pitchFamily="34" charset="0"/>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817563" y="1600200"/>
            <a:ext cx="10871200" cy="4495800"/>
          </a:xfrm>
          <a:prstGeom prst="rect">
            <a:avLst/>
          </a:prstGeom>
          <a:noFill/>
          <a:ln w="9525" cap="flat">
            <a:noFill/>
            <a:round/>
            <a:headEnd/>
            <a:tailEnd/>
          </a:ln>
          <a:effectLst/>
        </p:spPr>
        <p:txBody>
          <a:bodyPr lIns="90000" tIns="46800" rIns="90000" bIns="46800"/>
          <a:lstStyle/>
          <a:p>
            <a:pPr marL="319088" indent="-319088" algn="ctr">
              <a:spcBef>
                <a:spcPts val="713"/>
              </a:spcBef>
              <a:buClr>
                <a:srgbClr val="DD8047"/>
              </a:buClr>
              <a:buSzPct val="60000"/>
              <a:tabLst>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900" dirty="0">
                <a:solidFill>
                  <a:srgbClr val="000000"/>
                </a:solidFill>
                <a:latin typeface="Calibri" pitchFamily="32" charset="0"/>
                <a:ea typeface="Microsoft YaHei" charset="-122"/>
              </a:rPr>
              <a:t>Σας ευχαριστούμε πολύ για την παρακολούθησή σας!</a:t>
            </a:r>
          </a:p>
        </p:txBody>
      </p:sp>
      <p:sp>
        <p:nvSpPr>
          <p:cNvPr id="3" name="2 - Θέση αριθμού διαφάνειας"/>
          <p:cNvSpPr>
            <a:spLocks noGrp="1"/>
          </p:cNvSpPr>
          <p:nvPr>
            <p:ph type="sldNum" idx="11"/>
          </p:nvPr>
        </p:nvSpPr>
        <p:spPr/>
        <p:txBody>
          <a:bodyPr/>
          <a:lstStyle/>
          <a:p>
            <a:fld id="{BE42F13E-16E2-46BC-B166-980EB215855E}" type="slidenum">
              <a:rPr lang="en-US" smtClean="0"/>
              <a:pPr/>
              <a:t>35</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7159222"/>
            <a:ext cx="121935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19088" marR="0" lvl="0" indent="-319088" eaLnBrk="1" latinLnBrk="0" hangingPunct="1">
              <a:lnSpc>
                <a:spcPct val="100000"/>
              </a:lnSpc>
              <a:spcBef>
                <a:spcPts val="713"/>
              </a:spcBef>
              <a:buClrTx/>
              <a:buSzPct val="6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a:t>
            </a:r>
          </a:p>
        </p:txBody>
      </p:sp>
      <p:sp>
        <p:nvSpPr>
          <p:cNvPr id="3" name="2 - Ορθογώνιο"/>
          <p:cNvSpPr/>
          <p:nvPr/>
        </p:nvSpPr>
        <p:spPr>
          <a:xfrm>
            <a:off x="2712418" y="1"/>
            <a:ext cx="6552728" cy="1200329"/>
          </a:xfrm>
          <a:prstGeom prst="rect">
            <a:avLst/>
          </a:prstGeom>
        </p:spPr>
        <p:txBody>
          <a:bodyPr wrap="square">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17 στόχοι</a:t>
            </a:r>
          </a:p>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εν συντομία</a:t>
            </a:r>
          </a:p>
        </p:txBody>
      </p:sp>
      <p:graphicFrame>
        <p:nvGraphicFramePr>
          <p:cNvPr id="6" name="5 - Διάγραμμα"/>
          <p:cNvGraphicFramePr/>
          <p:nvPr/>
        </p:nvGraphicFramePr>
        <p:xfrm>
          <a:off x="0" y="1588924"/>
          <a:ext cx="12193588" cy="508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Θέση αριθμού διαφάνειας"/>
          <p:cNvSpPr>
            <a:spLocks noGrp="1"/>
          </p:cNvSpPr>
          <p:nvPr>
            <p:ph type="sldNum" idx="11"/>
          </p:nvPr>
        </p:nvSpPr>
        <p:spPr/>
        <p:txBody>
          <a:bodyPr/>
          <a:lstStyle/>
          <a:p>
            <a:fld id="{BE42F13E-16E2-46BC-B166-980EB215855E}"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336154" y="1628800"/>
          <a:ext cx="11665296" cy="510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idx="11"/>
          </p:nvPr>
        </p:nvSpPr>
        <p:spPr/>
        <p:txBody>
          <a:bodyPr/>
          <a:lstStyle/>
          <a:p>
            <a:fld id="{BE42F13E-16E2-46BC-B166-980EB215855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Διάγραμμα"/>
          <p:cNvGraphicFramePr/>
          <p:nvPr/>
        </p:nvGraphicFramePr>
        <p:xfrm>
          <a:off x="480170" y="1484783"/>
          <a:ext cx="11377264" cy="536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Θέση αριθμού διαφάνειας"/>
          <p:cNvSpPr>
            <a:spLocks noGrp="1"/>
          </p:cNvSpPr>
          <p:nvPr>
            <p:ph type="sldNum" idx="11"/>
          </p:nvPr>
        </p:nvSpPr>
        <p:spPr/>
        <p:txBody>
          <a:bodyPr/>
          <a:lstStyle/>
          <a:p>
            <a:fld id="{BE42F13E-16E2-46BC-B166-980EB215855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0" y="1628800"/>
          <a:ext cx="1219358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idx="11"/>
          </p:nvPr>
        </p:nvSpPr>
        <p:spPr/>
        <p:txBody>
          <a:bodyPr/>
          <a:lstStyle/>
          <a:p>
            <a:fld id="{BE42F13E-16E2-46BC-B166-980EB215855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6194" y="1600200"/>
            <a:ext cx="11161239" cy="1180728"/>
          </a:xfrm>
          <a:prstGeom prst="rect">
            <a:avLst/>
          </a:prstGeom>
          <a:noFill/>
          <a:ln w="9525" cap="flat">
            <a:noFill/>
            <a:round/>
            <a:headEnd/>
            <a:tailEnd/>
          </a:ln>
          <a:effectLst/>
        </p:spPr>
        <p:txBody>
          <a:bodyPr lIns="90000" tIns="46800" rIns="90000" bIns="46800"/>
          <a:lstStyle/>
          <a:p>
            <a:pPr marL="319088"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Με συνεργασία σε παγκόσμιο επίπεδο όλων των κρατών αλλά και του ιδιωτικού τομέα και της κοινωνίας.</a:t>
            </a:r>
          </a:p>
          <a:p>
            <a:pPr marL="319088"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800" dirty="0">
              <a:solidFill>
                <a:srgbClr val="000000"/>
              </a:solidFill>
              <a:latin typeface="Calibri" pitchFamily="32" charset="0"/>
              <a:ea typeface="Microsoft YaHei" charset="-122"/>
            </a:endParaRPr>
          </a:p>
        </p:txBody>
      </p:sp>
      <p:sp>
        <p:nvSpPr>
          <p:cNvPr id="14338" name="Rectangle 2"/>
          <p:cNvSpPr>
            <a:spLocks noChangeArrowheads="1"/>
          </p:cNvSpPr>
          <p:nvPr/>
        </p:nvSpPr>
        <p:spPr bwMode="auto">
          <a:xfrm>
            <a:off x="2280370" y="241300"/>
            <a:ext cx="6038130" cy="1202510"/>
          </a:xfrm>
          <a:prstGeom prst="rect">
            <a:avLst/>
          </a:prstGeom>
          <a:noFill/>
          <a:ln w="9525" cap="flat">
            <a:noFill/>
            <a:round/>
            <a:headEnd/>
            <a:tailEnd/>
          </a:ln>
          <a:effectLst/>
        </p:spPr>
        <p:txBody>
          <a:bodyPr wrap="square" lIns="90000" tIns="46800" rIns="90000" bIns="46800">
            <a:spAutoFit/>
          </a:bodyPr>
          <a:lstStyle/>
          <a:p>
            <a:pPr algn="ct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Πώς θα υλοποιηθεί</a:t>
            </a:r>
            <a:br>
              <a:rPr lang="el-GR" sz="3600" b="1" dirty="0">
                <a:solidFill>
                  <a:srgbClr val="7030A0"/>
                </a:solidFill>
                <a:latin typeface="Calibri" pitchFamily="32" charset="0"/>
                <a:ea typeface="Microsoft YaHei" charset="-122"/>
                <a:cs typeface="+mj-cs"/>
              </a:rPr>
            </a:br>
            <a:endParaRPr lang="el-GR" sz="3600" b="1" dirty="0">
              <a:solidFill>
                <a:srgbClr val="7030A0"/>
              </a:solidFill>
              <a:latin typeface="Calibri" pitchFamily="32" charset="0"/>
              <a:ea typeface="Microsoft YaHei" charset="-122"/>
              <a:cs typeface="+mj-cs"/>
            </a:endParaRPr>
          </a:p>
        </p:txBody>
      </p:sp>
      <p:sp>
        <p:nvSpPr>
          <p:cNvPr id="5" name="4 - Ορθογώνιο"/>
          <p:cNvSpPr/>
          <p:nvPr/>
        </p:nvSpPr>
        <p:spPr>
          <a:xfrm>
            <a:off x="984226" y="2996952"/>
            <a:ext cx="10873208" cy="3257174"/>
          </a:xfrm>
          <a:prstGeom prst="rect">
            <a:avLst/>
          </a:prstGeom>
        </p:spPr>
        <p:txBody>
          <a:bodyPr wrap="square">
            <a:spAutoFit/>
          </a:bodyPr>
          <a:lstStyle/>
          <a:p>
            <a:pPr algn="just">
              <a:lnSpc>
                <a:spcPct val="150000"/>
              </a:lnSpc>
            </a:pPr>
            <a:r>
              <a:rPr lang="el-GR" sz="2800" dirty="0">
                <a:solidFill>
                  <a:srgbClr val="000000"/>
                </a:solidFill>
                <a:latin typeface="Calibri" pitchFamily="32" charset="0"/>
                <a:ea typeface="Microsoft YaHei" charset="-122"/>
              </a:rPr>
              <a:t>Παραδείγματα μέτρων που στοχεύουν στην επίτευξη του στόχου 9 είναι η επένδυση σε υποδομές και μεταφορές, η προώθηση της ψηφιακής επανάστασης και της καινοτομίας, η ανάπτυξη της βιομηχανίας και της τεχνολογίας, καθώς και η ενθάρρυνση της επιχειρηματικότητας και της δημιουργίας νέων θέσεων εργασίας.</a:t>
            </a:r>
          </a:p>
        </p:txBody>
      </p:sp>
      <p:sp>
        <p:nvSpPr>
          <p:cNvPr id="6" name="5 - Θέση αριθμού διαφάνειας"/>
          <p:cNvSpPr>
            <a:spLocks noGrp="1"/>
          </p:cNvSpPr>
          <p:nvPr>
            <p:ph type="sldNum" idx="11"/>
          </p:nvPr>
        </p:nvSpPr>
        <p:spPr/>
        <p:txBody>
          <a:bodyPr/>
          <a:lstStyle/>
          <a:p>
            <a:fld id="{BE42F13E-16E2-46BC-B166-980EB215855E}" type="slidenum">
              <a:rPr lang="en-US" smtClean="0"/>
              <a:pPr/>
              <a:t>8</a:t>
            </a:fld>
            <a:endParaRPr lang="en-U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817563" y="1600200"/>
            <a:ext cx="10871200" cy="2116832"/>
          </a:xfrm>
          <a:prstGeom prst="rect">
            <a:avLst/>
          </a:prstGeom>
          <a:noFill/>
          <a:ln w="9525" cap="flat">
            <a:noFill/>
            <a:round/>
            <a:headEnd/>
            <a:tailEnd/>
          </a:ln>
          <a:effectLst/>
        </p:spPr>
        <p:txBody>
          <a:bodyPr lIns="90000" tIns="46800" rIns="90000" bIns="46800"/>
          <a:lstStyle/>
          <a:p>
            <a:pPr algn="just">
              <a:lnSpc>
                <a:spcPct val="150000"/>
              </a:lnSpc>
              <a:spcBef>
                <a:spcPts val="713"/>
              </a:spcBef>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r>
              <a:rPr lang="el-GR" sz="2800" dirty="0">
                <a:solidFill>
                  <a:srgbClr val="000000"/>
                </a:solidFill>
                <a:latin typeface="Calibri" pitchFamily="32" charset="0"/>
                <a:ea typeface="Microsoft YaHei" charset="-122"/>
              </a:rPr>
              <a:t>Οικοδομούμε ανθεκτικές υποδομές, προάγουμε την ανοιχτή και βιώσιμη βιομηχανοποίηση και ενθαρρύνουμε την καινοτομία μέσω της ανάπτυξης της τεχνολογίας.</a:t>
            </a:r>
          </a:p>
          <a:p>
            <a:pPr marL="319088" indent="-319088" algn="just">
              <a:spcBef>
                <a:spcPts val="713"/>
              </a:spcBef>
              <a:buClr>
                <a:srgbClr val="DD8047"/>
              </a:buClr>
              <a:buSzPct val="60000"/>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3038" algn="l"/>
                <a:tab pos="10782300" algn="l"/>
              </a:tabLst>
            </a:pPr>
            <a:endParaRPr lang="el-GR" sz="2400" dirty="0">
              <a:solidFill>
                <a:srgbClr val="000000"/>
              </a:solidFill>
              <a:latin typeface="Calibri" pitchFamily="32" charset="0"/>
              <a:ea typeface="Microsoft YaHei" charset="-122"/>
            </a:endParaRPr>
          </a:p>
        </p:txBody>
      </p:sp>
      <p:sp>
        <p:nvSpPr>
          <p:cNvPr id="15362" name="Rectangle 2"/>
          <p:cNvSpPr>
            <a:spLocks noChangeArrowheads="1"/>
          </p:cNvSpPr>
          <p:nvPr/>
        </p:nvSpPr>
        <p:spPr bwMode="auto">
          <a:xfrm>
            <a:off x="0" y="312037"/>
            <a:ext cx="11713418" cy="648512"/>
          </a:xfrm>
          <a:prstGeom prst="rect">
            <a:avLst/>
          </a:prstGeom>
          <a:noFill/>
          <a:ln w="9525" cap="flat">
            <a:noFill/>
            <a:round/>
            <a:headEnd/>
            <a:tailEnd/>
          </a:ln>
          <a:effectLst/>
        </p:spPr>
        <p:txBody>
          <a:bodyPr wrap="square" lIns="90000" tIns="46800" rIns="90000" bIns="46800" anchor="ctr">
            <a:spAutoFit/>
          </a:bodyPr>
          <a:lstStyle/>
          <a:p>
            <a:pPr algn="ct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7030A0"/>
                </a:solidFill>
                <a:latin typeface="Calibri" pitchFamily="32" charset="0"/>
                <a:ea typeface="Microsoft YaHei" charset="-122"/>
                <a:cs typeface="+mj-cs"/>
              </a:rPr>
              <a:t>Στόχος 9: Βιομηχανία, Καινοτομία και Υποδομές </a:t>
            </a:r>
          </a:p>
        </p:txBody>
      </p:sp>
      <p:sp>
        <p:nvSpPr>
          <p:cNvPr id="4" name="3 - Θέση αριθμού διαφάνειας"/>
          <p:cNvSpPr>
            <a:spLocks noGrp="1"/>
          </p:cNvSpPr>
          <p:nvPr>
            <p:ph type="sldNum" idx="11"/>
          </p:nvPr>
        </p:nvSpPr>
        <p:spPr/>
        <p:txBody>
          <a:bodyPr/>
          <a:lstStyle/>
          <a:p>
            <a:fld id="{BE42F13E-16E2-46BC-B166-980EB215855E}" type="slidenum">
              <a:rPr lang="en-US" smtClean="0"/>
              <a:pPr/>
              <a:t>9</a:t>
            </a:fld>
            <a:endParaRPr lang="en-US"/>
          </a:p>
        </p:txBody>
      </p:sp>
      <p:pic>
        <p:nvPicPr>
          <p:cNvPr id="43010" name="Picture 2" descr="ypodomes.com: Αντίστροφη μέτρηση για τη δημοπράτηση του τμήματος  Ιωάννινα-Κακαβιά – PBNEWS – Ειδήσεις με ονοματεπώνυμο"/>
          <p:cNvPicPr>
            <a:picLocks noChangeAspect="1" noChangeArrowheads="1"/>
          </p:cNvPicPr>
          <p:nvPr/>
        </p:nvPicPr>
        <p:blipFill>
          <a:blip r:embed="rId3" cstate="print"/>
          <a:srcRect/>
          <a:stretch>
            <a:fillRect/>
          </a:stretch>
        </p:blipFill>
        <p:spPr bwMode="auto">
          <a:xfrm>
            <a:off x="912218" y="4149080"/>
            <a:ext cx="2771775" cy="1657351"/>
          </a:xfrm>
          <a:prstGeom prst="rect">
            <a:avLst/>
          </a:prstGeom>
          <a:noFill/>
        </p:spPr>
      </p:pic>
      <p:pic>
        <p:nvPicPr>
          <p:cNvPr id="43012" name="Picture 4" descr="εικονεσ : αρχιτεκτονική, Κτίριο, κατασκευή, όχημα, βιομηχανικός,  εργοστάσιο, εξωτερικός, βιομηχανία, επιχείρηση, αποθήκη, βιομηχανοποίηση,  έργο, μηχανική, χτίζω, παραγωγή, ΜΕΤΑΛΛΙΚΕΣ ΚΑΤΑΣΚΕΥΕΣ, εργολάβος,  εξωτερική δομή 6144x4096 - - 709522 - εικονεσ ..."/>
          <p:cNvPicPr>
            <a:picLocks noChangeAspect="1" noChangeArrowheads="1"/>
          </p:cNvPicPr>
          <p:nvPr/>
        </p:nvPicPr>
        <p:blipFill>
          <a:blip r:embed="rId4" cstate="print"/>
          <a:srcRect/>
          <a:stretch>
            <a:fillRect/>
          </a:stretch>
        </p:blipFill>
        <p:spPr bwMode="auto">
          <a:xfrm>
            <a:off x="4296594" y="4149080"/>
            <a:ext cx="3309815" cy="1656185"/>
          </a:xfrm>
          <a:prstGeom prst="rect">
            <a:avLst/>
          </a:prstGeom>
          <a:noFill/>
        </p:spPr>
      </p:pic>
      <p:pic>
        <p:nvPicPr>
          <p:cNvPr id="43014" name="Picture 6" descr="Χαμηλές παραμένουν οι επιδόσεις της Ελλάδας στην καινοτομία | Η ΚΑΘΗΜΕΡΙΝΗ"/>
          <p:cNvPicPr>
            <a:picLocks noChangeAspect="1" noChangeArrowheads="1"/>
          </p:cNvPicPr>
          <p:nvPr/>
        </p:nvPicPr>
        <p:blipFill>
          <a:blip r:embed="rId5" cstate="print"/>
          <a:srcRect/>
          <a:stretch>
            <a:fillRect/>
          </a:stretch>
        </p:blipFill>
        <p:spPr bwMode="auto">
          <a:xfrm>
            <a:off x="8113018" y="4149080"/>
            <a:ext cx="2705100" cy="1695451"/>
          </a:xfrm>
          <a:prstGeom prst="rect">
            <a:avLst/>
          </a:prstGeom>
          <a:noFill/>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Tw Cen MT"/>
        <a:ea typeface="Microsoft YaHei"/>
        <a:cs typeface=""/>
      </a:majorFont>
      <a:minorFont>
        <a:latin typeface="Tw Cen M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TotalTime>
  <Words>2229</Words>
  <Application>Microsoft Macintosh PowerPoint</Application>
  <PresentationFormat>Προσαρμογή</PresentationFormat>
  <Paragraphs>181</Paragraphs>
  <Slides>35</Slides>
  <Notes>20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Calibri</vt:lpstr>
      <vt:lpstr>Times New Roman</vt:lpstr>
      <vt:lpstr>Tw Cen MT</vt:lpstr>
      <vt:lpstr>Wingdings</vt:lpstr>
      <vt:lpstr>Wingdings 2</vt:lpstr>
      <vt:lpstr>Θέμα του Office</vt:lpstr>
      <vt:lpstr> ΑΤΖΕΝΤΑ 2030  ΣΤΟΧΟΣ 9 :ΒΙΟΜΗΧΑΝΙΑ, ΚΑΙΝΟΤΟΜΙΑ ΚΑΙ ΥΠΟΔΟΜΕΣ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ΣΧΕΔΙΟ ΥΠΟΒΟΛΗΣ ΠΡΟΓΡΑΜΜΑΤΟΣ ΣΧΟΛΙΚΗΣ ΔΡΑΣΤΗΡΙΟΤΗΤΑΣ </vt:lpstr>
      <vt:lpstr> ΕΝΤΑΣΣΕΤΑΙ ΣΤΗ ΘΕΜΑΤΟΛΟΓΙΑ </vt:lpstr>
      <vt:lpstr>   ΜΑΘΗΤΕΣ/ΤΡΙΕΣ ΠΟΥ ΣΥΜΜΕΤΕΧΟΥΝ ΣΤΟ ΠΡΟΓΡΑΜΜΑ   </vt:lpstr>
      <vt:lpstr> ΠΑΙΔΑΓΩΓΙΚΗ ΔΙΑΔΙΚΑΣΙΑ </vt:lpstr>
      <vt:lpstr>Β. ΠΑΙΔΑΓΩΓΙΚΟΙ ΣΤΟΧΟΙ </vt:lpstr>
      <vt:lpstr>Γ. ΜΕΘΟΔΟΛΟΓΙΑ ΥΛΟΠΟΙΗΣΗΣ </vt:lpstr>
      <vt:lpstr> Δ. ΠΡΟΒΛΕΠΟΜΕΝΗ ΔΙΑΡΚΕΙΑ-ΠΡΟΒΛΕΠΟΜΕΝΟΣ ΜΗΝΑΣ ΕΝΑΡΞΗΣ </vt:lpstr>
      <vt:lpstr>ΣΤ. ΠΕΔΙΑ ΣΥΝΔΕΣΗΣ ΜΕ ΤΑ ΠΡΟΓΡΑΜΜΑΤΑ ΣΠΟΥΔΩΝ </vt:lpstr>
      <vt:lpstr> Η. ΧΡΟΝΟΔΙΑΓΡΑΜΜΑ ΣΧΕΔΙΑΣΜΟΥ, ΟΡΓΑΝΩΣΗΣ ΚΑΙ ΥΛΟΠΟΙΗΣΗΣ ΤΟΥ ΠΡΟΓΡΑΜΜΑΤΟΣ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ΓΙΑΝΝΗΣ ΧΕΙΡΑΚΗΣ</dc:creator>
  <cp:lastModifiedBy>Thanos Mogias</cp:lastModifiedBy>
  <cp:revision>71</cp:revision>
  <cp:lastPrinted>1601-01-01T00:00:00Z</cp:lastPrinted>
  <dcterms:created xsi:type="dcterms:W3CDTF">2023-04-20T06:22:31Z</dcterms:created>
  <dcterms:modified xsi:type="dcterms:W3CDTF">2023-05-25T17:23:38Z</dcterms:modified>
</cp:coreProperties>
</file>