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9" r:id="rId5"/>
    <p:sldId id="258" r:id="rId6"/>
    <p:sldId id="260" r:id="rId7"/>
    <p:sldId id="261" r:id="rId8"/>
    <p:sldId id="263" r:id="rId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81"/>
  </p:normalViewPr>
  <p:slideViewPr>
    <p:cSldViewPr>
      <p:cViewPr varScale="1">
        <p:scale>
          <a:sx n="103" d="100"/>
          <a:sy n="103" d="100"/>
        </p:scale>
        <p:origin x="1784"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80E13C52-3E35-492B-9254-B71201713FE4}" type="datetimeFigureOut">
              <a:rPr lang="el-GR" smtClean="0"/>
              <a:pPr/>
              <a:t>25/5/23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D5BB3D2-11A7-4B3F-BB43-3B7AB5C95472}"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80E13C52-3E35-492B-9254-B71201713FE4}" type="datetimeFigureOut">
              <a:rPr lang="el-GR" smtClean="0"/>
              <a:pPr/>
              <a:t>25/5/23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D5BB3D2-11A7-4B3F-BB43-3B7AB5C95472}"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80E13C52-3E35-492B-9254-B71201713FE4}" type="datetimeFigureOut">
              <a:rPr lang="el-GR" smtClean="0"/>
              <a:pPr/>
              <a:t>25/5/23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D5BB3D2-11A7-4B3F-BB43-3B7AB5C95472}"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80E13C52-3E35-492B-9254-B71201713FE4}" type="datetimeFigureOut">
              <a:rPr lang="el-GR" smtClean="0"/>
              <a:pPr/>
              <a:t>25/5/23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D5BB3D2-11A7-4B3F-BB43-3B7AB5C95472}"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80E13C52-3E35-492B-9254-B71201713FE4}" type="datetimeFigureOut">
              <a:rPr lang="el-GR" smtClean="0"/>
              <a:pPr/>
              <a:t>25/5/23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D5BB3D2-11A7-4B3F-BB43-3B7AB5C95472}"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80E13C52-3E35-492B-9254-B71201713FE4}" type="datetimeFigureOut">
              <a:rPr lang="el-GR" smtClean="0"/>
              <a:pPr/>
              <a:t>25/5/23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D5BB3D2-11A7-4B3F-BB43-3B7AB5C95472}"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80E13C52-3E35-492B-9254-B71201713FE4}" type="datetimeFigureOut">
              <a:rPr lang="el-GR" smtClean="0"/>
              <a:pPr/>
              <a:t>25/5/23</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BD5BB3D2-11A7-4B3F-BB43-3B7AB5C95472}"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80E13C52-3E35-492B-9254-B71201713FE4}" type="datetimeFigureOut">
              <a:rPr lang="el-GR" smtClean="0"/>
              <a:pPr/>
              <a:t>25/5/23</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BD5BB3D2-11A7-4B3F-BB43-3B7AB5C95472}"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80E13C52-3E35-492B-9254-B71201713FE4}" type="datetimeFigureOut">
              <a:rPr lang="el-GR" smtClean="0"/>
              <a:pPr/>
              <a:t>25/5/23</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BD5BB3D2-11A7-4B3F-BB43-3B7AB5C95472}"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80E13C52-3E35-492B-9254-B71201713FE4}" type="datetimeFigureOut">
              <a:rPr lang="el-GR" smtClean="0"/>
              <a:pPr/>
              <a:t>25/5/23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D5BB3D2-11A7-4B3F-BB43-3B7AB5C95472}"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80E13C52-3E35-492B-9254-B71201713FE4}" type="datetimeFigureOut">
              <a:rPr lang="el-GR" smtClean="0"/>
              <a:pPr/>
              <a:t>25/5/23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D5BB3D2-11A7-4B3F-BB43-3B7AB5C95472}"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E13C52-3E35-492B-9254-B71201713FE4}" type="datetimeFigureOut">
              <a:rPr lang="el-GR" smtClean="0"/>
              <a:pPr/>
              <a:t>25/5/23</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5BB3D2-11A7-4B3F-BB43-3B7AB5C95472}"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714348" y="4929198"/>
            <a:ext cx="7429552" cy="1714512"/>
          </a:xfrm>
        </p:spPr>
        <p:txBody>
          <a:bodyPr>
            <a:normAutofit/>
          </a:bodyPr>
          <a:lstStyle/>
          <a:p>
            <a:r>
              <a:rPr lang="el-GR" sz="2000" dirty="0">
                <a:solidFill>
                  <a:schemeClr val="tx1"/>
                </a:solidFill>
              </a:rPr>
              <a:t>Φοιτητές </a:t>
            </a:r>
            <a:r>
              <a:rPr lang="en-US" sz="2000" dirty="0">
                <a:solidFill>
                  <a:schemeClr val="tx1"/>
                </a:solidFill>
              </a:rPr>
              <a:t>: </a:t>
            </a:r>
            <a:r>
              <a:rPr lang="el-GR" sz="2000" dirty="0">
                <a:solidFill>
                  <a:schemeClr val="tx1"/>
                </a:solidFill>
              </a:rPr>
              <a:t>Ελευθερία Λαμπράκη Α.Μ. 4242022012</a:t>
            </a:r>
          </a:p>
          <a:p>
            <a:r>
              <a:rPr lang="en-US" sz="2000" dirty="0">
                <a:solidFill>
                  <a:schemeClr val="tx1"/>
                </a:solidFill>
              </a:rPr>
              <a:t>                     </a:t>
            </a:r>
            <a:r>
              <a:rPr lang="el-GR" sz="2000" dirty="0">
                <a:solidFill>
                  <a:schemeClr val="tx1"/>
                </a:solidFill>
              </a:rPr>
              <a:t>Παναγιώτης Σεραφίδης Α.Μ. 422022027</a:t>
            </a:r>
          </a:p>
        </p:txBody>
      </p:sp>
      <p:pic>
        <p:nvPicPr>
          <p:cNvPr id="4" name="Picture 11" descr="Sustainable Development Goals Greek RGB 11"/>
          <p:cNvPicPr/>
          <p:nvPr/>
        </p:nvPicPr>
        <p:blipFill>
          <a:blip r:embed="rId2"/>
          <a:srcRect/>
          <a:stretch>
            <a:fillRect/>
          </a:stretch>
        </p:blipFill>
        <p:spPr bwMode="auto">
          <a:xfrm>
            <a:off x="0" y="0"/>
            <a:ext cx="9144000" cy="3714752"/>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57158" y="0"/>
            <a:ext cx="8229600" cy="654032"/>
          </a:xfrm>
        </p:spPr>
        <p:txBody>
          <a:bodyPr>
            <a:normAutofit/>
          </a:bodyPr>
          <a:lstStyle/>
          <a:p>
            <a:r>
              <a:rPr lang="el-GR" sz="2400" dirty="0"/>
              <a:t>Ατζέντα 2030</a:t>
            </a:r>
          </a:p>
        </p:txBody>
      </p:sp>
      <p:sp>
        <p:nvSpPr>
          <p:cNvPr id="3" name="2 - Θέση περιεχομένου"/>
          <p:cNvSpPr>
            <a:spLocks noGrp="1"/>
          </p:cNvSpPr>
          <p:nvPr>
            <p:ph idx="1"/>
          </p:nvPr>
        </p:nvSpPr>
        <p:spPr>
          <a:xfrm>
            <a:off x="214282" y="571480"/>
            <a:ext cx="8501122" cy="1400172"/>
          </a:xfrm>
        </p:spPr>
        <p:txBody>
          <a:bodyPr>
            <a:normAutofit fontScale="92500"/>
          </a:bodyPr>
          <a:lstStyle/>
          <a:p>
            <a:pPr algn="just">
              <a:buNone/>
            </a:pPr>
            <a:r>
              <a:rPr lang="el-GR" sz="2000" dirty="0"/>
              <a:t>		Η  Ατζέντα 203</a:t>
            </a:r>
            <a:r>
              <a:rPr lang="en-US" sz="2000" dirty="0"/>
              <a:t>0</a:t>
            </a:r>
            <a:r>
              <a:rPr lang="el-GR" sz="2000" dirty="0"/>
              <a:t> αποτελείται από δέσμη στόχους για τη βιώσιμη ανάπτυξη. Η δέσμη αποτελείται από 17 στόχους και 169 συνδεόμενους σκοπούς με αυτούς τους στόχους. Προωθεί την ενσωμάτωση και των τριών διαστάσεων της βιώσιμης ανάπτυξης – κοινωνική, περιβαλλοντική και οικονομική. </a:t>
            </a:r>
          </a:p>
        </p:txBody>
      </p:sp>
      <p:sp>
        <p:nvSpPr>
          <p:cNvPr id="4" name="3 - TextBox"/>
          <p:cNvSpPr txBox="1"/>
          <p:nvPr/>
        </p:nvSpPr>
        <p:spPr>
          <a:xfrm>
            <a:off x="2428860" y="1928802"/>
            <a:ext cx="3643338" cy="461665"/>
          </a:xfrm>
          <a:prstGeom prst="rect">
            <a:avLst/>
          </a:prstGeom>
          <a:noFill/>
        </p:spPr>
        <p:txBody>
          <a:bodyPr wrap="square" rtlCol="0">
            <a:spAutoFit/>
          </a:bodyPr>
          <a:lstStyle/>
          <a:p>
            <a:pPr algn="ctr"/>
            <a:r>
              <a:rPr lang="el-GR" sz="2400" dirty="0"/>
              <a:t>Στόχος 11</a:t>
            </a:r>
          </a:p>
        </p:txBody>
      </p:sp>
      <p:sp>
        <p:nvSpPr>
          <p:cNvPr id="5" name="4 - TextBox"/>
          <p:cNvSpPr txBox="1"/>
          <p:nvPr/>
        </p:nvSpPr>
        <p:spPr>
          <a:xfrm>
            <a:off x="500034" y="2500306"/>
            <a:ext cx="8643966" cy="5324535"/>
          </a:xfrm>
          <a:prstGeom prst="rect">
            <a:avLst/>
          </a:prstGeom>
          <a:noFill/>
        </p:spPr>
        <p:txBody>
          <a:bodyPr wrap="square" rtlCol="0">
            <a:spAutoFit/>
          </a:bodyPr>
          <a:lstStyle/>
          <a:p>
            <a:r>
              <a:rPr lang="el-GR" sz="2000" dirty="0"/>
              <a:t>	Ο στόχος 11 της Ατζέντας 2030, αναφέρεται  στις βιώσιμες πόλεις και κοινότητες. Σύμφωνα με τον στόχο αυτό μέχρι το 2030, θα γίνουν βελτιώσεις και αλλαγές έτσι ώστε οι πόλεις να γίνουν κοινωνικά και οικονομικά </a:t>
            </a:r>
            <a:r>
              <a:rPr lang="el-GR" sz="2000" dirty="0" err="1"/>
              <a:t>προσβάσιμες</a:t>
            </a:r>
            <a:r>
              <a:rPr lang="el-GR" sz="2000" dirty="0"/>
              <a:t> ως προς τους πολίτες.</a:t>
            </a:r>
          </a:p>
          <a:p>
            <a:r>
              <a:rPr lang="el-GR" sz="2000" dirty="0"/>
              <a:t>	Ο στόχος αυτός είναι αρκετά σύγχρονος καθώς ένα μεγάλο ποσοστό των ανθρώπων παγκοσμίως κατοικεί σε πόλεις και υπάρχει ανάγκη για πρόσβαση σε στέγαση και βελτίωση των φτωχογειτονιών. Ακόμη η μεταφορά κρίνεται απαραίτητη σε μεγάλα αστικά κέντρα. Προβλέπονται </a:t>
            </a:r>
            <a:r>
              <a:rPr lang="el-GR" sz="2000" dirty="0" err="1"/>
              <a:t>προσβάσιμα</a:t>
            </a:r>
            <a:r>
              <a:rPr lang="el-GR" sz="2000" dirty="0"/>
              <a:t> και βιώσιμα συστήματα μεταφοράς για όλους , βελτίωση της ασφάλειας των δρόμων με την επέκταση των δημόσιων συγκοινωνιών κυρίως για ευάλωτες ομάδες.</a:t>
            </a:r>
          </a:p>
          <a:p>
            <a:r>
              <a:rPr lang="el-GR" sz="2000" dirty="0"/>
              <a:t>	Παράλληλα, θα προστατευτεί η πολιτιστική και φυσική κληρονομιά και θα γίνει προσπάθεια μείωσης των θανάτων που προέρχονται από φυσικές καταστροφές.</a:t>
            </a:r>
            <a:endParaRPr lang="en-US" sz="2000" dirty="0"/>
          </a:p>
          <a:p>
            <a:endParaRPr lang="el-GR" sz="2000" dirty="0"/>
          </a:p>
          <a:p>
            <a:endParaRPr lang="el-GR" sz="2000" dirty="0"/>
          </a:p>
          <a:p>
            <a:endParaRPr lang="el-GR" sz="2000" dirty="0"/>
          </a:p>
          <a:p>
            <a:endParaRPr lang="el-GR"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Effect transition="in" filter="blinds(horizontal)">
                                      <p:cBhvr>
                                        <p:cTn id="13" dur="500"/>
                                        <p:tgtEl>
                                          <p:spTgt spid="5">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5">
                                            <p:txEl>
                                              <p:pRg st="2" end="2"/>
                                            </p:txEl>
                                          </p:spTgt>
                                        </p:tgtEl>
                                        <p:attrNameLst>
                                          <p:attrName>style.visibility</p:attrName>
                                        </p:attrNameLst>
                                      </p:cBhvr>
                                      <p:to>
                                        <p:strVal val="visible"/>
                                      </p:to>
                                    </p:set>
                                    <p:animEffect transition="in" filter="blinds(horizontal)">
                                      <p:cBhvr>
                                        <p:cTn id="18" dur="2000"/>
                                        <p:tgtEl>
                                          <p:spTgt spid="5">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anim calcmode="lin" valueType="num">
                                      <p:cBhvr additive="base">
                                        <p:cTn id="2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14282" y="1285860"/>
            <a:ext cx="8686800" cy="5286412"/>
          </a:xfrm>
        </p:spPr>
        <p:txBody>
          <a:bodyPr>
            <a:normAutofit/>
          </a:bodyPr>
          <a:lstStyle/>
          <a:p>
            <a:pPr algn="just">
              <a:buNone/>
            </a:pPr>
            <a:r>
              <a:rPr lang="el-GR" sz="2000" dirty="0"/>
              <a:t>Ως το 2030</a:t>
            </a:r>
            <a:r>
              <a:rPr lang="en-US" sz="2000" dirty="0"/>
              <a:t>,</a:t>
            </a:r>
            <a:r>
              <a:rPr lang="el-GR" sz="2000" dirty="0"/>
              <a:t> η προσοχή θα στραφεί στην  ποιότητα του αέρα και τη διαχείριση των αστικών και άλλων αποβλήτων. Επιπλέον θα παρέχεται πρόσβαση σε πράσινους  και δημόσιους  χώρους. Ως εκ τούτου, υποστήριξη μεταξύ των αστικών,  </a:t>
            </a:r>
            <a:r>
              <a:rPr lang="el-GR" sz="2000" dirty="0" err="1"/>
              <a:t>περιαστικών</a:t>
            </a:r>
            <a:r>
              <a:rPr lang="el-GR" sz="2000" dirty="0"/>
              <a:t> και αγροτικών περιοχών, μέσω της ενδυνάμωσης του εθνικού και περιφερειακού αναπτυξιακού σχεδιασμού.</a:t>
            </a:r>
          </a:p>
          <a:p>
            <a:pPr algn="just">
              <a:buNone/>
            </a:pPr>
            <a:r>
              <a:rPr lang="el-GR" sz="2000" dirty="0"/>
              <a:t> Σύμφωνα με το Πλαίσιο </a:t>
            </a:r>
            <a:r>
              <a:rPr lang="el-GR" sz="2000" dirty="0" err="1"/>
              <a:t>Sendai</a:t>
            </a:r>
            <a:r>
              <a:rPr lang="el-GR" sz="2000" dirty="0"/>
              <a:t> για τη Μείωση των Κινδύνων από Καταστροφές 2015-2030, οι πόλεις οι οποίες αποβλέπουν σε πολιτικές και σχέδια τα οποία με στόχο στην  κοινωνική ένταξη, στην αποδοτικότητα των πόρων, στην άμβλυνση των επιπτώσεων και την προσαρμογή στην κλιματική αλλαγή, στην ανθεκτικότητα απέναντι στις καταστροφές, καθώς και ανάπτυξη και εφαρμογή μιας ολιστικής διαχείρισης του κινδύνου καταστροφών σε όλα τα επίπεδα.</a:t>
            </a:r>
          </a:p>
          <a:p>
            <a:pPr algn="just">
              <a:buNone/>
            </a:pPr>
            <a:r>
              <a:rPr lang="el-GR" sz="2000" dirty="0"/>
              <a:t> Τέλος, οι λιγότερο ανεπτυγμένες χώρες, θα υποστηριχθούν μέσω οικονομικής και τεχνικής βοήθειας, για την οικοδόμηση βιώσιμων και ανθεκτικών κτιρίων με τη χρήση τοπικών υλών. Έτσι, θα αναβαθμιστούν.</a:t>
            </a:r>
          </a:p>
          <a:p>
            <a:pPr algn="just">
              <a:buNone/>
            </a:pPr>
            <a:endParaRPr lang="el-GR" sz="2000" dirty="0"/>
          </a:p>
        </p:txBody>
      </p:sp>
      <p:sp>
        <p:nvSpPr>
          <p:cNvPr id="4" name="3 - TextBox"/>
          <p:cNvSpPr txBox="1"/>
          <p:nvPr/>
        </p:nvSpPr>
        <p:spPr>
          <a:xfrm>
            <a:off x="1857356" y="428604"/>
            <a:ext cx="3929090" cy="461665"/>
          </a:xfrm>
          <a:prstGeom prst="rect">
            <a:avLst/>
          </a:prstGeom>
          <a:noFill/>
        </p:spPr>
        <p:txBody>
          <a:bodyPr wrap="square" rtlCol="0">
            <a:spAutoFit/>
          </a:bodyPr>
          <a:lstStyle/>
          <a:p>
            <a:pPr algn="ctr"/>
            <a:r>
              <a:rPr lang="el-GR" sz="2400" dirty="0"/>
              <a:t>Στόχος 11 (συνέχεια)</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Θέση περιεχομένου" descr="SDG Report 2022_Goal 11 infographic.png"/>
          <p:cNvPicPr>
            <a:picLocks noGrp="1" noChangeAspect="1"/>
          </p:cNvPicPr>
          <p:nvPr>
            <p:ph idx="1"/>
          </p:nvPr>
        </p:nvPicPr>
        <p:blipFill>
          <a:blip r:embed="rId2" cstate="print"/>
          <a:stretch>
            <a:fillRect/>
          </a:stretch>
        </p:blipFill>
        <p:spPr>
          <a:xfrm>
            <a:off x="0" y="142900"/>
            <a:ext cx="9144000" cy="6858000"/>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57158" y="214290"/>
            <a:ext cx="8501122" cy="6643710"/>
          </a:xfrm>
        </p:spPr>
        <p:txBody>
          <a:bodyPr>
            <a:normAutofit/>
          </a:bodyPr>
          <a:lstStyle/>
          <a:p>
            <a:pPr algn="just">
              <a:buNone/>
            </a:pPr>
            <a:r>
              <a:rPr lang="el-GR" sz="2000" dirty="0"/>
              <a:t>Καταληκτικά είναι ανάγκη να αναλάβουμε δράση, καθώς άνθρωποι και περιοχές τείνουν να απομακρύνονται μεταξύ τους, αυξάνοντας τις ανισορροπίες και τις ανισότητες, π.χ.</a:t>
            </a:r>
          </a:p>
          <a:p>
            <a:pPr algn="just">
              <a:buFont typeface="Wingdings" pitchFamily="2" charset="2"/>
              <a:buChar char="Ø"/>
            </a:pPr>
            <a:r>
              <a:rPr lang="el-GR" sz="2000" dirty="0"/>
              <a:t> στην ποιότητα ζωής</a:t>
            </a:r>
          </a:p>
          <a:p>
            <a:pPr algn="just">
              <a:buFont typeface="Wingdings" pitchFamily="2" charset="2"/>
              <a:buChar char="Ø"/>
            </a:pPr>
            <a:r>
              <a:rPr lang="el-GR" sz="2000" dirty="0"/>
              <a:t> στις υπηρεσίες γενικού συμφέροντος,</a:t>
            </a:r>
          </a:p>
          <a:p>
            <a:pPr algn="just">
              <a:buFont typeface="Wingdings" pitchFamily="2" charset="2"/>
              <a:buChar char="Ø"/>
            </a:pPr>
            <a:r>
              <a:rPr lang="el-GR" sz="2000" dirty="0"/>
              <a:t> σε δημογραφικές και κοινωνικές ανισορροπίες,</a:t>
            </a:r>
          </a:p>
          <a:p>
            <a:pPr algn="just">
              <a:buFont typeface="Wingdings" pitchFamily="2" charset="2"/>
              <a:buChar char="Ø"/>
            </a:pPr>
            <a:r>
              <a:rPr lang="el-GR" sz="2000" dirty="0"/>
              <a:t> στη ψηφιοποίηση και στην 4η βιομηχανική επανάσταση </a:t>
            </a:r>
          </a:p>
          <a:p>
            <a:pPr algn="just">
              <a:buFont typeface="Wingdings" pitchFamily="2" charset="2"/>
              <a:buChar char="Ø"/>
            </a:pPr>
            <a:r>
              <a:rPr lang="el-GR" sz="2000" dirty="0"/>
              <a:t>στην απασχόληση και οικονομική ανάπτυξη </a:t>
            </a:r>
          </a:p>
          <a:p>
            <a:pPr algn="just">
              <a:buFont typeface="Wingdings" pitchFamily="2" charset="2"/>
              <a:buChar char="Ø"/>
            </a:pPr>
            <a:r>
              <a:rPr lang="el-GR" sz="2000" dirty="0"/>
              <a:t>στην αλληλεξαρτήσεις μεταξύ περιοχών </a:t>
            </a:r>
          </a:p>
          <a:p>
            <a:pPr algn="just">
              <a:buFont typeface="Wingdings" pitchFamily="2" charset="2"/>
              <a:buChar char="Ø"/>
            </a:pPr>
            <a:r>
              <a:rPr lang="el-GR" sz="2000" dirty="0"/>
              <a:t> στην Παγκόσμια ενσωμάτωση </a:t>
            </a:r>
          </a:p>
          <a:p>
            <a:pPr algn="just">
              <a:buNone/>
            </a:pPr>
            <a:r>
              <a:rPr lang="el-GR" sz="2000" dirty="0"/>
              <a:t>Είναι ανάγκη να αντιδράσουμε στις αυξανόμενες πιέσεις που σχετίζονται με τη βιώσιμη ανάπτυξη και την κλιματική αλλαγή, π.χ. στους εξής τομείς </a:t>
            </a:r>
            <a:r>
              <a:rPr lang="en-US" sz="2000" dirty="0"/>
              <a:t>:</a:t>
            </a:r>
            <a:endParaRPr lang="el-GR" sz="2000" dirty="0"/>
          </a:p>
          <a:p>
            <a:pPr algn="just">
              <a:buFont typeface="Wingdings" pitchFamily="2" charset="2"/>
              <a:buChar char="Ø"/>
            </a:pPr>
            <a:r>
              <a:rPr lang="el-GR" sz="2000" dirty="0"/>
              <a:t>Κλιματική αλλαγή </a:t>
            </a:r>
          </a:p>
          <a:p>
            <a:pPr algn="just">
              <a:buFont typeface="Wingdings" pitchFamily="2" charset="2"/>
              <a:buChar char="Ø"/>
            </a:pPr>
            <a:r>
              <a:rPr lang="el-GR" sz="2000" dirty="0"/>
              <a:t> Απώλεια της βιοποικιλότητας και κατανάλωση γαιών </a:t>
            </a:r>
          </a:p>
          <a:p>
            <a:pPr algn="just">
              <a:buFont typeface="Wingdings" pitchFamily="2" charset="2"/>
              <a:buChar char="Ø"/>
            </a:pPr>
            <a:r>
              <a:rPr lang="el-GR" sz="2000" dirty="0"/>
              <a:t>Ποιότητα του αέρα, του εδάφους και των υδάτων </a:t>
            </a:r>
          </a:p>
          <a:p>
            <a:pPr algn="just">
              <a:buFont typeface="Wingdings" pitchFamily="2" charset="2"/>
              <a:buChar char="Ø"/>
            </a:pPr>
            <a:r>
              <a:rPr lang="el-GR" sz="2000" dirty="0"/>
              <a:t> Ασφαλής, οικονομικά προσιτή και βιώσιμη ενέργεια </a:t>
            </a:r>
          </a:p>
          <a:p>
            <a:pPr algn="just">
              <a:buFont typeface="Wingdings" pitchFamily="2" charset="2"/>
              <a:buChar char="Ø"/>
            </a:pPr>
            <a:r>
              <a:rPr lang="el-GR" sz="2000" dirty="0"/>
              <a:t> Δίκαιη μετάβαση </a:t>
            </a:r>
          </a:p>
          <a:p>
            <a:pPr algn="just">
              <a:buFont typeface="Wingdings" pitchFamily="2" charset="2"/>
              <a:buChar char="Ø"/>
            </a:pPr>
            <a:r>
              <a:rPr lang="el-GR" sz="2000" dirty="0"/>
              <a:t> Φύση, τοπίο και πολιτιστική κληρονομιά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a:t>Κλείνοντας…</a:t>
            </a:r>
          </a:p>
        </p:txBody>
      </p:sp>
      <p:sp>
        <p:nvSpPr>
          <p:cNvPr id="3" name="2 - Θέση περιεχομένου"/>
          <p:cNvSpPr>
            <a:spLocks noGrp="1"/>
          </p:cNvSpPr>
          <p:nvPr>
            <p:ph idx="1"/>
          </p:nvPr>
        </p:nvSpPr>
        <p:spPr/>
        <p:txBody>
          <a:bodyPr>
            <a:normAutofit/>
          </a:bodyPr>
          <a:lstStyle/>
          <a:p>
            <a:pPr algn="just">
              <a:buNone/>
            </a:pPr>
            <a:r>
              <a:rPr lang="el-GR" sz="2400" dirty="0"/>
              <a:t>Δίνεται ιδιαίτερη βάση στο να γίνουν οι πόλεις και οι οικισμοί ασφαλείς, χωρίς αποκλεισμούς, ανθεκτικές και βιώσιμες. Μέσα σε αυτό το πλαίσιο σκοπός είναι να διευκολυνθούν οι   ευάλωτες ομάδες, όπως γυναίκες και τα παιδιά, οι ηλικιωμένοι και τα άτομα με αναπηρία.</a:t>
            </a:r>
          </a:p>
          <a:p>
            <a:pPr algn="just">
              <a:buNone/>
            </a:pPr>
            <a:r>
              <a:rPr lang="el-GR" sz="2400" dirty="0"/>
              <a:t>Φυσικά, το μέλλον ανήκει στους νέους οι οποίοι με την κατάλληλη μόρφωση και ευαισθητοποίηση θα είναι σε θέση να προβούν σε αλλαγές ως προς το καλύτερο δυνατό.</a:t>
            </a:r>
          </a:p>
          <a:p>
            <a:pPr algn="just">
              <a:buNone/>
            </a:pPr>
            <a:endParaRPr lang="el-GR" sz="2400" dirty="0"/>
          </a:p>
          <a:p>
            <a:pPr algn="just">
              <a:buNone/>
            </a:pPr>
            <a:endParaRPr lang="el-GR" sz="2400" dirty="0"/>
          </a:p>
          <a:p>
            <a:pPr algn="just">
              <a:buNone/>
            </a:pPr>
            <a:endParaRPr lang="el-GR" sz="2400" dirty="0"/>
          </a:p>
          <a:p>
            <a:pPr algn="just">
              <a:buNone/>
            </a:pPr>
            <a:endParaRPr lang="el-GR" sz="2400" dirty="0"/>
          </a:p>
          <a:p>
            <a:pPr algn="just">
              <a:buNone/>
            </a:pPr>
            <a:endParaRPr lang="el-G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Εικόνα" descr="diversity-kids.jpg"/>
          <p:cNvPicPr>
            <a:picLocks noChangeAspect="1"/>
          </p:cNvPicPr>
          <p:nvPr/>
        </p:nvPicPr>
        <p:blipFill>
          <a:blip r:embed="rId2"/>
          <a:stretch>
            <a:fillRect/>
          </a:stretch>
        </p:blipFill>
        <p:spPr>
          <a:xfrm>
            <a:off x="0" y="0"/>
            <a:ext cx="9144000" cy="6858000"/>
          </a:xfrm>
          <a:prstGeom prst="rect">
            <a:avLst/>
          </a:prstGeom>
        </p:spPr>
      </p:pic>
      <p:sp>
        <p:nvSpPr>
          <p:cNvPr id="2" name="1 - Τίτλος"/>
          <p:cNvSpPr>
            <a:spLocks noGrp="1"/>
          </p:cNvSpPr>
          <p:nvPr>
            <p:ph type="title"/>
          </p:nvPr>
        </p:nvSpPr>
        <p:spPr>
          <a:xfrm>
            <a:off x="3857620" y="2428868"/>
            <a:ext cx="1928826" cy="642934"/>
          </a:xfrm>
          <a:solidFill>
            <a:schemeClr val="bg1"/>
          </a:solidFill>
        </p:spPr>
        <p:txBody>
          <a:bodyPr>
            <a:normAutofit/>
          </a:bodyPr>
          <a:lstStyle/>
          <a:p>
            <a:r>
              <a:rPr lang="el-GR" sz="3200" b="1" dirty="0"/>
              <a:t>Γι’ αυτό…</a:t>
            </a:r>
          </a:p>
        </p:txBody>
      </p:sp>
      <p:sp>
        <p:nvSpPr>
          <p:cNvPr id="3" name="2 - Θέση περιεχομένου"/>
          <p:cNvSpPr>
            <a:spLocks noGrp="1"/>
          </p:cNvSpPr>
          <p:nvPr>
            <p:ph idx="1"/>
          </p:nvPr>
        </p:nvSpPr>
        <p:spPr>
          <a:xfrm>
            <a:off x="1714480" y="3500438"/>
            <a:ext cx="6357982" cy="1428760"/>
          </a:xfrm>
          <a:solidFill>
            <a:schemeClr val="bg1"/>
          </a:solidFill>
        </p:spPr>
        <p:txBody>
          <a:bodyPr>
            <a:normAutofit fontScale="92500" lnSpcReduction="20000"/>
          </a:bodyPr>
          <a:lstStyle/>
          <a:p>
            <a:pPr>
              <a:buNone/>
            </a:pPr>
            <a:r>
              <a:rPr lang="el-GR" sz="2800" b="1" dirty="0"/>
              <a:t>“Ποτέ μην αμφιβάλλετε ότι μια μικρή ομάδα σκεπτόμενων και αφοσιωμένων ατόμων μπορεί να αλλάξει τον κόσμο...’’ - </a:t>
            </a:r>
            <a:r>
              <a:rPr lang="el-GR" sz="2800" b="1" dirty="0" err="1"/>
              <a:t>Margaret</a:t>
            </a:r>
            <a:r>
              <a:rPr lang="el-GR" sz="2800" b="1" dirty="0"/>
              <a:t> </a:t>
            </a:r>
            <a:r>
              <a:rPr lang="el-GR" sz="2800" b="1" dirty="0" err="1"/>
              <a:t>Mead</a:t>
            </a:r>
            <a:r>
              <a:rPr lang="el-GR" sz="2800" b="1" dirty="0"/>
              <a:t> </a:t>
            </a:r>
          </a:p>
          <a:p>
            <a:pPr>
              <a:buNone/>
            </a:pPr>
            <a:endParaRPr lang="el-GR" sz="2800" dirty="0"/>
          </a:p>
          <a:p>
            <a:pPr>
              <a:buNone/>
            </a:pPr>
            <a:endParaRPr lang="el-G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600201"/>
            <a:ext cx="8229600" cy="2471742"/>
          </a:xfrm>
        </p:spPr>
        <p:txBody>
          <a:bodyPr/>
          <a:lstStyle/>
          <a:p>
            <a:pPr algn="ctr">
              <a:buNone/>
            </a:pPr>
            <a:r>
              <a:rPr lang="el-GR" dirty="0"/>
              <a:t>Ευχαριστούμε για την προσοχή σας!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path" presetSubtype="0" accel="50000" decel="50000" fill="hold" grpId="0" nodeType="clickEffect">
                                  <p:stCondLst>
                                    <p:cond delay="0"/>
                                  </p:stCondLst>
                                  <p:childTnLst>
                                    <p:animMotion origin="layout" path="M 0 0  C 0.012 -0.02398  0.033 -0.05861  0.058 -0.05861  C 0.095 -0.05861  0.125 -0.02265  0.125 0.02265  C 0.125 0.0373  0.122 0.05062  0.116 0.06261  C 0.117 0.06261  0 0.24244  0 0.24377  C 0 0.24244  -0.117 0.06261  -0.116 0.06261  C -0.122 0.05062  -0.125 0.0373  -0.125 0.02265  C -0.125 -0.02265  -0.095 -0.05861  -0.057 -0.05861  C -0.033 -0.05861  -0.012 -0.02398  0 0  Z" pathEditMode="relative" ptsTypes="">
                                      <p:cBhvr>
                                        <p:cTn id="6" dur="2000" fill="hold"/>
                                        <p:tgtEl>
                                          <p:spTgt spid="3">
                                            <p:txEl>
                                              <p:pRg st="0" end="0"/>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TotalTime>
  <Words>600</Words>
  <Application>Microsoft Macintosh PowerPoint</Application>
  <PresentationFormat>Προβολή στην οθόνη (4:3)</PresentationFormat>
  <Paragraphs>38</Paragraphs>
  <Slides>8</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8</vt:i4>
      </vt:variant>
    </vt:vector>
  </HeadingPairs>
  <TitlesOfParts>
    <vt:vector size="12" baseType="lpstr">
      <vt:lpstr>Arial</vt:lpstr>
      <vt:lpstr>Calibri</vt:lpstr>
      <vt:lpstr>Wingdings</vt:lpstr>
      <vt:lpstr>Θέμα του Office</vt:lpstr>
      <vt:lpstr>Παρουσίαση του PowerPoint</vt:lpstr>
      <vt:lpstr>Ατζέντα 2030</vt:lpstr>
      <vt:lpstr>Παρουσίαση του PowerPoint</vt:lpstr>
      <vt:lpstr>Παρουσίαση του PowerPoint</vt:lpstr>
      <vt:lpstr>Παρουσίαση του PowerPoint</vt:lpstr>
      <vt:lpstr>Κλείνοντας…</vt:lpstr>
      <vt:lpstr>Γι’ αυτό…</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Thanos Mogias</cp:lastModifiedBy>
  <cp:revision>35</cp:revision>
  <dcterms:created xsi:type="dcterms:W3CDTF">2023-04-10T16:02:31Z</dcterms:created>
  <dcterms:modified xsi:type="dcterms:W3CDTF">2023-05-25T17:25:10Z</dcterms:modified>
</cp:coreProperties>
</file>