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7"/>
  </p:notesMasterIdLst>
  <p:sldIdLst>
    <p:sldId id="256" r:id="rId2"/>
    <p:sldId id="264" r:id="rId3"/>
    <p:sldId id="258" r:id="rId4"/>
    <p:sldId id="259" r:id="rId5"/>
    <p:sldId id="260" r:id="rId6"/>
    <p:sldId id="261" r:id="rId7"/>
    <p:sldId id="262" r:id="rId8"/>
    <p:sldId id="263" r:id="rId9"/>
    <p:sldId id="265" r:id="rId10"/>
    <p:sldId id="268" r:id="rId11"/>
    <p:sldId id="269" r:id="rId12"/>
    <p:sldId id="270" r:id="rId13"/>
    <p:sldId id="271" r:id="rId14"/>
    <p:sldId id="273"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autoAdjust="0"/>
  </p:normalViewPr>
  <p:slideViewPr>
    <p:cSldViewPr snapToGrid="0">
      <p:cViewPr varScale="1">
        <p:scale>
          <a:sx n="110" d="100"/>
          <a:sy n="110" d="100"/>
        </p:scale>
        <p:origin x="576" y="16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AC6357-5C94-42C8-8E19-153F24A7BB2A}" type="datetimeFigureOut">
              <a:rPr lang="el-GR" smtClean="0"/>
              <a:pPr/>
              <a:t>25/5/23</a:t>
            </a:fld>
            <a:endParaRPr lang="el-GR"/>
          </a:p>
        </p:txBody>
      </p:sp>
      <p:sp>
        <p:nvSpPr>
          <p:cNvPr id="4" name="3 - Θέση εικόνας διαφάνειας"/>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E72D7A-CDB4-410F-A22A-84528BCE5FA4}" type="slidenum">
              <a:rPr lang="el-GR" smtClean="0"/>
              <a:pPr/>
              <a:t>‹#›</a:t>
            </a:fld>
            <a:endParaRPr lang="el-GR"/>
          </a:p>
        </p:txBody>
      </p:sp>
    </p:spTree>
    <p:extLst>
      <p:ext uri="{BB962C8B-B14F-4D97-AF65-F5344CB8AC3E}">
        <p14:creationId xmlns:p14="http://schemas.microsoft.com/office/powerpoint/2010/main" val="2913807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US" dirty="0"/>
          </a:p>
        </p:txBody>
      </p:sp>
      <p:sp>
        <p:nvSpPr>
          <p:cNvPr id="4" name="3 - Θέση αριθμού διαφάνειας"/>
          <p:cNvSpPr>
            <a:spLocks noGrp="1"/>
          </p:cNvSpPr>
          <p:nvPr>
            <p:ph type="sldNum" sz="quarter" idx="10"/>
          </p:nvPr>
        </p:nvSpPr>
        <p:spPr/>
        <p:txBody>
          <a:bodyPr/>
          <a:lstStyle/>
          <a:p>
            <a:fld id="{DCE72D7A-CDB4-410F-A22A-84528BCE5FA4}"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l-GR"/>
              <a:t>Στυλ κύριου τίτλου</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a:t>Στυλ κύριου τίτλου</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l-GR"/>
              <a:t>Στυλ κύριου τίτλου</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8" name="Date Placeholder 7"/>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8" name="Date Placeholder 7"/>
          <p:cNvSpPr>
            <a:spLocks noGrp="1"/>
          </p:cNvSpPr>
          <p:nvPr>
            <p:ph type="dt" sz="half" idx="10"/>
          </p:nvPr>
        </p:nvSpPr>
        <p:spPr/>
        <p:txBody>
          <a:bodyPr/>
          <a:lstStyle/>
          <a:p>
            <a:fld id="{5586B75A-687E-405C-8A0B-8D00578BA2C3}" type="datetimeFigureOut">
              <a:rPr lang="en-US" dirty="0"/>
              <a:pPr/>
              <a:t>5/25/23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5/25/23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iH19tscHzbU" TargetMode="External"/><Relationship Id="rId2" Type="http://schemas.openxmlformats.org/officeDocument/2006/relationships/hyperlink" Target="https://www.youtube.com/watch?v=jqFLc6bPr-Q&amp;t=42s" TargetMode="External"/><Relationship Id="rId1" Type="http://schemas.openxmlformats.org/officeDocument/2006/relationships/slideLayout" Target="../slideLayouts/slideLayout2.xml"/><Relationship Id="rId4" Type="http://schemas.openxmlformats.org/officeDocument/2006/relationships/hyperlink" Target="https://www.youtube.com/watch?v=nE1n9PNUmb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t>Στόχος 13 </a:t>
            </a:r>
            <a:br>
              <a:rPr lang="el-GR" dirty="0"/>
            </a:br>
            <a:r>
              <a:rPr lang="el-GR" dirty="0"/>
              <a:t>ΔΡΑΣΗ </a:t>
            </a:r>
            <a:r>
              <a:rPr lang="en-US" dirty="0"/>
              <a:t> </a:t>
            </a:r>
            <a:r>
              <a:rPr lang="el-GR" dirty="0"/>
              <a:t>ΓΙΑ </a:t>
            </a:r>
            <a:r>
              <a:rPr lang="en-US" dirty="0"/>
              <a:t> </a:t>
            </a:r>
            <a:r>
              <a:rPr lang="el-GR" dirty="0"/>
              <a:t>ΤΟ </a:t>
            </a:r>
            <a:r>
              <a:rPr lang="en-US" dirty="0"/>
              <a:t> </a:t>
            </a:r>
            <a:r>
              <a:rPr lang="el-GR" dirty="0"/>
              <a:t>ΚΛΙΜΑ </a:t>
            </a:r>
          </a:p>
        </p:txBody>
      </p:sp>
      <p:sp>
        <p:nvSpPr>
          <p:cNvPr id="3" name="Υπότιτλος 2"/>
          <p:cNvSpPr>
            <a:spLocks noGrp="1"/>
          </p:cNvSpPr>
          <p:nvPr>
            <p:ph type="subTitle" idx="1"/>
          </p:nvPr>
        </p:nvSpPr>
        <p:spPr/>
        <p:txBody>
          <a:bodyPr>
            <a:normAutofit fontScale="55000" lnSpcReduction="20000"/>
          </a:bodyPr>
          <a:lstStyle/>
          <a:p>
            <a:r>
              <a:rPr lang="el-GR" b="1" dirty="0">
                <a:latin typeface="Calibri" panose="020F0502020204030204" pitchFamily="34" charset="0"/>
                <a:cs typeface="Calibri" panose="020F0502020204030204" pitchFamily="34" charset="0"/>
              </a:rPr>
              <a:t>Η κλιματική αλλαγή </a:t>
            </a:r>
            <a:endParaRPr lang="en-US" b="1" dirty="0">
              <a:latin typeface="Calibri" panose="020F0502020204030204" pitchFamily="34" charset="0"/>
              <a:cs typeface="Calibri" panose="020F0502020204030204" pitchFamily="34" charset="0"/>
            </a:endParaRPr>
          </a:p>
          <a:p>
            <a:r>
              <a:rPr lang="el-GR" b="1" dirty="0"/>
              <a:t>Μεταπτυχιακοί Φοιτητές :  </a:t>
            </a:r>
            <a:r>
              <a:rPr lang="el-GR" b="1" dirty="0" err="1"/>
              <a:t>Χειράκης</a:t>
            </a:r>
            <a:r>
              <a:rPr lang="el-GR" b="1" dirty="0"/>
              <a:t> Ιωάννης   (Α.Μ.: 4242022033) </a:t>
            </a:r>
            <a:r>
              <a:rPr lang="el-GR" b="1" dirty="0" err="1"/>
              <a:t>Αγρ</a:t>
            </a:r>
            <a:r>
              <a:rPr lang="el-GR" b="1" dirty="0"/>
              <a:t>/</a:t>
            </a:r>
            <a:r>
              <a:rPr lang="el-GR" b="1" dirty="0" err="1"/>
              <a:t>μος</a:t>
            </a:r>
            <a:r>
              <a:rPr lang="el-GR" b="1" dirty="0"/>
              <a:t> &amp; Τοπογράφος Μηχανικός </a:t>
            </a:r>
            <a:endParaRPr lang="el-GR" dirty="0"/>
          </a:p>
          <a:p>
            <a:r>
              <a:rPr lang="el-GR" b="1" dirty="0"/>
              <a:t>                                                         </a:t>
            </a:r>
            <a:r>
              <a:rPr lang="el-GR" b="1" dirty="0" err="1"/>
              <a:t>Χριστοφής</a:t>
            </a:r>
            <a:r>
              <a:rPr lang="el-GR" b="1" dirty="0"/>
              <a:t> Φώτιος  (Α.Μ. : 4242022034) Γεωπόνος </a:t>
            </a:r>
            <a:endParaRPr lang="el-GR" dirty="0"/>
          </a:p>
          <a:p>
            <a:endParaRPr lang="el-GR" dirty="0"/>
          </a:p>
        </p:txBody>
      </p:sp>
    </p:spTree>
    <p:extLst>
      <p:ext uri="{BB962C8B-B14F-4D97-AF65-F5344CB8AC3E}">
        <p14:creationId xmlns:p14="http://schemas.microsoft.com/office/powerpoint/2010/main" val="2124240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algn="just"/>
            <a:r>
              <a:rPr lang="el-GR" sz="2200" b="1" dirty="0">
                <a:solidFill>
                  <a:srgbClr val="FF0000"/>
                </a:solidFill>
                <a:latin typeface="Calibri" panose="020F0502020204030204" pitchFamily="34" charset="0"/>
                <a:cs typeface="Calibri" panose="020F0502020204030204" pitchFamily="34" charset="0"/>
              </a:rPr>
              <a:t>Στόχος</a:t>
            </a:r>
            <a:r>
              <a:rPr lang="el-GR" sz="2200" dirty="0">
                <a:solidFill>
                  <a:srgbClr val="FF0000"/>
                </a:solidFill>
                <a:latin typeface="Calibri" panose="020F0502020204030204" pitchFamily="34" charset="0"/>
                <a:cs typeface="Calibri" panose="020F0502020204030204" pitchFamily="34" charset="0"/>
              </a:rPr>
              <a:t>: </a:t>
            </a:r>
            <a:r>
              <a:rPr lang="el-GR" sz="2200" dirty="0">
                <a:latin typeface="Calibri" panose="020F0502020204030204" pitchFamily="34" charset="0"/>
                <a:cs typeface="Calibri" panose="020F0502020204030204" pitchFamily="34" charset="0"/>
              </a:rPr>
              <a:t>Να διδαχθούν οι μαθητές του δημοτικού τις γενικές αρχές περί του φαινομένου του θερμοκηπίου, περί των ανανεώσιμων πηγών ενέργειας (Α.Π.Ε.) και να αποκτήσουν τις γενικές βάσεις για μία οικολογική συνείδηση.</a:t>
            </a:r>
          </a:p>
          <a:p>
            <a:pPr algn="just"/>
            <a:r>
              <a:rPr lang="el-GR" sz="2200" b="1" dirty="0">
                <a:solidFill>
                  <a:srgbClr val="FF0000"/>
                </a:solidFill>
                <a:latin typeface="Calibri" panose="020F0502020204030204" pitchFamily="34" charset="0"/>
                <a:cs typeface="Calibri" panose="020F0502020204030204" pitchFamily="34" charset="0"/>
              </a:rPr>
              <a:t>Μεθοδολογία</a:t>
            </a:r>
            <a:r>
              <a:rPr lang="el-GR" sz="2200" dirty="0">
                <a:solidFill>
                  <a:srgbClr val="FF0000"/>
                </a:solidFill>
                <a:latin typeface="Calibri" panose="020F0502020204030204" pitchFamily="34" charset="0"/>
                <a:cs typeface="Calibri" panose="020F0502020204030204" pitchFamily="34" charset="0"/>
              </a:rPr>
              <a:t>: </a:t>
            </a:r>
            <a:r>
              <a:rPr lang="el-GR" sz="2200" dirty="0">
                <a:latin typeface="Calibri" panose="020F0502020204030204" pitchFamily="34" charset="0"/>
                <a:cs typeface="Calibri" panose="020F0502020204030204" pitchFamily="34" charset="0"/>
              </a:rPr>
              <a:t>Μέσω </a:t>
            </a:r>
            <a:r>
              <a:rPr lang="el-GR" sz="2200" dirty="0" err="1">
                <a:latin typeface="Calibri" panose="020F0502020204030204" pitchFamily="34" charset="0"/>
                <a:cs typeface="Calibri" panose="020F0502020204030204" pitchFamily="34" charset="0"/>
              </a:rPr>
              <a:t>βιντεοπαρουσιάσεων</a:t>
            </a:r>
            <a:r>
              <a:rPr lang="el-GR" sz="2200" dirty="0">
                <a:latin typeface="Calibri" panose="020F0502020204030204" pitchFamily="34" charset="0"/>
                <a:cs typeface="Calibri" panose="020F0502020204030204" pitchFamily="34" charset="0"/>
              </a:rPr>
              <a:t>, επισκέψεων στο Αιολικό πάρκο «</a:t>
            </a:r>
            <a:r>
              <a:rPr lang="el-GR" sz="2200" dirty="0" err="1">
                <a:latin typeface="Calibri" panose="020F0502020204030204" pitchFamily="34" charset="0"/>
                <a:cs typeface="Calibri" panose="020F0502020204030204" pitchFamily="34" charset="0"/>
              </a:rPr>
              <a:t>Αρχίπολης</a:t>
            </a:r>
            <a:r>
              <a:rPr lang="el-GR" sz="2200" dirty="0">
                <a:latin typeface="Calibri" panose="020F0502020204030204" pitchFamily="34" charset="0"/>
                <a:cs typeface="Calibri" panose="020F0502020204030204" pitchFamily="34" charset="0"/>
              </a:rPr>
              <a:t>», στο φωτοβολταϊκό πάρκο «</a:t>
            </a:r>
            <a:r>
              <a:rPr lang="el-GR" sz="2200" dirty="0" err="1">
                <a:latin typeface="Calibri" panose="020F0502020204030204" pitchFamily="34" charset="0"/>
                <a:cs typeface="Calibri" panose="020F0502020204030204" pitchFamily="34" charset="0"/>
              </a:rPr>
              <a:t>Σαλάκου</a:t>
            </a:r>
            <a:r>
              <a:rPr lang="el-GR" sz="2200" dirty="0">
                <a:latin typeface="Calibri" panose="020F0502020204030204" pitchFamily="34" charset="0"/>
                <a:cs typeface="Calibri" panose="020F0502020204030204" pitchFamily="34" charset="0"/>
              </a:rPr>
              <a:t>» και διαμέσου γενικής διαλογικής συζήτησης «</a:t>
            </a:r>
            <a:r>
              <a:rPr lang="en-US" sz="2200" dirty="0">
                <a:latin typeface="Calibri" panose="020F0502020204030204" pitchFamily="34" charset="0"/>
                <a:cs typeface="Calibri" panose="020F0502020204030204" pitchFamily="34" charset="0"/>
              </a:rPr>
              <a:t>brainstorming</a:t>
            </a:r>
            <a:r>
              <a:rPr lang="el-GR" sz="2200" dirty="0">
                <a:latin typeface="Calibri" panose="020F0502020204030204" pitchFamily="34" charset="0"/>
                <a:cs typeface="Calibri" panose="020F0502020204030204" pitchFamily="34" charset="0"/>
              </a:rPr>
              <a:t>» που θα γίνει στο τέλος του προγράμματος στην σχολική τάξη. </a:t>
            </a:r>
          </a:p>
          <a:p>
            <a:pPr algn="just"/>
            <a:r>
              <a:rPr lang="el-GR" sz="2200" b="1" dirty="0">
                <a:solidFill>
                  <a:srgbClr val="FF0000"/>
                </a:solidFill>
                <a:latin typeface="Calibri" panose="020F0502020204030204" pitchFamily="34" charset="0"/>
                <a:cs typeface="Calibri" panose="020F0502020204030204" pitchFamily="34" charset="0"/>
              </a:rPr>
              <a:t>Ομάδα στόχος</a:t>
            </a:r>
            <a:r>
              <a:rPr lang="el-GR" sz="2200" dirty="0">
                <a:solidFill>
                  <a:srgbClr val="FF0000"/>
                </a:solidFill>
                <a:latin typeface="Calibri" panose="020F0502020204030204" pitchFamily="34" charset="0"/>
                <a:cs typeface="Calibri" panose="020F0502020204030204" pitchFamily="34" charset="0"/>
              </a:rPr>
              <a:t>: </a:t>
            </a:r>
            <a:r>
              <a:rPr lang="el-GR" sz="2200" dirty="0">
                <a:latin typeface="Calibri" panose="020F0502020204030204" pitchFamily="34" charset="0"/>
                <a:cs typeface="Calibri" panose="020F0502020204030204" pitchFamily="34" charset="0"/>
              </a:rPr>
              <a:t>Δ’ Τάξη</a:t>
            </a:r>
          </a:p>
          <a:p>
            <a:pPr algn="just"/>
            <a:r>
              <a:rPr lang="el-GR" sz="2200" b="1" dirty="0">
                <a:solidFill>
                  <a:srgbClr val="FF0000"/>
                </a:solidFill>
                <a:latin typeface="Calibri" panose="020F0502020204030204" pitchFamily="34" charset="0"/>
                <a:cs typeface="Calibri" panose="020F0502020204030204" pitchFamily="34" charset="0"/>
              </a:rPr>
              <a:t>Διάρκεια</a:t>
            </a:r>
            <a:r>
              <a:rPr lang="el-GR" sz="2200" dirty="0">
                <a:solidFill>
                  <a:srgbClr val="FF0000"/>
                </a:solidFill>
                <a:latin typeface="Calibri" panose="020F0502020204030204" pitchFamily="34" charset="0"/>
                <a:cs typeface="Calibri" panose="020F0502020204030204" pitchFamily="34" charset="0"/>
              </a:rPr>
              <a:t>: </a:t>
            </a:r>
            <a:r>
              <a:rPr lang="el-GR" sz="2200" dirty="0">
                <a:latin typeface="Calibri" panose="020F0502020204030204" pitchFamily="34" charset="0"/>
                <a:cs typeface="Calibri" panose="020F0502020204030204" pitchFamily="34" charset="0"/>
              </a:rPr>
              <a:t>3 διδακτικές ώρες</a:t>
            </a:r>
          </a:p>
        </p:txBody>
      </p:sp>
    </p:spTree>
    <p:extLst>
      <p:ext uri="{BB962C8B-B14F-4D97-AF65-F5344CB8AC3E}">
        <p14:creationId xmlns:p14="http://schemas.microsoft.com/office/powerpoint/2010/main" val="310273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latin typeface="Arial Unicode MS" panose="020B0604020202020204" pitchFamily="34" charset="-128"/>
                <a:ea typeface="Arial Unicode MS" panose="020B0604020202020204" pitchFamily="34" charset="-128"/>
                <a:cs typeface="Arial Unicode MS" panose="020B0604020202020204" pitchFamily="34" charset="-128"/>
              </a:rPr>
              <a:t>1</a:t>
            </a:r>
            <a:r>
              <a:rPr lang="el-GR" sz="4000" baseline="30000" dirty="0">
                <a:latin typeface="Arial Unicode MS" panose="020B0604020202020204" pitchFamily="34" charset="-128"/>
                <a:ea typeface="Arial Unicode MS" panose="020B0604020202020204" pitchFamily="34" charset="-128"/>
                <a:cs typeface="Arial Unicode MS" panose="020B0604020202020204" pitchFamily="34" charset="-128"/>
              </a:rPr>
              <a:t>η</a:t>
            </a:r>
            <a:r>
              <a:rPr lang="el-GR" dirty="0">
                <a:latin typeface="Arial Unicode MS" panose="020B0604020202020204" pitchFamily="34" charset="-128"/>
                <a:ea typeface="Arial Unicode MS" panose="020B0604020202020204" pitchFamily="34" charset="-128"/>
                <a:cs typeface="Arial Unicode MS" panose="020B0604020202020204" pitchFamily="34" charset="-128"/>
              </a:rPr>
              <a:t> ώρα</a:t>
            </a:r>
            <a:br>
              <a:rPr lang="el-GR" dirty="0">
                <a:latin typeface="Arial Unicode MS" panose="020B0604020202020204" pitchFamily="34" charset="-128"/>
                <a:ea typeface="Arial Unicode MS" panose="020B0604020202020204" pitchFamily="34" charset="-128"/>
                <a:cs typeface="Arial Unicode MS" panose="020B0604020202020204" pitchFamily="34" charset="-128"/>
              </a:rPr>
            </a:br>
            <a:r>
              <a:rPr lang="el-GR" dirty="0">
                <a:latin typeface="Arial Unicode MS" panose="020B0604020202020204" pitchFamily="34" charset="-128"/>
                <a:ea typeface="Arial Unicode MS" panose="020B0604020202020204" pitchFamily="34" charset="-128"/>
                <a:cs typeface="Arial Unicode MS" panose="020B0604020202020204" pitchFamily="34" charset="-128"/>
              </a:rPr>
              <a:t>(εντός της σχολικής τάξης)</a:t>
            </a:r>
          </a:p>
        </p:txBody>
      </p:sp>
      <p:sp>
        <p:nvSpPr>
          <p:cNvPr id="3" name="Θέση περιεχομένου 2"/>
          <p:cNvSpPr>
            <a:spLocks noGrp="1"/>
          </p:cNvSpPr>
          <p:nvPr>
            <p:ph idx="1"/>
          </p:nvPr>
        </p:nvSpPr>
        <p:spPr/>
        <p:txBody>
          <a:bodyPr>
            <a:normAutofit/>
          </a:bodyPr>
          <a:lstStyle/>
          <a:p>
            <a:pPr marL="0" indent="0" algn="just">
              <a:buNone/>
            </a:pPr>
            <a:r>
              <a:rPr lang="el-GR" sz="2200" dirty="0">
                <a:latin typeface="Calibri" panose="020F0502020204030204" pitchFamily="34" charset="0"/>
                <a:cs typeface="Calibri" panose="020F0502020204030204" pitchFamily="34" charset="0"/>
              </a:rPr>
              <a:t>Τα παιδιά παρακολουθούν 3 βίντεο:</a:t>
            </a:r>
          </a:p>
          <a:p>
            <a:pPr algn="just"/>
            <a:r>
              <a:rPr lang="el-GR" sz="2200" dirty="0">
                <a:solidFill>
                  <a:srgbClr val="FF0000"/>
                </a:solidFill>
                <a:latin typeface="Calibri" panose="020F0502020204030204" pitchFamily="34" charset="0"/>
                <a:cs typeface="Calibri" panose="020F0502020204030204" pitchFamily="34" charset="0"/>
                <a:hlinkClick r:id="rId2"/>
              </a:rPr>
              <a:t>Ο κύκλος του άνθρακα</a:t>
            </a:r>
            <a:endParaRPr lang="el-GR" sz="2200" dirty="0">
              <a:solidFill>
                <a:srgbClr val="FF0000"/>
              </a:solidFill>
              <a:latin typeface="Calibri" panose="020F0502020204030204" pitchFamily="34" charset="0"/>
              <a:cs typeface="Calibri" panose="020F0502020204030204" pitchFamily="34" charset="0"/>
            </a:endParaRPr>
          </a:p>
          <a:p>
            <a:pPr algn="just"/>
            <a:r>
              <a:rPr lang="el-GR" sz="2200" dirty="0">
                <a:solidFill>
                  <a:srgbClr val="FF0000"/>
                </a:solidFill>
                <a:latin typeface="Calibri" panose="020F0502020204030204" pitchFamily="34" charset="0"/>
                <a:cs typeface="Calibri" panose="020F0502020204030204" pitchFamily="34" charset="0"/>
                <a:hlinkClick r:id="rId3"/>
              </a:rPr>
              <a:t>Το φαινόμενο του θερμοκηπίου</a:t>
            </a:r>
            <a:endParaRPr lang="el-GR" sz="2200" dirty="0">
              <a:solidFill>
                <a:srgbClr val="FF0000"/>
              </a:solidFill>
              <a:latin typeface="Calibri" panose="020F0502020204030204" pitchFamily="34" charset="0"/>
              <a:cs typeface="Calibri" panose="020F0502020204030204" pitchFamily="34" charset="0"/>
            </a:endParaRPr>
          </a:p>
          <a:p>
            <a:pPr algn="just"/>
            <a:r>
              <a:rPr lang="el-GR" sz="2200" dirty="0">
                <a:solidFill>
                  <a:srgbClr val="FF0000"/>
                </a:solidFill>
                <a:latin typeface="Calibri" panose="020F0502020204030204" pitchFamily="34" charset="0"/>
                <a:cs typeface="Calibri" panose="020F0502020204030204" pitchFamily="34" charset="0"/>
                <a:hlinkClick r:id="rId4"/>
              </a:rPr>
              <a:t>ΑΠΕ</a:t>
            </a:r>
            <a:endParaRPr lang="el-GR" sz="2200" dirty="0">
              <a:solidFill>
                <a:srgbClr val="FF0000"/>
              </a:solidFill>
              <a:latin typeface="Calibri" panose="020F0502020204030204" pitchFamily="34" charset="0"/>
              <a:cs typeface="Calibri" panose="020F0502020204030204" pitchFamily="34" charset="0"/>
            </a:endParaRPr>
          </a:p>
          <a:p>
            <a:pPr marL="0" indent="0" algn="just">
              <a:buNone/>
            </a:pPr>
            <a:r>
              <a:rPr lang="el-GR" sz="2200" dirty="0">
                <a:latin typeface="Calibri" pitchFamily="34" charset="0"/>
                <a:cs typeface="Calibri" panose="020F0502020204030204" pitchFamily="34" charset="0"/>
              </a:rPr>
              <a:t>Ανάμεσα στα βίντεο η ολομέλεια συζητά, εκφράζει απορίες και κάνει διαπιστώσεις. Ο/Η εκπαιδευτικός κάνει έτσι μια εισαγωγή για την επικείμενη </a:t>
            </a:r>
            <a:r>
              <a:rPr lang="el-GR" sz="2400" dirty="0">
                <a:latin typeface="Calibri" pitchFamily="34" charset="0"/>
              </a:rPr>
              <a:t>επίσκεψη σε αιολικό πάρκο και </a:t>
            </a:r>
            <a:r>
              <a:rPr lang="el-GR" sz="2400" dirty="0" err="1">
                <a:latin typeface="Calibri" pitchFamily="34" charset="0"/>
              </a:rPr>
              <a:t>φωτοβολταϊκό</a:t>
            </a:r>
            <a:r>
              <a:rPr lang="el-GR" sz="2400" dirty="0">
                <a:latin typeface="Calibri" pitchFamily="34" charset="0"/>
              </a:rPr>
              <a:t>  πάρκο και προτρέπει τα παιδιά να σημειώσουν απορίες για τον/την υπεύθυνο που θα συναντήσουν εκεί.</a:t>
            </a:r>
            <a:endParaRPr lang="el-GR" sz="2200" dirty="0">
              <a:latin typeface="Calibri" pitchFamily="34" charset="0"/>
              <a:cs typeface="Calibri" panose="020F0502020204030204" pitchFamily="34" charset="0"/>
            </a:endParaRPr>
          </a:p>
        </p:txBody>
      </p:sp>
    </p:spTree>
    <p:extLst>
      <p:ext uri="{BB962C8B-B14F-4D97-AF65-F5344CB8AC3E}">
        <p14:creationId xmlns:p14="http://schemas.microsoft.com/office/powerpoint/2010/main" val="3876871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latin typeface="Arial Unicode MS" panose="020B0604020202020204" pitchFamily="34" charset="-128"/>
                <a:ea typeface="Arial Unicode MS" panose="020B0604020202020204" pitchFamily="34" charset="-128"/>
                <a:cs typeface="Arial Unicode MS" panose="020B0604020202020204" pitchFamily="34" charset="-128"/>
              </a:rPr>
              <a:t>2</a:t>
            </a:r>
            <a:r>
              <a:rPr lang="el-GR" baseline="30000" dirty="0">
                <a:latin typeface="Arial Unicode MS" panose="020B0604020202020204" pitchFamily="34" charset="-128"/>
                <a:ea typeface="Arial Unicode MS" panose="020B0604020202020204" pitchFamily="34" charset="-128"/>
                <a:cs typeface="Arial Unicode MS" panose="020B0604020202020204" pitchFamily="34" charset="-128"/>
              </a:rPr>
              <a:t>η</a:t>
            </a:r>
            <a:r>
              <a:rPr lang="el-GR" dirty="0">
                <a:latin typeface="Arial Unicode MS" panose="020B0604020202020204" pitchFamily="34" charset="-128"/>
                <a:ea typeface="Arial Unicode MS" panose="020B0604020202020204" pitchFamily="34" charset="-128"/>
                <a:cs typeface="Arial Unicode MS" panose="020B0604020202020204" pitchFamily="34" charset="-128"/>
              </a:rPr>
              <a:t> ώρα</a:t>
            </a:r>
            <a:br>
              <a:rPr lang="el-GR" dirty="0">
                <a:latin typeface="Arial Unicode MS" panose="020B0604020202020204" pitchFamily="34" charset="-128"/>
                <a:ea typeface="Arial Unicode MS" panose="020B0604020202020204" pitchFamily="34" charset="-128"/>
                <a:cs typeface="Arial Unicode MS" panose="020B0604020202020204" pitchFamily="34" charset="-128"/>
              </a:rPr>
            </a:br>
            <a:r>
              <a:rPr lang="el-GR" dirty="0">
                <a:latin typeface="Arial Unicode MS" panose="020B0604020202020204" pitchFamily="34" charset="-128"/>
                <a:ea typeface="Arial Unicode MS" panose="020B0604020202020204" pitchFamily="34" charset="-128"/>
                <a:cs typeface="Arial Unicode MS" panose="020B0604020202020204" pitchFamily="34" charset="-128"/>
              </a:rPr>
              <a:t>(επίσκεψη στα πάρκα)</a:t>
            </a:r>
          </a:p>
        </p:txBody>
      </p:sp>
      <p:sp>
        <p:nvSpPr>
          <p:cNvPr id="3" name="Θέση περιεχομένου 2"/>
          <p:cNvSpPr>
            <a:spLocks noGrp="1"/>
          </p:cNvSpPr>
          <p:nvPr>
            <p:ph idx="1"/>
          </p:nvPr>
        </p:nvSpPr>
        <p:spPr/>
        <p:txBody>
          <a:bodyPr>
            <a:normAutofit/>
          </a:bodyPr>
          <a:lstStyle/>
          <a:p>
            <a:pPr marL="0" indent="0" algn="just">
              <a:buNone/>
            </a:pPr>
            <a:r>
              <a:rPr lang="el-GR" sz="2200" dirty="0">
                <a:latin typeface="Calibri" panose="020F0502020204030204" pitchFamily="34" charset="0"/>
                <a:cs typeface="Calibri" panose="020F0502020204030204" pitchFamily="34" charset="0"/>
              </a:rPr>
              <a:t>Τα παιδιά με τον/την εκπαιδευτικό επισκέπτονται ένα αιολικό και ένα φωτοβολταϊκό  πάρκο. </a:t>
            </a:r>
          </a:p>
          <a:p>
            <a:pPr marL="0" indent="0" algn="just">
              <a:buNone/>
            </a:pPr>
            <a:r>
              <a:rPr lang="el-GR" sz="2200" dirty="0">
                <a:latin typeface="Calibri" panose="020F0502020204030204" pitchFamily="34" charset="0"/>
                <a:cs typeface="Calibri" panose="020F0502020204030204" pitchFamily="34" charset="0"/>
              </a:rPr>
              <a:t>Σκοπός είναι να μάθουν περισσότερα πράγματα για τις ανανεώσιμες πηγές, να δουν πως διοχετεύεται η ενέργεια που παράγεται εκεί, στα σπίτια και στις επιχειρήσεις μας, να διαπιστώσουν τα οφέλη της αλλά και τη σπουδαιότητά της. </a:t>
            </a:r>
          </a:p>
        </p:txBody>
      </p:sp>
    </p:spTree>
    <p:extLst>
      <p:ext uri="{BB962C8B-B14F-4D97-AF65-F5344CB8AC3E}">
        <p14:creationId xmlns:p14="http://schemas.microsoft.com/office/powerpoint/2010/main" val="2742386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0011" y="1123836"/>
            <a:ext cx="2947482" cy="4601183"/>
          </a:xfrm>
        </p:spPr>
        <p:txBody>
          <a:bodyPr>
            <a:normAutofit/>
          </a:bodyPr>
          <a:lstStyle/>
          <a:p>
            <a:r>
              <a:rPr lang="el-GR" dirty="0">
                <a:latin typeface="Arial Unicode MS" panose="020B0604020202020204" pitchFamily="34" charset="-128"/>
                <a:ea typeface="Arial Unicode MS" panose="020B0604020202020204" pitchFamily="34" charset="-128"/>
                <a:cs typeface="Arial Unicode MS" panose="020B0604020202020204" pitchFamily="34" charset="-128"/>
              </a:rPr>
              <a:t>3</a:t>
            </a:r>
            <a:r>
              <a:rPr lang="el-GR" baseline="30000" dirty="0">
                <a:latin typeface="Arial Unicode MS" panose="020B0604020202020204" pitchFamily="34" charset="-128"/>
                <a:ea typeface="Arial Unicode MS" panose="020B0604020202020204" pitchFamily="34" charset="-128"/>
                <a:cs typeface="Arial Unicode MS" panose="020B0604020202020204" pitchFamily="34" charset="-128"/>
              </a:rPr>
              <a:t>η</a:t>
            </a:r>
            <a:r>
              <a:rPr lang="el-GR" dirty="0">
                <a:latin typeface="Arial Unicode MS" panose="020B0604020202020204" pitchFamily="34" charset="-128"/>
                <a:ea typeface="Arial Unicode MS" panose="020B0604020202020204" pitchFamily="34" charset="-128"/>
                <a:cs typeface="Arial Unicode MS" panose="020B0604020202020204" pitchFamily="34" charset="-128"/>
              </a:rPr>
              <a:t> ώρα</a:t>
            </a:r>
            <a:br>
              <a:rPr lang="el-GR" dirty="0">
                <a:latin typeface="Arial Unicode MS" panose="020B0604020202020204" pitchFamily="34" charset="-128"/>
                <a:ea typeface="Arial Unicode MS" panose="020B0604020202020204" pitchFamily="34" charset="-128"/>
                <a:cs typeface="Arial Unicode MS" panose="020B0604020202020204" pitchFamily="34" charset="-128"/>
              </a:rPr>
            </a:br>
            <a:r>
              <a:rPr lang="el-GR" b="1" dirty="0"/>
              <a:t>(</a:t>
            </a:r>
            <a:r>
              <a:rPr lang="el-GR" dirty="0">
                <a:latin typeface="Arial Unicode MS" panose="020B0604020202020204" pitchFamily="34" charset="-128"/>
                <a:ea typeface="Arial Unicode MS" panose="020B0604020202020204" pitchFamily="34" charset="-128"/>
                <a:cs typeface="Arial Unicode MS" panose="020B0604020202020204" pitchFamily="34" charset="-128"/>
              </a:rPr>
              <a:t>πίσω στην σχολική τάξη)</a:t>
            </a:r>
          </a:p>
        </p:txBody>
      </p:sp>
      <p:sp>
        <p:nvSpPr>
          <p:cNvPr id="3" name="Θέση περιεχομένου 2"/>
          <p:cNvSpPr>
            <a:spLocks noGrp="1"/>
          </p:cNvSpPr>
          <p:nvPr>
            <p:ph idx="1"/>
          </p:nvPr>
        </p:nvSpPr>
        <p:spPr/>
        <p:txBody>
          <a:bodyPr>
            <a:normAutofit/>
          </a:bodyPr>
          <a:lstStyle/>
          <a:p>
            <a:pPr marL="0" indent="0" algn="just">
              <a:buNone/>
            </a:pPr>
            <a:r>
              <a:rPr lang="el-GR" sz="2200" dirty="0">
                <a:latin typeface="Calibri" pitchFamily="34" charset="0"/>
                <a:cs typeface="Calibri" panose="020F0502020204030204" pitchFamily="34" charset="0"/>
              </a:rPr>
              <a:t>Πίσω στην τάξη, η ολομέλεια συζητά την εμπειρία της στα πάρκα.</a:t>
            </a:r>
          </a:p>
          <a:p>
            <a:pPr marL="0" indent="0" algn="just">
              <a:buNone/>
            </a:pPr>
            <a:r>
              <a:rPr lang="el-GR" sz="2200" dirty="0">
                <a:latin typeface="Calibri" pitchFamily="34" charset="0"/>
                <a:cs typeface="Calibri" panose="020F0502020204030204" pitchFamily="34" charset="0"/>
              </a:rPr>
              <a:t>Ο εκπαιδευτικός ζητά από τα παιδιά να γράψουν και να παραδώσουν εκείνη τη στιγμή μια μικρή έκθεση, 1 έως 2 παραγράφων, για το πώς και πού χρησιμοποιούνται οι Α.Π.Ε. και τα οφέλη τους, βάσει των πληροφοριών που απέκτησαν μέσω του προγράμματος και της εμπειρίας τους από τις επισκέψεις. </a:t>
            </a:r>
          </a:p>
        </p:txBody>
      </p:sp>
    </p:spTree>
    <p:extLst>
      <p:ext uri="{BB962C8B-B14F-4D97-AF65-F5344CB8AC3E}">
        <p14:creationId xmlns:p14="http://schemas.microsoft.com/office/powerpoint/2010/main" val="3129923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864108"/>
            <a:ext cx="3179036" cy="4929941"/>
          </a:xfrm>
        </p:spPr>
        <p:txBody>
          <a:bodyPr>
            <a:normAutofit/>
          </a:bodyPr>
          <a:lstStyle/>
          <a:p>
            <a:pPr algn="ctr"/>
            <a:r>
              <a:rPr lang="el-GR" dirty="0">
                <a:latin typeface="Arial Unicode MS" panose="020B0604020202020204" pitchFamily="34" charset="-128"/>
                <a:ea typeface="Arial Unicode MS" panose="020B0604020202020204" pitchFamily="34" charset="-128"/>
                <a:cs typeface="Arial Unicode MS" panose="020B0604020202020204" pitchFamily="34" charset="-128"/>
              </a:rPr>
              <a:t>Καταληκτική δραστηριότητα</a:t>
            </a:r>
          </a:p>
        </p:txBody>
      </p:sp>
      <p:sp>
        <p:nvSpPr>
          <p:cNvPr id="3" name="Θέση περιεχομένου 2"/>
          <p:cNvSpPr>
            <a:spLocks noGrp="1"/>
          </p:cNvSpPr>
          <p:nvPr>
            <p:ph idx="1"/>
          </p:nvPr>
        </p:nvSpPr>
        <p:spPr/>
        <p:txBody>
          <a:bodyPr/>
          <a:lstStyle/>
          <a:p>
            <a:pPr marL="0" indent="0" algn="just">
              <a:buNone/>
            </a:pPr>
            <a:r>
              <a:rPr lang="el-GR" sz="2200" dirty="0">
                <a:latin typeface="Calibri" panose="020F0502020204030204" pitchFamily="34" charset="0"/>
                <a:cs typeface="Calibri" panose="020F0502020204030204" pitchFamily="34" charset="0"/>
              </a:rPr>
              <a:t>Ο/Η εκπαιδευτικός συζητά με την ολομέλεια τις εκθέσεις των παιδιών και μαζί κάνουν προτάσεις για διάφορους τρόπους που μπορούν να ενημερώσουν και να προκαλέσουν το οικολογικό αίσθημα της σχολικής κοινότητας.</a:t>
            </a:r>
          </a:p>
        </p:txBody>
      </p:sp>
    </p:spTree>
    <p:extLst>
      <p:ext uri="{BB962C8B-B14F-4D97-AF65-F5344CB8AC3E}">
        <p14:creationId xmlns:p14="http://schemas.microsoft.com/office/powerpoint/2010/main" val="3491907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marL="0" indent="0" algn="ctr">
              <a:buNone/>
            </a:pPr>
            <a:r>
              <a:rPr lang="el-GR" sz="2400" b="1" i="1" dirty="0"/>
              <a:t>Ευχαριστούμε πολύ για το χρόνο σας!!!</a:t>
            </a:r>
          </a:p>
        </p:txBody>
      </p:sp>
    </p:spTree>
    <p:extLst>
      <p:ext uri="{BB962C8B-B14F-4D97-AF65-F5344CB8AC3E}">
        <p14:creationId xmlns:p14="http://schemas.microsoft.com/office/powerpoint/2010/main" val="2946030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latin typeface="Arial Unicode MS" panose="020B0604020202020204" pitchFamily="34" charset="-128"/>
                <a:ea typeface="Arial Unicode MS" panose="020B0604020202020204" pitchFamily="34" charset="-128"/>
                <a:cs typeface="Arial Unicode MS" panose="020B0604020202020204" pitchFamily="34" charset="-128"/>
              </a:rPr>
              <a:t>ΜΕΡΟΣ</a:t>
            </a:r>
            <a:r>
              <a:rPr lang="el-GR"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l-GR" dirty="0" err="1">
                <a:latin typeface="Arial Unicode MS" panose="020B0604020202020204" pitchFamily="34" charset="-128"/>
                <a:ea typeface="Arial Unicode MS" panose="020B0604020202020204" pitchFamily="34" charset="-128"/>
                <a:cs typeface="Arial Unicode MS" panose="020B0604020202020204" pitchFamily="34" charset="-128"/>
              </a:rPr>
              <a:t>1ο</a:t>
            </a:r>
            <a:endParaRPr lang="el-GR"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5" name="Θέση περιεχομένου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65700" y="863600"/>
            <a:ext cx="5121275" cy="5121275"/>
          </a:xfrm>
        </p:spPr>
      </p:pic>
    </p:spTree>
    <p:extLst>
      <p:ext uri="{BB962C8B-B14F-4D97-AF65-F5344CB8AC3E}">
        <p14:creationId xmlns:p14="http://schemas.microsoft.com/office/powerpoint/2010/main" val="2423920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πρόβλημα</a:t>
            </a:r>
          </a:p>
        </p:txBody>
      </p:sp>
      <p:sp>
        <p:nvSpPr>
          <p:cNvPr id="3" name="Θέση περιεχομένου 2"/>
          <p:cNvSpPr>
            <a:spLocks noGrp="1"/>
          </p:cNvSpPr>
          <p:nvPr>
            <p:ph idx="1"/>
          </p:nvPr>
        </p:nvSpPr>
        <p:spPr/>
        <p:txBody>
          <a:bodyPr>
            <a:normAutofit/>
          </a:bodyPr>
          <a:lstStyle/>
          <a:p>
            <a:pPr algn="just"/>
            <a:r>
              <a:rPr lang="el-GR" sz="2400" dirty="0">
                <a:latin typeface="Calibri" panose="020F0502020204030204" pitchFamily="34" charset="0"/>
                <a:cs typeface="Calibri" panose="020F0502020204030204" pitchFamily="34" charset="0"/>
              </a:rPr>
              <a:t>Κάθε χώρα και κάθε ήπειρος επηρεάζεται πλέον από την κλιματική αλλαγή. Διαταράσσονται οι εθνικές οικονομίες και επηρεάζονται οι ζωές των πολιτών, ενώ προκαλεί σημαντικό αντίκτυπο στους ανθρώπους, τις κοινότητες και τα έθνη του σήμερα και του αύριο.</a:t>
            </a:r>
          </a:p>
          <a:p>
            <a:pPr algn="just"/>
            <a:r>
              <a:rPr lang="el-GR" sz="2400" dirty="0">
                <a:latin typeface="Calibri" panose="020F0502020204030204" pitchFamily="34" charset="0"/>
                <a:cs typeface="Calibri" panose="020F0502020204030204" pitchFamily="34" charset="0"/>
              </a:rPr>
              <a:t>Η ανθρωπότητα αντιμετωπίζει σοβαρές επιπτώσεις από την κλιματική αλλαγή, όπως η αλλαγή των καιρικών συνθηκών, η άνοδος της στάθμης της θάλασσας, η ένταση των ανέμων και άλλα πιο ακραία καιρικά φαινόμενα.</a:t>
            </a:r>
          </a:p>
          <a:p>
            <a:pPr algn="just"/>
            <a:r>
              <a:rPr lang="el-GR" sz="2400" dirty="0">
                <a:latin typeface="Calibri" panose="020F0502020204030204" pitchFamily="34" charset="0"/>
                <a:cs typeface="Calibri" panose="020F0502020204030204" pitchFamily="34" charset="0"/>
              </a:rPr>
              <a:t>Οι εκπομπές αερίων του θερμοκηπίου που προκαλούνται από ανθρώπινες δραστηριότητες και συνεχώς αυξάνονται είναι η κινητήρια δύναμη της κλιματικής αλλαγής.</a:t>
            </a:r>
          </a:p>
        </p:txBody>
      </p:sp>
    </p:spTree>
    <p:extLst>
      <p:ext uri="{BB962C8B-B14F-4D97-AF65-F5344CB8AC3E}">
        <p14:creationId xmlns:p14="http://schemas.microsoft.com/office/powerpoint/2010/main" val="1362668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algn="just"/>
            <a:r>
              <a:rPr lang="el-GR" sz="2400" dirty="0">
                <a:latin typeface="Calibri" panose="020F0502020204030204" pitchFamily="34" charset="0"/>
                <a:cs typeface="Calibri" panose="020F0502020204030204" pitchFamily="34" charset="0"/>
              </a:rPr>
              <a:t>Το γεγονός πως η κλιματική αλλαγή είναι ένα παγκόσμιο φαινόμενο που δεν γνωρίζει σύνορα, και η αντιμετώπιση του απαιτεί συντονισμό σε διεθνές επίπεδο και παγκόσμια συνεργασία ώστε να βοηθηθούν οι αναπτυσσόμενες χώρες να μεταβούν σε μια οικονομία  χαμηλών  εκπομπών  άνθρακα και μειωμένου ενεργειακού αποτυπώματος.</a:t>
            </a:r>
          </a:p>
          <a:p>
            <a:pPr algn="just"/>
            <a:r>
              <a:rPr lang="el-GR" sz="2400" dirty="0">
                <a:latin typeface="Calibri" panose="020F0502020204030204" pitchFamily="34" charset="0"/>
                <a:cs typeface="Calibri" panose="020F0502020204030204" pitchFamily="34" charset="0"/>
              </a:rPr>
              <a:t>Για την καταπολέμηση της κλιματικής αλλαγής, οι χώρες συνεργάστηκαν και υιοθέτησαν μια παγκόσμια συμφωνία για το κλίμα στο Παρίσι το Δεκέμβριο του 2015.</a:t>
            </a:r>
          </a:p>
        </p:txBody>
      </p:sp>
    </p:spTree>
    <p:extLst>
      <p:ext uri="{BB962C8B-B14F-4D97-AF65-F5344CB8AC3E}">
        <p14:creationId xmlns:p14="http://schemas.microsoft.com/office/powerpoint/2010/main" val="2227326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830908"/>
            <a:ext cx="3435409" cy="5153840"/>
          </a:xfrm>
        </p:spPr>
        <p:txBody>
          <a:bodyPr/>
          <a:lstStyle/>
          <a:p>
            <a:r>
              <a:rPr lang="el-GR" dirty="0"/>
              <a:t>Χαρακτηριστικά Στοιχεία και Αριθμοί</a:t>
            </a:r>
          </a:p>
        </p:txBody>
      </p:sp>
      <p:sp>
        <p:nvSpPr>
          <p:cNvPr id="3" name="Θέση περιεχομένου 2"/>
          <p:cNvSpPr>
            <a:spLocks noGrp="1"/>
          </p:cNvSpPr>
          <p:nvPr>
            <p:ph idx="1"/>
          </p:nvPr>
        </p:nvSpPr>
        <p:spPr/>
        <p:txBody>
          <a:bodyPr>
            <a:normAutofit/>
          </a:bodyPr>
          <a:lstStyle/>
          <a:p>
            <a:pPr algn="just"/>
            <a:r>
              <a:rPr lang="el-GR" sz="2400" dirty="0">
                <a:latin typeface="Calibri" panose="020F0502020204030204" pitchFamily="34" charset="0"/>
                <a:cs typeface="Calibri" panose="020F0502020204030204" pitchFamily="34" charset="0"/>
              </a:rPr>
              <a:t>Από το 1880 μέχρι το 2012, η μέση παγκόσμια θερμοκρασία αυξήθηκε κατά 0,85 βαθμούς Κελσίου.</a:t>
            </a:r>
          </a:p>
          <a:p>
            <a:pPr algn="just"/>
            <a:r>
              <a:rPr lang="el-GR" sz="2400" dirty="0">
                <a:latin typeface="Calibri" panose="020F0502020204030204" pitchFamily="34" charset="0"/>
                <a:cs typeface="Calibri" panose="020F0502020204030204" pitchFamily="34" charset="0"/>
              </a:rPr>
              <a:t>Οι ωκεανοί θερμαίνονται, η ποσότητα του χιονιού και του πάγου έχουν μειωθεί και η στάθμη της θάλασσας έχει αυξηθεί. Από το 1901 μέχρι το 2010 η μέση στάθμη της θάλασσας έχει αυξηθεί κατά 19 εκατοστά περίπου. </a:t>
            </a:r>
          </a:p>
          <a:p>
            <a:pPr algn="just"/>
            <a:r>
              <a:rPr lang="el-GR" sz="2400" dirty="0">
                <a:latin typeface="Calibri" panose="020F0502020204030204" pitchFamily="34" charset="0"/>
                <a:cs typeface="Calibri" panose="020F0502020204030204" pitchFamily="34" charset="0"/>
              </a:rPr>
              <a:t>Οι παγκόσμιες εκπομπές διοξειδίου του άνθρακα (CO2) έχουν αυξηθεί κατά περίπου 50%  από το 1990</a:t>
            </a:r>
            <a:r>
              <a:rPr lang="el-GR" sz="2400" dirty="0"/>
              <a:t>.</a:t>
            </a:r>
          </a:p>
        </p:txBody>
      </p:sp>
    </p:spTree>
    <p:extLst>
      <p:ext uri="{BB962C8B-B14F-4D97-AF65-F5344CB8AC3E}">
        <p14:creationId xmlns:p14="http://schemas.microsoft.com/office/powerpoint/2010/main" val="1836535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algn="just"/>
            <a:r>
              <a:rPr lang="el-GR" dirty="0">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Δεδομένων των σημερινών συγκεντρώσεων και των συνεχιζόμενων εκπομπών αερίων του θερμοκηπίου, οι παγκόσμιες θερμοκρασίες θα μπορούσαν να είναι υψηλότερες από </a:t>
            </a:r>
            <a:r>
              <a:rPr lang="el-GR" sz="2400" dirty="0" err="1">
                <a:latin typeface="Calibri" panose="020F0502020204030204" pitchFamily="34" charset="0"/>
                <a:cs typeface="Calibri" panose="020F0502020204030204" pitchFamily="34" charset="0"/>
              </a:rPr>
              <a:t>1,5°C</a:t>
            </a:r>
            <a:r>
              <a:rPr lang="el-GR" sz="2400" dirty="0">
                <a:latin typeface="Calibri" panose="020F0502020204030204" pitchFamily="34" charset="0"/>
                <a:cs typeface="Calibri" panose="020F0502020204030204" pitchFamily="34" charset="0"/>
              </a:rPr>
              <a:t> έως το τέλος του αιώνα σε σχέση με την περίοδο 1850-1900. Η μέση άνοδος της στάθμης της θάλασσας προβλέπεται να είναι 34-30 </a:t>
            </a:r>
            <a:r>
              <a:rPr lang="el-GR" sz="2400" dirty="0" err="1">
                <a:latin typeface="Calibri" panose="020F0502020204030204" pitchFamily="34" charset="0"/>
                <a:cs typeface="Calibri" panose="020F0502020204030204" pitchFamily="34" charset="0"/>
              </a:rPr>
              <a:t>cm</a:t>
            </a:r>
            <a:r>
              <a:rPr lang="el-GR" sz="2400" dirty="0">
                <a:latin typeface="Calibri" panose="020F0502020204030204" pitchFamily="34" charset="0"/>
                <a:cs typeface="Calibri" panose="020F0502020204030204" pitchFamily="34" charset="0"/>
              </a:rPr>
              <a:t> έως το 2065 και 40-63 </a:t>
            </a:r>
            <a:r>
              <a:rPr lang="el-GR" sz="2400" dirty="0" err="1">
                <a:latin typeface="Calibri" panose="020F0502020204030204" pitchFamily="34" charset="0"/>
                <a:cs typeface="Calibri" panose="020F0502020204030204" pitchFamily="34" charset="0"/>
              </a:rPr>
              <a:t>cm</a:t>
            </a:r>
            <a:r>
              <a:rPr lang="el-GR" sz="2400" dirty="0">
                <a:latin typeface="Calibri" panose="020F0502020204030204" pitchFamily="34" charset="0"/>
                <a:cs typeface="Calibri" panose="020F0502020204030204" pitchFamily="34" charset="0"/>
              </a:rPr>
              <a:t> έως το 2100.</a:t>
            </a:r>
          </a:p>
          <a:p>
            <a:pPr algn="just"/>
            <a:r>
              <a:rPr lang="el-GR" sz="2400" dirty="0">
                <a:latin typeface="Calibri" panose="020F0502020204030204" pitchFamily="34" charset="0"/>
                <a:cs typeface="Calibri" panose="020F0502020204030204" pitchFamily="34" charset="0"/>
              </a:rPr>
              <a:t>Οι περισσότερες από τις επιπτώσεις της κλιματικής αλλαγής θα παραμείνουν για αιώνες ακόμη και αν σταματήσουν οι εκπομπές.</a:t>
            </a:r>
          </a:p>
          <a:p>
            <a:pPr algn="just"/>
            <a:r>
              <a:rPr lang="el-GR" sz="2400" dirty="0">
                <a:latin typeface="Calibri" panose="020F0502020204030204" pitchFamily="34" charset="0"/>
                <a:cs typeface="Calibri" panose="020F0502020204030204" pitchFamily="34" charset="0"/>
              </a:rPr>
              <a:t>Οι σημαντικές τεχνολογικές και θεσμικές αλλαγές θα αποτελέσουν την καλύτερη ευκαιρία ώστε η παγκόσμια θέρμανση να μην ξεπεράσει αυτό το όριο</a:t>
            </a:r>
          </a:p>
        </p:txBody>
      </p:sp>
    </p:spTree>
    <p:extLst>
      <p:ext uri="{BB962C8B-B14F-4D97-AF65-F5344CB8AC3E}">
        <p14:creationId xmlns:p14="http://schemas.microsoft.com/office/powerpoint/2010/main" val="696335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Στόχος 13</a:t>
            </a:r>
            <a:br>
              <a:rPr lang="el-GR" dirty="0"/>
            </a:br>
            <a:r>
              <a:rPr lang="el-GR" dirty="0"/>
              <a:t>επιδιώκει:</a:t>
            </a:r>
          </a:p>
        </p:txBody>
      </p:sp>
      <p:sp>
        <p:nvSpPr>
          <p:cNvPr id="3" name="Θέση περιεχομένου 2"/>
          <p:cNvSpPr>
            <a:spLocks noGrp="1"/>
          </p:cNvSpPr>
          <p:nvPr>
            <p:ph idx="1"/>
          </p:nvPr>
        </p:nvSpPr>
        <p:spPr/>
        <p:txBody>
          <a:bodyPr>
            <a:normAutofit/>
          </a:bodyPr>
          <a:lstStyle/>
          <a:p>
            <a:pPr algn="just"/>
            <a:r>
              <a:rPr lang="el-GR" sz="2400" dirty="0">
                <a:latin typeface="Calibri" panose="020F0502020204030204" pitchFamily="34" charset="0"/>
                <a:cs typeface="Calibri" panose="020F0502020204030204" pitchFamily="34" charset="0"/>
              </a:rPr>
              <a:t>13.1 Να ενισχύσει την ανθεκτικότητα και την προσαρμοστική ικανότητα όλων των χωρών απέναντι στους κινδύνους και τις φυσικές καταστροφές που προκαλούνται από την κλιματική αλλαγή.</a:t>
            </a:r>
          </a:p>
          <a:p>
            <a:pPr algn="just"/>
            <a:r>
              <a:rPr lang="el-GR" sz="2400" dirty="0">
                <a:latin typeface="Calibri" panose="020F0502020204030204" pitchFamily="34" charset="0"/>
                <a:cs typeface="Calibri" panose="020F0502020204030204" pitchFamily="34" charset="0"/>
              </a:rPr>
              <a:t>13.2 Να ενσωματώσει τα μέτρα για την κλιματική αλλαγή στις εθνικές πολιτικές, στρατηγικές και στον κρατικό σχεδιασμό. </a:t>
            </a:r>
          </a:p>
          <a:p>
            <a:pPr algn="just"/>
            <a:r>
              <a:rPr lang="el-GR" sz="2400" dirty="0">
                <a:latin typeface="Calibri" panose="020F0502020204030204" pitchFamily="34" charset="0"/>
                <a:cs typeface="Calibri" panose="020F0502020204030204" pitchFamily="34" charset="0"/>
              </a:rPr>
              <a:t>13.3 Να βελτιώσει την εκπαίδευση, να  ευαισθητοποιήσει τις κοινωνίες και να μετριάσει ή έστω να περιορίσει το φαινόμενο της κλιματικής αλλαγής. </a:t>
            </a:r>
          </a:p>
        </p:txBody>
      </p:sp>
    </p:spTree>
    <p:extLst>
      <p:ext uri="{BB962C8B-B14F-4D97-AF65-F5344CB8AC3E}">
        <p14:creationId xmlns:p14="http://schemas.microsoft.com/office/powerpoint/2010/main" val="2589420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Autofit/>
          </a:bodyPr>
          <a:lstStyle/>
          <a:p>
            <a:pPr algn="just"/>
            <a:r>
              <a:rPr lang="el-GR" sz="2300" dirty="0">
                <a:latin typeface="Calibri" panose="020F0502020204030204" pitchFamily="34" charset="0"/>
                <a:cs typeface="Calibri" panose="020F0502020204030204" pitchFamily="34" charset="0"/>
              </a:rPr>
              <a:t>13.α Εκπλήρωση των δεσμεύσεων των ανεπτυγμένων χωρών συμβαλλόμενων στη Σύμβαση Πλαίσιο των Ηνωμένων Εθνών για την Κλιματική Αλλαγή να χορηγούν 100 δισεκατομμύρια δολάρια ετησίως έως το 2020 μέσω όλων των διαύλων για την κάλυψη των αναγκών των αναπτυσσόμενων χωρών, λαμβάνοντας παράλληλα ουσιαστικές δράσεις μετριασμού και εφαρμόζοντας πλήρως το πλαίσιο διαφάνειας μέσω της χρήσης του Πράσινου Ταμείου για το κλίμα το συντομότερο δυνατό.</a:t>
            </a:r>
          </a:p>
          <a:p>
            <a:pPr algn="just"/>
            <a:r>
              <a:rPr lang="el-GR" sz="2300" dirty="0" err="1">
                <a:latin typeface="Calibri" panose="020F0502020204030204" pitchFamily="34" charset="0"/>
                <a:cs typeface="Calibri" panose="020F0502020204030204" pitchFamily="34" charset="0"/>
              </a:rPr>
              <a:t>13.β</a:t>
            </a:r>
            <a:r>
              <a:rPr lang="el-GR" sz="2300" dirty="0">
                <a:latin typeface="Calibri" panose="020F0502020204030204" pitchFamily="34" charset="0"/>
                <a:cs typeface="Calibri" panose="020F0502020204030204" pitchFamily="34" charset="0"/>
              </a:rPr>
              <a:t> Προώθηση μηχανισμών δημιουργίας ικανοτήτων για αποτελεσματικό σχεδιασμό και διαχείριση ζητημάτων κλιματικής αλλαγής σε λιγότερο ανεπτυγμένες χώρες και μικρά αναπτυσσόμενα νησιωτικά κράτη, συμπεριλαμβανομένων των γυναικών, των νέων και των τοπικών και περιθωριοποιημένων κοινοτήτων.</a:t>
            </a:r>
          </a:p>
        </p:txBody>
      </p:sp>
    </p:spTree>
    <p:extLst>
      <p:ext uri="{BB962C8B-B14F-4D97-AF65-F5344CB8AC3E}">
        <p14:creationId xmlns:p14="http://schemas.microsoft.com/office/powerpoint/2010/main" val="2084258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latin typeface="Arial Unicode MS" panose="020B0604020202020204" pitchFamily="34" charset="-128"/>
                <a:ea typeface="Arial Unicode MS" panose="020B0604020202020204" pitchFamily="34" charset="-128"/>
                <a:cs typeface="Arial Unicode MS" panose="020B0604020202020204" pitchFamily="34" charset="-128"/>
              </a:rPr>
              <a:t>ΜΕΡΟΣ</a:t>
            </a:r>
            <a:r>
              <a:rPr lang="el-GR"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l-GR" dirty="0" err="1">
                <a:latin typeface="Arial Unicode MS" panose="020B0604020202020204" pitchFamily="34" charset="-128"/>
                <a:ea typeface="Arial Unicode MS" panose="020B0604020202020204" pitchFamily="34" charset="-128"/>
                <a:cs typeface="Arial Unicode MS" panose="020B0604020202020204" pitchFamily="34" charset="-128"/>
              </a:rPr>
              <a:t>2ο</a:t>
            </a:r>
            <a:endParaRPr lang="el-GR"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Θέση περιεχομένου 2"/>
          <p:cNvSpPr>
            <a:spLocks noGrp="1"/>
          </p:cNvSpPr>
          <p:nvPr>
            <p:ph idx="1"/>
          </p:nvPr>
        </p:nvSpPr>
        <p:spPr/>
        <p:txBody>
          <a:bodyPr>
            <a:normAutofit/>
          </a:bodyPr>
          <a:lstStyle/>
          <a:p>
            <a:pPr marL="0" indent="0" algn="ctr">
              <a:buFont typeface="Wingdings 2" pitchFamily="18" charset="2"/>
              <a:buNone/>
            </a:pPr>
            <a:r>
              <a:rPr lang="el-GR" sz="4000" b="1" dirty="0">
                <a:solidFill>
                  <a:srgbClr val="FF0000"/>
                </a:solidFill>
                <a:latin typeface="Calibri" panose="020F0502020204030204" pitchFamily="34" charset="0"/>
                <a:ea typeface="Arial Unicode MS" panose="020B0604020202020204" pitchFamily="34" charset="-128"/>
                <a:cs typeface="Calibri" panose="020F0502020204030204" pitchFamily="34" charset="0"/>
              </a:rPr>
              <a:t>Πρόγραμμα</a:t>
            </a:r>
          </a:p>
          <a:p>
            <a:pPr marL="0" indent="0" algn="ctr">
              <a:buFont typeface="Wingdings 2" pitchFamily="18" charset="2"/>
              <a:buNone/>
            </a:pPr>
            <a:r>
              <a:rPr lang="el-GR" sz="4000" b="1" dirty="0">
                <a:solidFill>
                  <a:srgbClr val="FF0000"/>
                </a:solidFill>
                <a:latin typeface="Calibri" panose="020F0502020204030204" pitchFamily="34" charset="0"/>
                <a:ea typeface="Arial Unicode MS" panose="020B0604020202020204" pitchFamily="34" charset="-128"/>
                <a:cs typeface="Calibri" panose="020F0502020204030204" pitchFamily="34" charset="0"/>
              </a:rPr>
              <a:t>Περιβαλλοντικής</a:t>
            </a:r>
          </a:p>
          <a:p>
            <a:pPr marL="0" indent="0" algn="ctr">
              <a:buFont typeface="Wingdings 2" pitchFamily="18" charset="2"/>
              <a:buNone/>
            </a:pPr>
            <a:r>
              <a:rPr lang="el-GR" sz="4000" b="1" dirty="0">
                <a:solidFill>
                  <a:srgbClr val="FF0000"/>
                </a:solidFill>
                <a:latin typeface="Calibri" panose="020F0502020204030204" pitchFamily="34" charset="0"/>
                <a:ea typeface="Arial Unicode MS" panose="020B0604020202020204" pitchFamily="34" charset="-128"/>
                <a:cs typeface="Calibri" panose="020F0502020204030204" pitchFamily="34" charset="0"/>
              </a:rPr>
              <a:t>Εκπαίδευσης</a:t>
            </a:r>
          </a:p>
        </p:txBody>
      </p:sp>
    </p:spTree>
    <p:extLst>
      <p:ext uri="{BB962C8B-B14F-4D97-AF65-F5344CB8AC3E}">
        <p14:creationId xmlns:p14="http://schemas.microsoft.com/office/powerpoint/2010/main" val="1709487021"/>
      </p:ext>
    </p:extLst>
  </p:cSld>
  <p:clrMapOvr>
    <a:masterClrMapping/>
  </p:clrMapOvr>
</p:sld>
</file>

<file path=ppt/theme/theme1.xml><?xml version="1.0" encoding="utf-8"?>
<a:theme xmlns:a="http://schemas.openxmlformats.org/drawingml/2006/main" name="Πλαίσιο">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Πλαίσιο</Template>
  <TotalTime>248</TotalTime>
  <Words>917</Words>
  <Application>Microsoft Macintosh PowerPoint</Application>
  <PresentationFormat>Ευρεία οθόνη</PresentationFormat>
  <Paragraphs>48</Paragraphs>
  <Slides>15</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Arial Unicode MS</vt:lpstr>
      <vt:lpstr>Calibri</vt:lpstr>
      <vt:lpstr>Corbel</vt:lpstr>
      <vt:lpstr>Wingdings 2</vt:lpstr>
      <vt:lpstr>Πλαίσιο</vt:lpstr>
      <vt:lpstr>Στόχος 13  ΔΡΑΣΗ  ΓΙΑ  ΤΟ  ΚΛΙΜΑ </vt:lpstr>
      <vt:lpstr>ΜΕΡΟΣ 1ο</vt:lpstr>
      <vt:lpstr>Το πρόβλημα</vt:lpstr>
      <vt:lpstr>Παρουσίαση του PowerPoint</vt:lpstr>
      <vt:lpstr>Χαρακτηριστικά Στοιχεία και Αριθμοί</vt:lpstr>
      <vt:lpstr>Παρουσίαση του PowerPoint</vt:lpstr>
      <vt:lpstr>Ο Στόχος 13 επιδιώκει:</vt:lpstr>
      <vt:lpstr>Παρουσίαση του PowerPoint</vt:lpstr>
      <vt:lpstr>ΜΕΡΟΣ 2ο</vt:lpstr>
      <vt:lpstr>Παρουσίαση του PowerPoint</vt:lpstr>
      <vt:lpstr>1η ώρα (εντός της σχολικής τάξης)</vt:lpstr>
      <vt:lpstr>2η ώρα (επίσκεψη στα πάρκα)</vt:lpstr>
      <vt:lpstr>3η ώρα (πίσω στην σχολική τάξη)</vt:lpstr>
      <vt:lpstr>Καταληκτική δραστηριότητα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ΓΙΑΝΝΗΣ ΧΕΙΡΑΚΗΣ</dc:creator>
  <cp:lastModifiedBy>Thanos Mogias</cp:lastModifiedBy>
  <cp:revision>50</cp:revision>
  <dcterms:created xsi:type="dcterms:W3CDTF">2023-04-20T06:22:31Z</dcterms:created>
  <dcterms:modified xsi:type="dcterms:W3CDTF">2023-05-25T17:16:14Z</dcterms:modified>
</cp:coreProperties>
</file>