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3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4" r:id="rId3"/>
    <p:sldId id="263" r:id="rId4"/>
    <p:sldId id="284" r:id="rId5"/>
    <p:sldId id="265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83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6013" autoAdjust="0"/>
  </p:normalViewPr>
  <p:slideViewPr>
    <p:cSldViewPr>
      <p:cViewPr>
        <p:scale>
          <a:sx n="80" d="100"/>
          <a:sy n="80" d="100"/>
        </p:scale>
        <p:origin x="-91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9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12" Type="http://schemas.openxmlformats.org/officeDocument/2006/relationships/image" Target="../media/image98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Relationship Id="rId14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image" Target="../media/image102.wmf"/><Relationship Id="rId1" Type="http://schemas.openxmlformats.org/officeDocument/2006/relationships/image" Target="../media/image67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81.wmf"/><Relationship Id="rId1" Type="http://schemas.openxmlformats.org/officeDocument/2006/relationships/image" Target="../media/image115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45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4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83.wmf"/><Relationship Id="rId5" Type="http://schemas.openxmlformats.org/officeDocument/2006/relationships/image" Target="../media/image84.wmf"/><Relationship Id="rId4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D6B4-90BF-4783-91EA-69EBB6DE3DFC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95ED-71B0-4714-868A-E306AD2B7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9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DE853-374B-4FA8-9C46-44BF52529387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7672-3FC0-4ACA-89E3-7BC5B6575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2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AC3593-FA99-42D1-9D72-23BEC7ED1F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004328" y="694171"/>
            <a:ext cx="484934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l-GR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7672-3FC0-4ACA-89E3-7BC5B65756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0A4BCF-4C05-4A66-AE97-90E1DA02A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0.wmf"/><Relationship Id="rId34" Type="http://schemas.openxmlformats.org/officeDocument/2006/relationships/oleObject" Target="../embeddings/oleObject71.bin"/><Relationship Id="rId7" Type="http://schemas.openxmlformats.org/officeDocument/2006/relationships/image" Target="../media/image78.jpg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33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5" Type="http://schemas.openxmlformats.org/officeDocument/2006/relationships/image" Target="../media/image4.jpeg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28" Type="http://schemas.openxmlformats.org/officeDocument/2006/relationships/oleObject" Target="../embeddings/oleObject68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9.wmf"/><Relationship Id="rId31" Type="http://schemas.openxmlformats.org/officeDocument/2006/relationships/image" Target="../media/image75.wmf"/><Relationship Id="rId4" Type="http://schemas.openxmlformats.org/officeDocument/2006/relationships/image" Target="../media/image3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7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7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1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3.wmf"/><Relationship Id="rId34" Type="http://schemas.openxmlformats.org/officeDocument/2006/relationships/oleObject" Target="../embeddings/oleObject95.bin"/><Relationship Id="rId7" Type="http://schemas.openxmlformats.org/officeDocument/2006/relationships/image" Target="../media/image101.png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33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29" Type="http://schemas.openxmlformats.org/officeDocument/2006/relationships/image" Target="../media/image9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4.bin"/><Relationship Id="rId5" Type="http://schemas.openxmlformats.org/officeDocument/2006/relationships/image" Target="../media/image4.jpeg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28" Type="http://schemas.openxmlformats.org/officeDocument/2006/relationships/oleObject" Target="../embeddings/oleObject92.bin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92.wmf"/><Relationship Id="rId31" Type="http://schemas.openxmlformats.org/officeDocument/2006/relationships/image" Target="../media/image98.wmf"/><Relationship Id="rId4" Type="http://schemas.openxmlformats.org/officeDocument/2006/relationships/image" Target="../media/image3.png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96.wmf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10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07.wmf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33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104.bin"/><Relationship Id="rId32" Type="http://schemas.openxmlformats.org/officeDocument/2006/relationships/oleObject" Target="../embeddings/oleObject108.bin"/><Relationship Id="rId5" Type="http://schemas.openxmlformats.org/officeDocument/2006/relationships/image" Target="../media/image4.jpeg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106.bin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image" Target="../media/image3.png"/><Relationship Id="rId9" Type="http://schemas.openxmlformats.org/officeDocument/2006/relationships/image" Target="../media/image114.png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0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1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11.bin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8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2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3.w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0.wmf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30.png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2.bin"/><Relationship Id="rId37" Type="http://schemas.openxmlformats.org/officeDocument/2006/relationships/image" Target="../media/image29.w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14.bin"/><Relationship Id="rId23" Type="http://schemas.openxmlformats.org/officeDocument/2006/relationships/image" Target="../media/image300.png"/><Relationship Id="rId28" Type="http://schemas.openxmlformats.org/officeDocument/2006/relationships/oleObject" Target="../embeddings/oleObject20.bin"/><Relationship Id="rId36" Type="http://schemas.openxmlformats.org/officeDocument/2006/relationships/oleObject" Target="../embeddings/oleObject24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6.bin"/><Relationship Id="rId31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1.bin"/><Relationship Id="rId35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44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9.wmf"/><Relationship Id="rId32" Type="http://schemas.openxmlformats.org/officeDocument/2006/relationships/image" Target="../media/image43.w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.jpeg"/><Relationship Id="rId10" Type="http://schemas.openxmlformats.org/officeDocument/2006/relationships/image" Target="../media/image4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6.w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28" Type="http://schemas.openxmlformats.org/officeDocument/2006/relationships/oleObject" Target="../embeddings/oleObject53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image" Target="../media/image58.png"/><Relationship Id="rId30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4.jpeg"/><Relationship Id="rId10" Type="http://schemas.openxmlformats.org/officeDocument/2006/relationships/image" Target="../media/image6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Engineering</a:t>
            </a:r>
            <a:endParaRPr lang="el-GR" sz="1600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Round Diagonal Corner Rectangle 1"/>
          <p:cNvSpPr/>
          <p:nvPr/>
        </p:nvSpPr>
        <p:spPr>
          <a:xfrm>
            <a:off x="762000" y="762000"/>
            <a:ext cx="7772400" cy="19812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cap="small" dirty="0">
                <a:latin typeface="Garamond" pitchFamily="18" charset="0"/>
              </a:rPr>
              <a:t>ΛΥΣΕΙΣ ΕΞΙΣΩΣΗΣ ΚΥΜΑΤΟΣ ΣΤΟΥΣ ΚΥΜΑΤΟΔΗΓΟΥΣ ΔΙΑΦΟΡΩΝ ΔΙΑΤΟΜΩΝ</a:t>
            </a:r>
            <a:endParaRPr lang="el-GR" dirty="0">
              <a:latin typeface="Garamond" pitchFamily="18" charset="0"/>
            </a:endParaRPr>
          </a:p>
        </p:txBody>
      </p:sp>
      <p:sp>
        <p:nvSpPr>
          <p:cNvPr id="8" name="Diagonal Stripe 7"/>
          <p:cNvSpPr/>
          <p:nvPr/>
        </p:nvSpPr>
        <p:spPr>
          <a:xfrm>
            <a:off x="-76200" y="-76200"/>
            <a:ext cx="2438400" cy="1981200"/>
          </a:xfrm>
          <a:prstGeom prst="diagStri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5400000">
            <a:off x="7062787" y="-100012"/>
            <a:ext cx="2105025" cy="2209800"/>
          </a:xfrm>
          <a:prstGeom prst="diagStri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669803" y="3373715"/>
            <a:ext cx="5767880" cy="567771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err="1">
                <a:solidFill>
                  <a:schemeClr val="tx1"/>
                </a:solidFill>
                <a:latin typeface="Garamond" pitchFamily="18" charset="0"/>
              </a:rPr>
              <a:t>Μαξιμίδης</a:t>
            </a:r>
            <a:r>
              <a:rPr lang="el-GR" sz="2800" b="1" dirty="0">
                <a:solidFill>
                  <a:schemeClr val="tx1"/>
                </a:solidFill>
                <a:latin typeface="Garamond" pitchFamily="18" charset="0"/>
              </a:rPr>
              <a:t> Τ. </a:t>
            </a:r>
            <a:r>
              <a:rPr lang="el-GR" sz="2800" b="1" dirty="0" err="1" smtClean="0">
                <a:solidFill>
                  <a:schemeClr val="tx1"/>
                </a:solidFill>
                <a:latin typeface="Garamond" pitchFamily="18" charset="0"/>
              </a:rPr>
              <a:t>Ρόνις</a:t>
            </a:r>
            <a:endParaRPr lang="en-US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267200" y="4895108"/>
            <a:ext cx="4569094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Garamond" pitchFamily="18" charset="0"/>
              </a:rPr>
              <a:t>Εφαρμοσμένα Μαθηματικά</a:t>
            </a:r>
            <a:endParaRPr lang="en-US" sz="2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ctr"/>
            <a:r>
              <a:rPr lang="el-GR" sz="2000" dirty="0" smtClean="0">
                <a:solidFill>
                  <a:schemeClr val="tx1"/>
                </a:solidFill>
                <a:latin typeface="Garamond" pitchFamily="18" charset="0"/>
              </a:rPr>
              <a:t>Διδάσκων : Αν. καθηγητής Χρ. </a:t>
            </a:r>
            <a:r>
              <a:rPr lang="el-GR" sz="2000" smtClean="0">
                <a:solidFill>
                  <a:schemeClr val="tx1"/>
                </a:solidFill>
                <a:latin typeface="Garamond" pitchFamily="18" charset="0"/>
              </a:rPr>
              <a:t>Σχοινάς</a:t>
            </a:r>
            <a:endParaRPr lang="en-US" sz="20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nip Diagonal Corner Rectangle 69"/>
          <p:cNvSpPr/>
          <p:nvPr/>
        </p:nvSpPr>
        <p:spPr>
          <a:xfrm>
            <a:off x="3869375" y="4274763"/>
            <a:ext cx="4191000" cy="628186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9" name="Snip Diagonal Corner Rectangle 68"/>
          <p:cNvSpPr/>
          <p:nvPr/>
        </p:nvSpPr>
        <p:spPr>
          <a:xfrm>
            <a:off x="4114799" y="3543955"/>
            <a:ext cx="4419601" cy="628186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7" name="Snip Diagonal Corner Rectangle 66"/>
          <p:cNvSpPr/>
          <p:nvPr/>
        </p:nvSpPr>
        <p:spPr>
          <a:xfrm>
            <a:off x="3515902" y="5443164"/>
            <a:ext cx="5334000" cy="628186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Κυκλικός Κυματοδηγός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10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2" name="Right Arrow 51"/>
          <p:cNvSpPr/>
          <p:nvPr/>
        </p:nvSpPr>
        <p:spPr>
          <a:xfrm rot="6637252">
            <a:off x="5999668" y="2408537"/>
            <a:ext cx="445517" cy="26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" y="1066800"/>
            <a:ext cx="2167106" cy="209588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78981"/>
              </p:ext>
            </p:extLst>
          </p:nvPr>
        </p:nvGraphicFramePr>
        <p:xfrm>
          <a:off x="2476500" y="1587500"/>
          <a:ext cx="3776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9" name="Equation" r:id="rId8" imgW="2603160" imgH="419040" progId="Equation.DSMT4">
                  <p:embed/>
                </p:oleObj>
              </mc:Choice>
              <mc:Fallback>
                <p:oleObj name="Equation" r:id="rId8" imgW="26031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587500"/>
                        <a:ext cx="377666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362200" y="1096995"/>
            <a:ext cx="691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Garamond" pitchFamily="18" charset="0"/>
              </a:rPr>
              <a:t>Εξισώσεις κύματος στις  κυλινδρικές συντεταγμένες </a:t>
            </a:r>
            <a:endParaRPr lang="el-GR" sz="2400" dirty="0">
              <a:latin typeface="Garamond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0208"/>
              </p:ext>
            </p:extLst>
          </p:nvPr>
        </p:nvGraphicFramePr>
        <p:xfrm>
          <a:off x="2584958" y="2286000"/>
          <a:ext cx="3343310" cy="32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0" name="Equation" r:id="rId10" imgW="2349360" imgH="228600" progId="Equation.DSMT4">
                  <p:embed/>
                </p:oleObj>
              </mc:Choice>
              <mc:Fallback>
                <p:oleObj name="Equation" r:id="rId10" imgW="23493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958" y="2286000"/>
                        <a:ext cx="3343310" cy="326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17571"/>
              </p:ext>
            </p:extLst>
          </p:nvPr>
        </p:nvGraphicFramePr>
        <p:xfrm>
          <a:off x="2807716" y="2743200"/>
          <a:ext cx="573819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1" name="Equation" r:id="rId12" imgW="4127500" imgH="444500" progId="Equation.DSMT4">
                  <p:embed/>
                </p:oleObj>
              </mc:Choice>
              <mc:Fallback>
                <p:oleObj name="Equation" r:id="rId12" imgW="4127500" imgH="444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716" y="2743200"/>
                        <a:ext cx="5738191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25268"/>
              </p:ext>
            </p:extLst>
          </p:nvPr>
        </p:nvGraphicFramePr>
        <p:xfrm>
          <a:off x="6987300" y="1918687"/>
          <a:ext cx="13223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2" name="Equation" r:id="rId14" imgW="761760" imgH="228600" progId="Equation.DSMT4">
                  <p:embed/>
                </p:oleObj>
              </mc:Choice>
              <mc:Fallback>
                <p:oleObj name="Equation" r:id="rId14" imgW="761760" imgH="2286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300" y="1918687"/>
                        <a:ext cx="13223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60558"/>
              </p:ext>
            </p:extLst>
          </p:nvPr>
        </p:nvGraphicFramePr>
        <p:xfrm>
          <a:off x="29688" y="3657600"/>
          <a:ext cx="324678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3" name="Equation" r:id="rId16" imgW="2336800" imgH="444500" progId="Equation.DSMT4">
                  <p:embed/>
                </p:oleObj>
              </mc:Choice>
              <mc:Fallback>
                <p:oleObj name="Equation" r:id="rId16" imgW="2336800" imgH="444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8" y="3657600"/>
                        <a:ext cx="324678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05869"/>
              </p:ext>
            </p:extLst>
          </p:nvPr>
        </p:nvGraphicFramePr>
        <p:xfrm>
          <a:off x="4191000" y="3581400"/>
          <a:ext cx="42937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4" name="Equation" r:id="rId18" imgW="3086100" imgH="444500" progId="Equation.DSMT4">
                  <p:embed/>
                </p:oleObj>
              </mc:Choice>
              <mc:Fallback>
                <p:oleObj name="Equation" r:id="rId18" imgW="3086100" imgH="4445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1400"/>
                        <a:ext cx="4293704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35784"/>
              </p:ext>
            </p:extLst>
          </p:nvPr>
        </p:nvGraphicFramePr>
        <p:xfrm>
          <a:off x="77377" y="3232866"/>
          <a:ext cx="913223" cy="28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5" name="Equation" r:id="rId20" imgW="774364" imgH="241195" progId="Equation.DSMT4">
                  <p:embed/>
                </p:oleObj>
              </mc:Choice>
              <mc:Fallback>
                <p:oleObj name="Equation" r:id="rId20" imgW="774364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7" y="3232866"/>
                        <a:ext cx="913223" cy="281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834434"/>
              </p:ext>
            </p:extLst>
          </p:nvPr>
        </p:nvGraphicFramePr>
        <p:xfrm>
          <a:off x="848902" y="4240685"/>
          <a:ext cx="1945869" cy="61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6" name="Equation" r:id="rId22" imgW="1320227" imgH="418918" progId="Equation.DSMT4">
                  <p:embed/>
                </p:oleObj>
              </mc:Choice>
              <mc:Fallback>
                <p:oleObj name="Equation" r:id="rId22" imgW="1320227" imgH="418918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02" y="4240685"/>
                        <a:ext cx="1945869" cy="615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12074"/>
              </p:ext>
            </p:extLst>
          </p:nvPr>
        </p:nvGraphicFramePr>
        <p:xfrm>
          <a:off x="4236378" y="4311647"/>
          <a:ext cx="3566844" cy="59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7" name="Equation" r:id="rId24" imgW="2514600" imgH="419100" progId="Equation.DSMT4">
                  <p:embed/>
                </p:oleObj>
              </mc:Choice>
              <mc:Fallback>
                <p:oleObj name="Equation" r:id="rId24" imgW="25146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378" y="4311647"/>
                        <a:ext cx="3566844" cy="594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Arrow 57"/>
          <p:cNvSpPr/>
          <p:nvPr/>
        </p:nvSpPr>
        <p:spPr>
          <a:xfrm>
            <a:off x="6781800" y="5042031"/>
            <a:ext cx="619259" cy="132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95616"/>
              </p:ext>
            </p:extLst>
          </p:nvPr>
        </p:nvGraphicFramePr>
        <p:xfrm>
          <a:off x="228600" y="5320755"/>
          <a:ext cx="3001301" cy="37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8" name="Equation" r:id="rId26" imgW="1612900" imgH="203200" progId="Equation.DSMT4">
                  <p:embed/>
                </p:oleObj>
              </mc:Choice>
              <mc:Fallback>
                <p:oleObj name="Equation" r:id="rId26" imgW="1612900" imgH="203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20755"/>
                        <a:ext cx="3001301" cy="372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8051"/>
              </p:ext>
            </p:extLst>
          </p:nvPr>
        </p:nvGraphicFramePr>
        <p:xfrm>
          <a:off x="3962400" y="4949272"/>
          <a:ext cx="2809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9" name="Equation" r:id="rId28" imgW="1689100" imgH="228600" progId="Equation.DSMT4">
                  <p:embed/>
                </p:oleObj>
              </mc:Choice>
              <mc:Fallback>
                <p:oleObj name="Equation" r:id="rId28" imgW="168910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49272"/>
                        <a:ext cx="28098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371043"/>
              </p:ext>
            </p:extLst>
          </p:nvPr>
        </p:nvGraphicFramePr>
        <p:xfrm>
          <a:off x="2827887" y="4740712"/>
          <a:ext cx="673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0" name="Equation" r:id="rId30" imgW="419040" imgH="228600" progId="Equation.DSMT4">
                  <p:embed/>
                </p:oleObj>
              </mc:Choice>
              <mc:Fallback>
                <p:oleObj name="Equation" r:id="rId30" imgW="41904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887" y="4740712"/>
                        <a:ext cx="673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416750" y="4733330"/>
            <a:ext cx="294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Garamond" pitchFamily="18" charset="0"/>
              </a:rPr>
              <a:t>Επανάληψη κάθε θ=2π </a:t>
            </a:r>
            <a:endParaRPr lang="el-GR" dirty="0">
              <a:latin typeface="Garamond" pitchFamily="18" charset="0"/>
            </a:endParaRP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48649"/>
              </p:ext>
            </p:extLst>
          </p:nvPr>
        </p:nvGraphicFramePr>
        <p:xfrm>
          <a:off x="3740150" y="5562600"/>
          <a:ext cx="48275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1" name="Equation" r:id="rId32" imgW="2666880" imgH="241200" progId="Equation.DSMT4">
                  <p:embed/>
                </p:oleObj>
              </mc:Choice>
              <mc:Fallback>
                <p:oleObj name="Equation" r:id="rId32" imgW="2666880" imgH="241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562600"/>
                        <a:ext cx="4827588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06537"/>
              </p:ext>
            </p:extLst>
          </p:nvPr>
        </p:nvGraphicFramePr>
        <p:xfrm>
          <a:off x="7475457" y="4912162"/>
          <a:ext cx="16684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2" name="Equation" r:id="rId34" imgW="1002960" imgH="228600" progId="Equation.DSMT4">
                  <p:embed/>
                </p:oleObj>
              </mc:Choice>
              <mc:Fallback>
                <p:oleObj name="Equation" r:id="rId34" imgW="10029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457" y="4912162"/>
                        <a:ext cx="16684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nip Diagonal Corner Rectangle 48"/>
          <p:cNvSpPr/>
          <p:nvPr/>
        </p:nvSpPr>
        <p:spPr>
          <a:xfrm>
            <a:off x="3048000" y="704228"/>
            <a:ext cx="2755139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Κυλινδρικός Κυματοδηγός-ΤΕ 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11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23419"/>
              </p:ext>
            </p:extLst>
          </p:nvPr>
        </p:nvGraphicFramePr>
        <p:xfrm>
          <a:off x="3187700" y="933450"/>
          <a:ext cx="2400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Equation" r:id="rId7" imgW="1282680" imgH="228600" progId="Equation.DSMT4">
                  <p:embed/>
                </p:oleObj>
              </mc:Choice>
              <mc:Fallback>
                <p:oleObj name="Equation" r:id="rId7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933450"/>
                        <a:ext cx="24003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09030"/>
              </p:ext>
            </p:extLst>
          </p:nvPr>
        </p:nvGraphicFramePr>
        <p:xfrm>
          <a:off x="228600" y="2438400"/>
          <a:ext cx="27749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Equation" r:id="rId9" imgW="1752600" imgH="1828800" progId="Equation.DSMT4">
                  <p:embed/>
                </p:oleObj>
              </mc:Choice>
              <mc:Fallback>
                <p:oleObj name="Equation" r:id="rId9" imgW="1752600" imgH="182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2774950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61590"/>
              </p:ext>
            </p:extLst>
          </p:nvPr>
        </p:nvGraphicFramePr>
        <p:xfrm>
          <a:off x="729251" y="1752600"/>
          <a:ext cx="5094698" cy="45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3" name="Equation" r:id="rId11" imgW="2666880" imgH="241200" progId="Equation.DSMT4">
                  <p:embed/>
                </p:oleObj>
              </mc:Choice>
              <mc:Fallback>
                <p:oleObj name="Equation" r:id="rId11" imgW="2666880" imgH="2412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51" y="1752600"/>
                        <a:ext cx="5094698" cy="454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465433"/>
              </p:ext>
            </p:extLst>
          </p:nvPr>
        </p:nvGraphicFramePr>
        <p:xfrm>
          <a:off x="6629400" y="1752600"/>
          <a:ext cx="8080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8080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90355"/>
              </p:ext>
            </p:extLst>
          </p:nvPr>
        </p:nvGraphicFramePr>
        <p:xfrm>
          <a:off x="4147640" y="2438400"/>
          <a:ext cx="4764017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15" imgW="2958840" imgH="1777680" progId="Equation.DSMT4">
                  <p:embed/>
                </p:oleObj>
              </mc:Choice>
              <mc:Fallback>
                <p:oleObj name="Equation" r:id="rId15" imgW="2958840" imgH="1777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40" y="2438400"/>
                        <a:ext cx="4764017" cy="285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3276600" y="33528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1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nip Diagonal Corner Rectangle 48"/>
          <p:cNvSpPr/>
          <p:nvPr/>
        </p:nvSpPr>
        <p:spPr>
          <a:xfrm>
            <a:off x="3048000" y="704228"/>
            <a:ext cx="2755139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Κυλινδρικός Κυματοδηγός-ΤΜ 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19931"/>
              </p:ext>
            </p:extLst>
          </p:nvPr>
        </p:nvGraphicFramePr>
        <p:xfrm>
          <a:off x="3141663" y="933450"/>
          <a:ext cx="2493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7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933450"/>
                        <a:ext cx="2493962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85112"/>
              </p:ext>
            </p:extLst>
          </p:nvPr>
        </p:nvGraphicFramePr>
        <p:xfrm>
          <a:off x="228600" y="2438400"/>
          <a:ext cx="27749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8" name="Equation" r:id="rId9" imgW="1752600" imgH="1828800" progId="Equation.DSMT4">
                  <p:embed/>
                </p:oleObj>
              </mc:Choice>
              <mc:Fallback>
                <p:oleObj name="Equation" r:id="rId9" imgW="17526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2774950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83292"/>
              </p:ext>
            </p:extLst>
          </p:nvPr>
        </p:nvGraphicFramePr>
        <p:xfrm>
          <a:off x="838200" y="1676400"/>
          <a:ext cx="5094698" cy="45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9" name="Equation" r:id="rId11" imgW="2666880" imgH="241200" progId="Equation.DSMT4">
                  <p:embed/>
                </p:oleObj>
              </mc:Choice>
              <mc:Fallback>
                <p:oleObj name="Equation" r:id="rId11" imgW="266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5094698" cy="454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25755"/>
              </p:ext>
            </p:extLst>
          </p:nvPr>
        </p:nvGraphicFramePr>
        <p:xfrm>
          <a:off x="6553200" y="1676400"/>
          <a:ext cx="8080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76400"/>
                        <a:ext cx="8080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82240"/>
              </p:ext>
            </p:extLst>
          </p:nvPr>
        </p:nvGraphicFramePr>
        <p:xfrm>
          <a:off x="4178300" y="2438400"/>
          <a:ext cx="4703763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1" name="Equation" r:id="rId15" imgW="2920680" imgH="1777680" progId="Equation.DSMT4">
                  <p:embed/>
                </p:oleObj>
              </mc:Choice>
              <mc:Fallback>
                <p:oleObj name="Equation" r:id="rId15" imgW="292068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438400"/>
                        <a:ext cx="4703763" cy="285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3276600" y="33528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1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Κυκλικός Κυματοδηγός-Κατανομή Ρυθμών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13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4984277" y="1245817"/>
            <a:ext cx="3163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Garamond" pitchFamily="18" charset="0"/>
              </a:rPr>
              <a:t>Κατανομή των πρώτων 15 ρυθμών στον κυκλικό κυματοδηγό</a:t>
            </a:r>
            <a:endParaRPr lang="el-GR" sz="2400" dirty="0"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6"/>
          <a:stretch/>
        </p:blipFill>
        <p:spPr>
          <a:xfrm>
            <a:off x="460076" y="1245817"/>
            <a:ext cx="3502323" cy="4805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5"/>
          <a:stretch/>
        </p:blipFill>
        <p:spPr>
          <a:xfrm>
            <a:off x="4724400" y="2667000"/>
            <a:ext cx="3423328" cy="30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Ελλειπτικό Σύστημα Συντεταγμένων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14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" y="1066800"/>
            <a:ext cx="3376526" cy="2819400"/>
          </a:xfrm>
          <a:prstGeom prst="rect">
            <a:avLst/>
          </a:prstGeom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126422"/>
              </p:ext>
            </p:extLst>
          </p:nvPr>
        </p:nvGraphicFramePr>
        <p:xfrm>
          <a:off x="3733800" y="1371600"/>
          <a:ext cx="419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6" name="Equation" r:id="rId8" imgW="2514600" imgH="228600" progId="Equation.DSMT4">
                  <p:embed/>
                </p:oleObj>
              </mc:Choice>
              <mc:Fallback>
                <p:oleObj name="Equation" r:id="rId8" imgW="251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71600"/>
                        <a:ext cx="41910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71063"/>
              </p:ext>
            </p:extLst>
          </p:nvPr>
        </p:nvGraphicFramePr>
        <p:xfrm>
          <a:off x="5301654" y="3352800"/>
          <a:ext cx="3668486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7" name="Equation" r:id="rId10" imgW="2006600" imgH="228600" progId="Equation.DSMT4">
                  <p:embed/>
                </p:oleObj>
              </mc:Choice>
              <mc:Fallback>
                <p:oleObj name="Equation" r:id="rId10" imgW="2006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1654" y="3352800"/>
                        <a:ext cx="3668486" cy="417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3436892" y="1905000"/>
            <a:ext cx="5498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Garamond" pitchFamily="18" charset="0"/>
              </a:rPr>
              <a:t>Στο </a:t>
            </a:r>
            <a:r>
              <a:rPr lang="el-GR" sz="2000" dirty="0" smtClean="0">
                <a:latin typeface="Garamond" pitchFamily="18" charset="0"/>
              </a:rPr>
              <a:t>επίπεδο               οι </a:t>
            </a:r>
            <a:r>
              <a:rPr lang="el-GR" sz="2000" dirty="0">
                <a:latin typeface="Garamond" pitchFamily="18" charset="0"/>
              </a:rPr>
              <a:t>καμπύλες  </a:t>
            </a:r>
            <a:r>
              <a:rPr lang="el-GR" sz="2000" dirty="0" smtClean="0">
                <a:latin typeface="Garamond" pitchFamily="18" charset="0"/>
              </a:rPr>
              <a:t>              σχηματίζουν </a:t>
            </a:r>
            <a:r>
              <a:rPr lang="el-GR" sz="2000" dirty="0">
                <a:latin typeface="Garamond" pitchFamily="18" charset="0"/>
              </a:rPr>
              <a:t>μια οικογένεια </a:t>
            </a:r>
            <a:r>
              <a:rPr lang="el-GR" sz="2000" dirty="0" err="1">
                <a:latin typeface="Garamond" pitchFamily="18" charset="0"/>
              </a:rPr>
              <a:t>συνεστιακών</a:t>
            </a:r>
            <a:r>
              <a:rPr lang="el-GR" sz="2000" dirty="0">
                <a:latin typeface="Garamond" pitchFamily="18" charset="0"/>
              </a:rPr>
              <a:t> ελλείψεων με τις απόσταση μεταξύ των εστιών (</a:t>
            </a:r>
            <a:r>
              <a:rPr lang="el-GR" sz="2000" dirty="0" smtClean="0">
                <a:latin typeface="Garamond" pitchFamily="18" charset="0"/>
              </a:rPr>
              <a:t>σημεία     και     ), </a:t>
            </a:r>
            <a:r>
              <a:rPr lang="el-GR" sz="2000" dirty="0">
                <a:latin typeface="Garamond" pitchFamily="18" charset="0"/>
              </a:rPr>
              <a:t>να ισούται  </a:t>
            </a:r>
          </a:p>
        </p:txBody>
      </p:sp>
      <p:sp>
        <p:nvSpPr>
          <p:cNvPr id="10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011687"/>
              </p:ext>
            </p:extLst>
          </p:nvPr>
        </p:nvGraphicFramePr>
        <p:xfrm>
          <a:off x="4755077" y="2021775"/>
          <a:ext cx="831273" cy="21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8" name="Equation" r:id="rId12" imgW="596900" imgH="152400" progId="Equation.DSMT4">
                  <p:embed/>
                </p:oleObj>
              </mc:Choice>
              <mc:Fallback>
                <p:oleObj name="Equation" r:id="rId12" imgW="596900" imgH="1524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077" y="2021775"/>
                        <a:ext cx="831273" cy="211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84856"/>
              </p:ext>
            </p:extLst>
          </p:nvPr>
        </p:nvGraphicFramePr>
        <p:xfrm>
          <a:off x="6832370" y="1976250"/>
          <a:ext cx="1646461" cy="32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9" name="Equation" r:id="rId14" imgW="1155700" imgH="228600" progId="Equation.DSMT4">
                  <p:embed/>
                </p:oleObj>
              </mc:Choice>
              <mc:Fallback>
                <p:oleObj name="Equation" r:id="rId14" imgW="115570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370" y="1976250"/>
                        <a:ext cx="1646461" cy="32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968333"/>
              </p:ext>
            </p:extLst>
          </p:nvPr>
        </p:nvGraphicFramePr>
        <p:xfrm>
          <a:off x="7391400" y="2547916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0" name="Equation" r:id="rId16" imgW="152334" imgH="228501" progId="Equation.DSMT4">
                  <p:embed/>
                </p:oleObj>
              </mc:Choice>
              <mc:Fallback>
                <p:oleObj name="Equation" r:id="rId16" imgW="152334" imgH="228501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547916"/>
                        <a:ext cx="2286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205025"/>
              </p:ext>
            </p:extLst>
          </p:nvPr>
        </p:nvGraphicFramePr>
        <p:xfrm>
          <a:off x="8032598" y="2578593"/>
          <a:ext cx="228600" cy="32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1" name="Equation" r:id="rId18" imgW="165028" imgH="228501" progId="Equation.DSMT4">
                  <p:embed/>
                </p:oleObj>
              </mc:Choice>
              <mc:Fallback>
                <p:oleObj name="Equation" r:id="rId18" imgW="165028" imgH="228501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598" y="2578593"/>
                        <a:ext cx="228600" cy="322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8926"/>
              </p:ext>
            </p:extLst>
          </p:nvPr>
        </p:nvGraphicFramePr>
        <p:xfrm>
          <a:off x="4267200" y="2885539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2" name="Equation" r:id="rId20" imgW="304668" imgH="228501" progId="Equation.DSMT4">
                  <p:embed/>
                </p:oleObj>
              </mc:Choice>
              <mc:Fallback>
                <p:oleObj name="Equation" r:id="rId20" imgW="304668" imgH="228501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85539"/>
                        <a:ext cx="457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24301"/>
              </p:ext>
            </p:extLst>
          </p:nvPr>
        </p:nvGraphicFramePr>
        <p:xfrm>
          <a:off x="3958956" y="3371910"/>
          <a:ext cx="127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3" name="Equation" r:id="rId22" imgW="761669" imgH="228501" progId="Equation.DSMT4">
                  <p:embed/>
                </p:oleObj>
              </mc:Choice>
              <mc:Fallback>
                <p:oleObj name="Equation" r:id="rId22" imgW="761669" imgH="228501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956" y="3371910"/>
                        <a:ext cx="12700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3424027" y="3352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Για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113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213662"/>
              </p:ext>
            </p:extLst>
          </p:nvPr>
        </p:nvGraphicFramePr>
        <p:xfrm>
          <a:off x="3097094" y="4191000"/>
          <a:ext cx="3089056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4" name="Equation" r:id="rId24" imgW="1993900" imgH="279400" progId="Equation.DSMT4">
                  <p:embed/>
                </p:oleObj>
              </mc:Choice>
              <mc:Fallback>
                <p:oleObj name="Equation" r:id="rId24" imgW="1993900" imgH="279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094" y="4191000"/>
                        <a:ext cx="3089056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175523" y="4828286"/>
            <a:ext cx="718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Καμπύλες                        πάνω </a:t>
            </a:r>
            <a:r>
              <a:rPr lang="el-GR" sz="2000" dirty="0">
                <a:latin typeface="Garamond" pitchFamily="18" charset="0"/>
              </a:rPr>
              <a:t>στο </a:t>
            </a:r>
            <a:r>
              <a:rPr lang="el-GR" sz="2000" dirty="0" smtClean="0">
                <a:latin typeface="Garamond" pitchFamily="18" charset="0"/>
              </a:rPr>
              <a:t>επίπεδο              σχηματίζουν </a:t>
            </a:r>
            <a:r>
              <a:rPr lang="el-GR" sz="2000" dirty="0">
                <a:latin typeface="Garamond" pitchFamily="18" charset="0"/>
              </a:rPr>
              <a:t>μια οικογένεια </a:t>
            </a:r>
            <a:r>
              <a:rPr lang="el-GR" sz="2000" dirty="0" err="1">
                <a:latin typeface="Garamond" pitchFamily="18" charset="0"/>
              </a:rPr>
              <a:t>συνεστιακών</a:t>
            </a:r>
            <a:r>
              <a:rPr lang="el-GR" sz="2000" dirty="0">
                <a:latin typeface="Garamond" pitchFamily="18" charset="0"/>
              </a:rPr>
              <a:t> </a:t>
            </a:r>
            <a:r>
              <a:rPr lang="el-GR" sz="2000" dirty="0" smtClean="0">
                <a:latin typeface="Garamond" pitchFamily="18" charset="0"/>
              </a:rPr>
              <a:t>υπερβολών. </a:t>
            </a:r>
            <a:r>
              <a:rPr lang="el-GR" sz="2000" dirty="0">
                <a:latin typeface="Garamond" pitchFamily="18" charset="0"/>
              </a:rPr>
              <a:t>Για το πλήρες </a:t>
            </a:r>
            <a:r>
              <a:rPr lang="el-GR" sz="2000" dirty="0" smtClean="0">
                <a:latin typeface="Garamond" pitchFamily="18" charset="0"/>
              </a:rPr>
              <a:t>επίπεδο            ισχύουν              και 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116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32573"/>
              </p:ext>
            </p:extLst>
          </p:nvPr>
        </p:nvGraphicFramePr>
        <p:xfrm>
          <a:off x="1265779" y="4917767"/>
          <a:ext cx="1435419" cy="28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5" name="Equation" r:id="rId26" imgW="1130300" imgH="228600" progId="Equation.DSMT4">
                  <p:embed/>
                </p:oleObj>
              </mc:Choice>
              <mc:Fallback>
                <p:oleObj name="Equation" r:id="rId26" imgW="1130300" imgH="2286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779" y="4917767"/>
                        <a:ext cx="1435419" cy="28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37558"/>
              </p:ext>
            </p:extLst>
          </p:nvPr>
        </p:nvGraphicFramePr>
        <p:xfrm>
          <a:off x="4460514" y="4951516"/>
          <a:ext cx="818285" cy="20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6" name="Equation" r:id="rId28" imgW="596900" imgH="152400" progId="Equation.DSMT4">
                  <p:embed/>
                </p:oleObj>
              </mc:Choice>
              <mc:Fallback>
                <p:oleObj name="Equation" r:id="rId28" imgW="596900" imgH="1524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514" y="4951516"/>
                        <a:ext cx="818285" cy="207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8354"/>
              </p:ext>
            </p:extLst>
          </p:nvPr>
        </p:nvGraphicFramePr>
        <p:xfrm>
          <a:off x="5867400" y="5215101"/>
          <a:ext cx="864394" cy="24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7" name="Equation" r:id="rId30" imgW="710891" imgH="203112" progId="Equation.DSMT4">
                  <p:embed/>
                </p:oleObj>
              </mc:Choice>
              <mc:Fallback>
                <p:oleObj name="Equation" r:id="rId30" imgW="710891" imgH="203112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15101"/>
                        <a:ext cx="864394" cy="242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117391"/>
              </p:ext>
            </p:extLst>
          </p:nvPr>
        </p:nvGraphicFramePr>
        <p:xfrm>
          <a:off x="1082426" y="5533715"/>
          <a:ext cx="787522" cy="23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8" name="Equation" r:id="rId32" imgW="609336" imgH="177723" progId="Equation.DSMT4">
                  <p:embed/>
                </p:oleObj>
              </mc:Choice>
              <mc:Fallback>
                <p:oleObj name="Equation" r:id="rId32" imgW="609336" imgH="177723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26" y="5533715"/>
                        <a:ext cx="787522" cy="233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82135"/>
              </p:ext>
            </p:extLst>
          </p:nvPr>
        </p:nvGraphicFramePr>
        <p:xfrm>
          <a:off x="2286000" y="5562600"/>
          <a:ext cx="829818" cy="21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9" name="Equation" r:id="rId34" imgW="685502" imgH="177723" progId="Equation.DSMT4">
                  <p:embed/>
                </p:oleObj>
              </mc:Choice>
              <mc:Fallback>
                <p:oleObj name="Equation" r:id="rId34" imgW="685502" imgH="177723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829818" cy="218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6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nip Diagonal Corner Rectangle 66"/>
          <p:cNvSpPr/>
          <p:nvPr/>
        </p:nvSpPr>
        <p:spPr>
          <a:xfrm>
            <a:off x="1776064" y="5110706"/>
            <a:ext cx="3862735" cy="996592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Κυκλικός Κυματοδηγός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15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3655990" y="1066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Garamond" pitchFamily="18" charset="0"/>
              </a:rPr>
              <a:t>Εξισώσεις κύματος στις  ελλειπτικές συντεταγμένες </a:t>
            </a:r>
            <a:endParaRPr lang="el-GR" sz="2400" dirty="0">
              <a:latin typeface="Garamond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60376"/>
              </p:ext>
            </p:extLst>
          </p:nvPr>
        </p:nvGraphicFramePr>
        <p:xfrm>
          <a:off x="7719196" y="1489851"/>
          <a:ext cx="13223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5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9196" y="1489851"/>
                        <a:ext cx="13223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486816" cy="2285743"/>
          </a:xfrm>
          <a:prstGeom prst="rect">
            <a:avLst/>
          </a:prstGeom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636611"/>
              </p:ext>
            </p:extLst>
          </p:nvPr>
        </p:nvGraphicFramePr>
        <p:xfrm>
          <a:off x="3571875" y="1897063"/>
          <a:ext cx="44688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6" name="Equation" r:id="rId10" imgW="2705040" imgH="419040" progId="Equation.DSMT4">
                  <p:embed/>
                </p:oleObj>
              </mc:Choice>
              <mc:Fallback>
                <p:oleObj name="Equation" r:id="rId10" imgW="270504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1897063"/>
                        <a:ext cx="4468813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612271"/>
              </p:ext>
            </p:extLst>
          </p:nvPr>
        </p:nvGraphicFramePr>
        <p:xfrm>
          <a:off x="7930581" y="2438400"/>
          <a:ext cx="1219581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7" name="Equation" r:id="rId12" imgW="927100" imgH="241300" progId="Equation.DSMT4">
                  <p:embed/>
                </p:oleObj>
              </mc:Choice>
              <mc:Fallback>
                <p:oleObj name="Equation" r:id="rId12" imgW="9271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0581" y="2438400"/>
                        <a:ext cx="1219581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39380"/>
              </p:ext>
            </p:extLst>
          </p:nvPr>
        </p:nvGraphicFramePr>
        <p:xfrm>
          <a:off x="4876800" y="2590800"/>
          <a:ext cx="1986231" cy="359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8" name="Equation" r:id="rId14" imgW="1257120" imgH="228600" progId="Equation.DSMT4">
                  <p:embed/>
                </p:oleObj>
              </mc:Choice>
              <mc:Fallback>
                <p:oleObj name="Equation" r:id="rId14" imgW="125712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1986231" cy="359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33322"/>
              </p:ext>
            </p:extLst>
          </p:nvPr>
        </p:nvGraphicFramePr>
        <p:xfrm>
          <a:off x="3886200" y="2971800"/>
          <a:ext cx="394508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9" name="Equation" r:id="rId16" imgW="2552700" imgH="419100" progId="Equation.DSMT4">
                  <p:embed/>
                </p:oleObj>
              </mc:Choice>
              <mc:Fallback>
                <p:oleObj name="Equation" r:id="rId16" imgW="25527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3945082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32994"/>
              </p:ext>
            </p:extLst>
          </p:nvPr>
        </p:nvGraphicFramePr>
        <p:xfrm>
          <a:off x="108283" y="3733800"/>
          <a:ext cx="3270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0" name="Equation" r:id="rId18" imgW="1968500" imgH="228600" progId="Equation.DSMT4">
                  <p:embed/>
                </p:oleObj>
              </mc:Choice>
              <mc:Fallback>
                <p:oleObj name="Equation" r:id="rId18" imgW="19685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3" y="3733800"/>
                        <a:ext cx="32702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40914"/>
              </p:ext>
            </p:extLst>
          </p:nvPr>
        </p:nvGraphicFramePr>
        <p:xfrm>
          <a:off x="4325415" y="3733800"/>
          <a:ext cx="3385550" cy="36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1" name="Equation" r:id="rId20" imgW="2108200" imgH="228600" progId="Equation.DSMT4">
                  <p:embed/>
                </p:oleObj>
              </mc:Choice>
              <mc:Fallback>
                <p:oleObj name="Equation" r:id="rId20" imgW="21082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415" y="3733800"/>
                        <a:ext cx="3385550" cy="366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7676"/>
              </p:ext>
            </p:extLst>
          </p:nvPr>
        </p:nvGraphicFramePr>
        <p:xfrm>
          <a:off x="848902" y="4343400"/>
          <a:ext cx="14987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2" name="Equation" r:id="rId22" imgW="1016000" imgH="482600" progId="Equation.DSMT4">
                  <p:embed/>
                </p:oleObj>
              </mc:Choice>
              <mc:Fallback>
                <p:oleObj name="Equation" r:id="rId22" imgW="1016000" imgH="482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02" y="4343400"/>
                        <a:ext cx="1498787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60303"/>
              </p:ext>
            </p:extLst>
          </p:nvPr>
        </p:nvGraphicFramePr>
        <p:xfrm>
          <a:off x="3962400" y="4267200"/>
          <a:ext cx="2174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3" name="Equation" r:id="rId24" imgW="1308100" imgH="228600" progId="Equation.DSMT4">
                  <p:embed/>
                </p:oleObj>
              </mc:Choice>
              <mc:Fallback>
                <p:oleObj name="Equation" r:id="rId24" imgW="13081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67200"/>
                        <a:ext cx="21748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07973"/>
              </p:ext>
            </p:extLst>
          </p:nvPr>
        </p:nvGraphicFramePr>
        <p:xfrm>
          <a:off x="6530975" y="426720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4" name="Equation" r:id="rId26" imgW="1422360" imgH="228600" progId="Equation.DSMT4">
                  <p:embed/>
                </p:oleObj>
              </mc:Choice>
              <mc:Fallback>
                <p:oleObj name="Equation" r:id="rId26" imgW="142236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4267200"/>
                        <a:ext cx="23685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84264"/>
              </p:ext>
            </p:extLst>
          </p:nvPr>
        </p:nvGraphicFramePr>
        <p:xfrm>
          <a:off x="6018190" y="4648200"/>
          <a:ext cx="1456849" cy="66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5" name="Equation" r:id="rId28" imgW="1054100" imgH="482600" progId="Equation.DSMT4">
                  <p:embed/>
                </p:oleObj>
              </mc:Choice>
              <mc:Fallback>
                <p:oleObj name="Equation" r:id="rId28" imgW="1054100" imgH="482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190" y="4648200"/>
                        <a:ext cx="1456849" cy="66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39867"/>
              </p:ext>
            </p:extLst>
          </p:nvPr>
        </p:nvGraphicFramePr>
        <p:xfrm>
          <a:off x="1776064" y="5110706"/>
          <a:ext cx="3767326" cy="86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6" name="Equation" r:id="rId30" imgW="2108200" imgH="482600" progId="Equation.DSMT4">
                  <p:embed/>
                </p:oleObj>
              </mc:Choice>
              <mc:Fallback>
                <p:oleObj name="Equation" r:id="rId30" imgW="2108200" imgH="4826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64" y="5110706"/>
                        <a:ext cx="3767326" cy="869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47876"/>
              </p:ext>
            </p:extLst>
          </p:nvPr>
        </p:nvGraphicFramePr>
        <p:xfrm>
          <a:off x="273050" y="5416550"/>
          <a:ext cx="1011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7" name="Equation" r:id="rId32" imgW="596880" imgH="228600" progId="Equation.DSMT4">
                  <p:embed/>
                </p:oleObj>
              </mc:Choice>
              <mc:Fallback>
                <p:oleObj name="Equation" r:id="rId32" imgW="596880" imgH="2286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416550"/>
                        <a:ext cx="101123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6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3048000" y="704228"/>
            <a:ext cx="2755139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Ελλειπτικός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Κυματοδηγός-Τ</a:t>
              </a:r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E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16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88478"/>
              </p:ext>
            </p:extLst>
          </p:nvPr>
        </p:nvGraphicFramePr>
        <p:xfrm>
          <a:off x="0" y="2955065"/>
          <a:ext cx="3886200" cy="247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Equation" r:id="rId7" imgW="3035160" imgH="1930320" progId="Equation.DSMT4">
                  <p:embed/>
                </p:oleObj>
              </mc:Choice>
              <mc:Fallback>
                <p:oleObj name="Equation" r:id="rId7" imgW="303516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55065"/>
                        <a:ext cx="3886200" cy="2471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2185"/>
              </p:ext>
            </p:extLst>
          </p:nvPr>
        </p:nvGraphicFramePr>
        <p:xfrm>
          <a:off x="7491755" y="990600"/>
          <a:ext cx="8080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755" y="990600"/>
                        <a:ext cx="8080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" name="Right Arrow 30"/>
          <p:cNvSpPr/>
          <p:nvPr/>
        </p:nvSpPr>
        <p:spPr>
          <a:xfrm>
            <a:off x="3886200" y="35052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44929"/>
              </p:ext>
            </p:extLst>
          </p:nvPr>
        </p:nvGraphicFramePr>
        <p:xfrm>
          <a:off x="33647" y="1752600"/>
          <a:ext cx="374724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Equation" r:id="rId11" imgW="2171700" imgH="482600" progId="Equation.DSMT4">
                  <p:embed/>
                </p:oleObj>
              </mc:Choice>
              <mc:Fallback>
                <p:oleObj name="Equation" r:id="rId11" imgW="2171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7" y="1752600"/>
                        <a:ext cx="374724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332163"/>
              </p:ext>
            </p:extLst>
          </p:nvPr>
        </p:nvGraphicFramePr>
        <p:xfrm>
          <a:off x="4322618" y="1671291"/>
          <a:ext cx="4800600" cy="435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13" imgW="3682800" imgH="3352680" progId="Equation.DSMT4">
                  <p:embed/>
                </p:oleObj>
              </mc:Choice>
              <mc:Fallback>
                <p:oleObj name="Equation" r:id="rId13" imgW="3682800" imgH="3352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18" y="1671291"/>
                        <a:ext cx="4800600" cy="435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12956"/>
              </p:ext>
            </p:extLst>
          </p:nvPr>
        </p:nvGraphicFramePr>
        <p:xfrm>
          <a:off x="3226212" y="914400"/>
          <a:ext cx="23987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15" imgW="1282680" imgH="228600" progId="Equation.DSMT4">
                  <p:embed/>
                </p:oleObj>
              </mc:Choice>
              <mc:Fallback>
                <p:oleObj name="Equation" r:id="rId15" imgW="128268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212" y="914400"/>
                        <a:ext cx="23987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3048000" y="704228"/>
            <a:ext cx="2755139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Ελλειπτικός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Κυματοδηγός-Τ</a:t>
              </a:r>
              <a:r>
                <a:rPr lang="el-G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Μ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17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02869"/>
              </p:ext>
            </p:extLst>
          </p:nvPr>
        </p:nvGraphicFramePr>
        <p:xfrm>
          <a:off x="-22761" y="3124200"/>
          <a:ext cx="3886200" cy="247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8" name="Equation" r:id="rId7" imgW="3035160" imgH="1930320" progId="Equation.DSMT4">
                  <p:embed/>
                </p:oleObj>
              </mc:Choice>
              <mc:Fallback>
                <p:oleObj name="Equation" r:id="rId7" imgW="303516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761" y="3124200"/>
                        <a:ext cx="3886200" cy="2471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47630"/>
              </p:ext>
            </p:extLst>
          </p:nvPr>
        </p:nvGraphicFramePr>
        <p:xfrm>
          <a:off x="7495637" y="1066800"/>
          <a:ext cx="854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637" y="1066800"/>
                        <a:ext cx="854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" name="Right Arrow 30"/>
          <p:cNvSpPr/>
          <p:nvPr/>
        </p:nvSpPr>
        <p:spPr>
          <a:xfrm>
            <a:off x="3886200" y="35052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22864"/>
              </p:ext>
            </p:extLst>
          </p:nvPr>
        </p:nvGraphicFramePr>
        <p:xfrm>
          <a:off x="0" y="1600200"/>
          <a:ext cx="3638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0" name="Equation" r:id="rId11" imgW="2108160" imgH="482400" progId="Equation.DSMT4">
                  <p:embed/>
                </p:oleObj>
              </mc:Choice>
              <mc:Fallback>
                <p:oleObj name="Equation" r:id="rId11" imgW="210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363855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81063"/>
              </p:ext>
            </p:extLst>
          </p:nvPr>
        </p:nvGraphicFramePr>
        <p:xfrm>
          <a:off x="4321629" y="1671291"/>
          <a:ext cx="4800600" cy="435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1" name="Equation" r:id="rId13" imgW="3682800" imgH="3352680" progId="Equation.DSMT4">
                  <p:embed/>
                </p:oleObj>
              </mc:Choice>
              <mc:Fallback>
                <p:oleObj name="Equation" r:id="rId13" imgW="3682800" imgH="335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629" y="1671291"/>
                        <a:ext cx="4800600" cy="435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54161"/>
              </p:ext>
            </p:extLst>
          </p:nvPr>
        </p:nvGraphicFramePr>
        <p:xfrm>
          <a:off x="3172619" y="939140"/>
          <a:ext cx="2493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2" name="Equation" r:id="rId15" imgW="1333440" imgH="228600" progId="Equation.DSMT4">
                  <p:embed/>
                </p:oleObj>
              </mc:Choice>
              <mc:Fallback>
                <p:oleObj name="Equation" r:id="rId15" imgW="133344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619" y="939140"/>
                        <a:ext cx="24939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9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Ελλειπτικός Κυματοδηγός-Κατανομή Ρυθμών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18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5602644" y="2438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Garamond" pitchFamily="18" charset="0"/>
              </a:rPr>
              <a:t>Κατανομή ρυθμών στον ελλειπτικό κυματοδηγό</a:t>
            </a:r>
            <a:endParaRPr lang="el-GR" sz="2400" dirty="0">
              <a:latin typeface="Garamon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43000"/>
            <a:ext cx="4671563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07" y="4343399"/>
            <a:ext cx="5016036" cy="17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Engineering – Microwaves Laboratory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6" descr="uthraki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" name="Title 3"/>
          <p:cNvSpPr txBox="1">
            <a:spLocks/>
          </p:cNvSpPr>
          <p:nvPr/>
        </p:nvSpPr>
        <p:spPr>
          <a:xfrm>
            <a:off x="21844" y="2450770"/>
            <a:ext cx="9144224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7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Ερωτήσεις ;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4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914400"/>
          </a:xfrm>
          <a:prstGeom prst="flowChartDocumen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tIns="35268" rtlCol="0" anchor="ctr">
            <a:normAutofit/>
          </a:bodyPr>
          <a:lstStyle/>
          <a:p>
            <a:pPr marL="285750">
              <a:spcBef>
                <a:spcPct val="0"/>
              </a:spcBef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Περίγραμμα</a:t>
            </a:r>
            <a:endParaRPr 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/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Democritus University of Thrace – Greece</a:t>
            </a:r>
          </a:p>
          <a:p>
            <a:pPr algn="ctr"/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Department of Electrical &amp; Computer Engineering – Microwaves Laboratory</a:t>
            </a:r>
            <a:endParaRPr lang="el-GR" sz="1600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6" descr="uthraki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2" name="11 - Στρογγυλεμένο ορθογώνιο"/>
          <p:cNvSpPr/>
          <p:nvPr/>
        </p:nvSpPr>
        <p:spPr>
          <a:xfrm>
            <a:off x="905218" y="2514600"/>
            <a:ext cx="5578710" cy="533400"/>
          </a:xfrm>
          <a:prstGeom prst="round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Ορθογωνικός Κυματοδηγός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25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9" name="11 - Στρογγυλεμένο ορθογώνιο"/>
          <p:cNvSpPr/>
          <p:nvPr/>
        </p:nvSpPr>
        <p:spPr>
          <a:xfrm>
            <a:off x="898290" y="3695700"/>
            <a:ext cx="5578710" cy="533400"/>
          </a:xfrm>
          <a:prstGeom prst="round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Κυλινδρικός </a:t>
            </a:r>
            <a:r>
              <a:rPr lang="el-GR" sz="2400" b="1" dirty="0">
                <a:solidFill>
                  <a:schemeClr val="tx1"/>
                </a:solidFill>
              </a:rPr>
              <a:t>Κυματοδηγός</a:t>
            </a:r>
          </a:p>
        </p:txBody>
      </p:sp>
      <p:sp>
        <p:nvSpPr>
          <p:cNvPr id="30" name="11 - Στρογγυλεμένο ορθογώνιο"/>
          <p:cNvSpPr/>
          <p:nvPr/>
        </p:nvSpPr>
        <p:spPr>
          <a:xfrm>
            <a:off x="899280" y="4792188"/>
            <a:ext cx="5578710" cy="533400"/>
          </a:xfrm>
          <a:prstGeom prst="round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Ελλειπτικός Κυματοδηγός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4" name="11 - Στρογγυλεμένο ορθογώνιο"/>
          <p:cNvSpPr/>
          <p:nvPr/>
        </p:nvSpPr>
        <p:spPr>
          <a:xfrm>
            <a:off x="905218" y="1600200"/>
            <a:ext cx="5578710" cy="533400"/>
          </a:xfrm>
          <a:prstGeom prst="round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Εξίσωση Κύματος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50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Engineering – Microwaves Laboratory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6" descr="uthraki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" name="Title 3"/>
          <p:cNvSpPr txBox="1">
            <a:spLocks/>
          </p:cNvSpPr>
          <p:nvPr/>
        </p:nvSpPr>
        <p:spPr>
          <a:xfrm>
            <a:off x="21844" y="1828800"/>
            <a:ext cx="914422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Ευχαριστώ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για την προσοχή σας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0419" y="3352800"/>
            <a:ext cx="914422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z-Cyrl-AZ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Благодарю за Внимание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nip Diagonal Corner Rectangle 34"/>
          <p:cNvSpPr/>
          <p:nvPr/>
        </p:nvSpPr>
        <p:spPr>
          <a:xfrm>
            <a:off x="5630662" y="4495800"/>
            <a:ext cx="2679026" cy="10668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/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Democritus University of Thrace – Greece</a:t>
            </a:r>
          </a:p>
          <a:p>
            <a:pPr algn="ctr"/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Department of Electrical &amp; Computer Engineering – Microwaves Laboratory</a:t>
            </a:r>
            <a:endParaRPr lang="el-GR" sz="1600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1" name="Group 10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9" name="Flowchart: Document 8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  <a:ea typeface="+mj-ea"/>
                  <a:cs typeface="+mj-cs"/>
                </a:rPr>
                <a:t>Εξισώσεις  Κύματος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83971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10333"/>
              </p:ext>
            </p:extLst>
          </p:nvPr>
        </p:nvGraphicFramePr>
        <p:xfrm>
          <a:off x="424451" y="1227730"/>
          <a:ext cx="1978908" cy="196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0" name="Equation" r:id="rId7" imgW="1282700" imgH="1270000" progId="Equation.DSMT4">
                  <p:embed/>
                </p:oleObj>
              </mc:Choice>
              <mc:Fallback>
                <p:oleObj name="Equation" r:id="rId7" imgW="1282700" imgH="1270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51" y="1227730"/>
                        <a:ext cx="1978908" cy="1964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372022" y="2256312"/>
            <a:ext cx="86015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07645"/>
              </p:ext>
            </p:extLst>
          </p:nvPr>
        </p:nvGraphicFramePr>
        <p:xfrm>
          <a:off x="2526555" y="1752600"/>
          <a:ext cx="551089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1" name="Equation" r:id="rId9" imgW="253780" imgH="203024" progId="Equation.DSMT4">
                  <p:embed/>
                </p:oleObj>
              </mc:Choice>
              <mc:Fallback>
                <p:oleObj name="Equation" r:id="rId9" imgW="253780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555" y="1752600"/>
                        <a:ext cx="551089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91642"/>
              </p:ext>
            </p:extLst>
          </p:nvPr>
        </p:nvGraphicFramePr>
        <p:xfrm>
          <a:off x="3334880" y="1600199"/>
          <a:ext cx="2731361" cy="178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2" name="Equation" r:id="rId11" imgW="1346200" imgH="889000" progId="Equation.DSMT4">
                  <p:embed/>
                </p:oleObj>
              </mc:Choice>
              <mc:Fallback>
                <p:oleObj name="Equation" r:id="rId11" imgW="1346200" imgH="889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880" y="1600199"/>
                        <a:ext cx="2731361" cy="1788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98044"/>
              </p:ext>
            </p:extLst>
          </p:nvPr>
        </p:nvGraphicFramePr>
        <p:xfrm>
          <a:off x="152400" y="3835730"/>
          <a:ext cx="256390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3" name="Equation" r:id="rId13" imgW="1485900" imgH="482600" progId="Equation.DSMT4">
                  <p:embed/>
                </p:oleObj>
              </mc:Choice>
              <mc:Fallback>
                <p:oleObj name="Equation" r:id="rId13" imgW="14859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35730"/>
                        <a:ext cx="2563906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769906">
            <a:off x="3232917" y="4428866"/>
            <a:ext cx="1765233" cy="13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573802"/>
              </p:ext>
            </p:extLst>
          </p:nvPr>
        </p:nvGraphicFramePr>
        <p:xfrm>
          <a:off x="2282628" y="5105400"/>
          <a:ext cx="2809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4" name="Equation" r:id="rId15" imgW="1689100" imgH="228600" progId="Equation.DSMT4">
                  <p:embed/>
                </p:oleObj>
              </mc:Choice>
              <mc:Fallback>
                <p:oleObj name="Equation" r:id="rId15" imgW="16891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628" y="5105400"/>
                        <a:ext cx="28098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70023"/>
              </p:ext>
            </p:extLst>
          </p:nvPr>
        </p:nvGraphicFramePr>
        <p:xfrm>
          <a:off x="5715000" y="3505200"/>
          <a:ext cx="1223088" cy="32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5" name="Equation" r:id="rId17" imgW="685502" imgH="177723" progId="Equation.DSMT4">
                  <p:embed/>
                </p:oleObj>
              </mc:Choice>
              <mc:Fallback>
                <p:oleObj name="Equation" r:id="rId17" imgW="685502" imgH="17772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23088" cy="322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76586"/>
              </p:ext>
            </p:extLst>
          </p:nvPr>
        </p:nvGraphicFramePr>
        <p:xfrm>
          <a:off x="5715000" y="3873359"/>
          <a:ext cx="1093442" cy="44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6" name="Equation" r:id="rId19" imgW="634725" imgH="203112" progId="Equation.DSMT4">
                  <p:embed/>
                </p:oleObj>
              </mc:Choice>
              <mc:Fallback>
                <p:oleObj name="Equation" r:id="rId19" imgW="634725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73359"/>
                        <a:ext cx="1093442" cy="449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87279"/>
              </p:ext>
            </p:extLst>
          </p:nvPr>
        </p:nvGraphicFramePr>
        <p:xfrm>
          <a:off x="5867400" y="4495800"/>
          <a:ext cx="2196705" cy="46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7" name="Equation" r:id="rId21" imgW="952087" imgH="203112" progId="Equation.DSMT4">
                  <p:embed/>
                </p:oleObj>
              </mc:Choice>
              <mc:Fallback>
                <p:oleObj name="Equation" r:id="rId21" imgW="952087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95800"/>
                        <a:ext cx="2196705" cy="461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67434"/>
              </p:ext>
            </p:extLst>
          </p:nvPr>
        </p:nvGraphicFramePr>
        <p:xfrm>
          <a:off x="5867400" y="4953000"/>
          <a:ext cx="226422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8" name="Equation" r:id="rId23" imgW="990170" imgH="203112" progId="Equation.DSMT4">
                  <p:embed/>
                </p:oleObj>
              </mc:Choice>
              <mc:Fallback>
                <p:oleObj name="Equation" r:id="rId23" imgW="990170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53000"/>
                        <a:ext cx="226422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396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092137"/>
              </p:ext>
            </p:extLst>
          </p:nvPr>
        </p:nvGraphicFramePr>
        <p:xfrm>
          <a:off x="3779838" y="3843338"/>
          <a:ext cx="1200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name="Equation" r:id="rId25" imgW="672840" imgH="253800" progId="Equation.DSMT4">
                  <p:embed/>
                </p:oleObj>
              </mc:Choice>
              <mc:Fallback>
                <p:oleObj name="Equation" r:id="rId25" imgW="67284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43338"/>
                        <a:ext cx="12001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nip Diagonal Corner Rectangle 55"/>
          <p:cNvSpPr/>
          <p:nvPr/>
        </p:nvSpPr>
        <p:spPr>
          <a:xfrm>
            <a:off x="5257800" y="4657875"/>
            <a:ext cx="3810000" cy="10668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3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/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Democritus University of Thrace – Greece</a:t>
            </a:r>
          </a:p>
          <a:p>
            <a:pPr algn="ctr"/>
            <a:r>
              <a:rPr lang="en-US" sz="16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Department of Electrical &amp; Computer Engineering </a:t>
            </a:r>
            <a:endParaRPr lang="el-GR" sz="1600" dirty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9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30" name="Group 29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31" name="Flowchart: Document 30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  <a:ea typeface="+mj-ea"/>
                  <a:cs typeface="+mj-cs"/>
                </a:rPr>
                <a:t>Ορθογωνικός Κυματοδηγός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  <a:ea typeface="+mj-ea"/>
                <a:cs typeface="+mj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33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4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pic>
        <p:nvPicPr>
          <p:cNvPr id="21" name="Picture 20"/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1"/>
            <a:ext cx="3124200" cy="17526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75394"/>
              </p:ext>
            </p:extLst>
          </p:nvPr>
        </p:nvGraphicFramePr>
        <p:xfrm>
          <a:off x="3941763" y="1147763"/>
          <a:ext cx="3306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5" name="Equation" r:id="rId9" imgW="1904760" imgH="444240" progId="Equation.DSMT4">
                  <p:embed/>
                </p:oleObj>
              </mc:Choice>
              <mc:Fallback>
                <p:oleObj name="Equation" r:id="rId9" imgW="19047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1147763"/>
                        <a:ext cx="3306762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52102"/>
              </p:ext>
            </p:extLst>
          </p:nvPr>
        </p:nvGraphicFramePr>
        <p:xfrm>
          <a:off x="3381375" y="2362200"/>
          <a:ext cx="2427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6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362200"/>
                        <a:ext cx="242728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539672"/>
              </p:ext>
            </p:extLst>
          </p:nvPr>
        </p:nvGraphicFramePr>
        <p:xfrm>
          <a:off x="6290184" y="2209800"/>
          <a:ext cx="2632359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7" name="Equation" r:id="rId13" imgW="1803400" imgH="419100" progId="Equation.DSMT4">
                  <p:embed/>
                </p:oleObj>
              </mc:Choice>
              <mc:Fallback>
                <p:oleObj name="Equation" r:id="rId13" imgW="18034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184" y="2209800"/>
                        <a:ext cx="2632359" cy="609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72036"/>
              </p:ext>
            </p:extLst>
          </p:nvPr>
        </p:nvGraphicFramePr>
        <p:xfrm>
          <a:off x="51273" y="3505200"/>
          <a:ext cx="4300262" cy="67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8" name="Equation" r:id="rId15" imgW="2654300" imgH="419100" progId="Equation.DSMT4">
                  <p:embed/>
                </p:oleObj>
              </mc:Choice>
              <mc:Fallback>
                <p:oleObj name="Equation" r:id="rId15" imgW="2654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3" y="3505200"/>
                        <a:ext cx="4300262" cy="678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5867400" y="2438400"/>
            <a:ext cx="381000" cy="190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2213888">
            <a:off x="5515367" y="2005694"/>
            <a:ext cx="381000" cy="190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90505"/>
              </p:ext>
            </p:extLst>
          </p:nvPr>
        </p:nvGraphicFramePr>
        <p:xfrm>
          <a:off x="3667125" y="4562475"/>
          <a:ext cx="711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9" name="Equation" r:id="rId17" imgW="342720" imgH="203040" progId="Equation.DSMT4">
                  <p:embed/>
                </p:oleObj>
              </mc:Choice>
              <mc:Fallback>
                <p:oleObj name="Equation" r:id="rId17" imgW="3427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562475"/>
                        <a:ext cx="7112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4572000"/>
            <a:ext cx="402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Η μεταβολή στο Ζ είναι της μορφής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335" y="512451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Όπου 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923204"/>
              </p:ext>
            </p:extLst>
          </p:nvPr>
        </p:nvGraphicFramePr>
        <p:xfrm>
          <a:off x="1633661" y="5124510"/>
          <a:ext cx="1828800" cy="36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0" name="Equation" r:id="rId19" imgW="1155700" imgH="228600" progId="Equation.DSMT4">
                  <p:embed/>
                </p:oleObj>
              </mc:Choice>
              <mc:Fallback>
                <p:oleObj name="Equation" r:id="rId19" imgW="11557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661" y="5124510"/>
                        <a:ext cx="1828800" cy="362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8906" y="5524620"/>
            <a:ext cx="402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Για διάδοση χωρίς απώλειες         , άρα  </a:t>
            </a:r>
            <a:endParaRPr lang="el-GR" sz="2000" dirty="0">
              <a:latin typeface="Garamond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79467"/>
              </p:ext>
            </p:extLst>
          </p:nvPr>
        </p:nvGraphicFramePr>
        <p:xfrm>
          <a:off x="3886200" y="5543700"/>
          <a:ext cx="10652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1" name="Equation" r:id="rId21" imgW="672840" imgH="228600" progId="Equation.DSMT4">
                  <p:embed/>
                </p:oleObj>
              </mc:Choice>
              <mc:Fallback>
                <p:oleObj name="Equation" r:id="rId21" imgW="67284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543700"/>
                        <a:ext cx="10652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19400" y="5571232"/>
                <a:ext cx="643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571232"/>
                <a:ext cx="64306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61455"/>
              </p:ext>
            </p:extLst>
          </p:nvPr>
        </p:nvGraphicFramePr>
        <p:xfrm>
          <a:off x="4744763" y="3505200"/>
          <a:ext cx="1922208" cy="42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2" name="Equation" r:id="rId24" imgW="1167893" imgH="253890" progId="Equation.DSMT4">
                  <p:embed/>
                </p:oleObj>
              </mc:Choice>
              <mc:Fallback>
                <p:oleObj name="Equation" r:id="rId24" imgW="1167893" imgH="25389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763" y="3505200"/>
                        <a:ext cx="1922208" cy="421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36864"/>
              </p:ext>
            </p:extLst>
          </p:nvPr>
        </p:nvGraphicFramePr>
        <p:xfrm>
          <a:off x="7072631" y="3505200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3" name="Equation" r:id="rId26" imgW="1054100" imgH="254000" progId="Equation.DSMT4">
                  <p:embed/>
                </p:oleObj>
              </mc:Choice>
              <mc:Fallback>
                <p:oleObj name="Equation" r:id="rId26" imgW="1054100" imgH="2540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631" y="3505200"/>
                        <a:ext cx="18796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93492"/>
              </p:ext>
            </p:extLst>
          </p:nvPr>
        </p:nvGraphicFramePr>
        <p:xfrm>
          <a:off x="5440680" y="4068068"/>
          <a:ext cx="123444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4" name="Equation" r:id="rId28" imgW="774364" imgH="241195" progId="Equation.DSMT4">
                  <p:embed/>
                </p:oleObj>
              </mc:Choice>
              <mc:Fallback>
                <p:oleObj name="Equation" r:id="rId28" imgW="774364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680" y="4068068"/>
                        <a:ext cx="123444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306783" y="4035939"/>
            <a:ext cx="1152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Ορίζουμε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6993"/>
              </p:ext>
            </p:extLst>
          </p:nvPr>
        </p:nvGraphicFramePr>
        <p:xfrm>
          <a:off x="7162800" y="4044845"/>
          <a:ext cx="1375020" cy="42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5" name="Equation" r:id="rId30" imgW="837836" imgH="253890" progId="Equation.DSMT4">
                  <p:embed/>
                </p:oleObj>
              </mc:Choice>
              <mc:Fallback>
                <p:oleObj name="Equation" r:id="rId30" imgW="837836" imgH="25389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044845"/>
                        <a:ext cx="1375020" cy="421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93650"/>
              </p:ext>
            </p:extLst>
          </p:nvPr>
        </p:nvGraphicFramePr>
        <p:xfrm>
          <a:off x="5333999" y="4740959"/>
          <a:ext cx="3632919" cy="41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6" name="Equation" r:id="rId32" imgW="2019300" imgH="228600" progId="Equation.DSMT4">
                  <p:embed/>
                </p:oleObj>
              </mc:Choice>
              <mc:Fallback>
                <p:oleObj name="Equation" r:id="rId32" imgW="201930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4740959"/>
                        <a:ext cx="3632919" cy="41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3360"/>
              </p:ext>
            </p:extLst>
          </p:nvPr>
        </p:nvGraphicFramePr>
        <p:xfrm>
          <a:off x="5334000" y="5298542"/>
          <a:ext cx="3664743" cy="42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7" name="Equation" r:id="rId34" imgW="2044700" imgH="241300" progId="Equation.DSMT4">
                  <p:embed/>
                </p:oleObj>
              </mc:Choice>
              <mc:Fallback>
                <p:oleObj name="Equation" r:id="rId34" imgW="2044700" imgH="241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98542"/>
                        <a:ext cx="3664743" cy="426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8116"/>
              </p:ext>
            </p:extLst>
          </p:nvPr>
        </p:nvGraphicFramePr>
        <p:xfrm>
          <a:off x="7530387" y="1023145"/>
          <a:ext cx="13223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8" name="Equation" r:id="rId36" imgW="761760" imgH="228600" progId="Equation.DSMT4">
                  <p:embed/>
                </p:oleObj>
              </mc:Choice>
              <mc:Fallback>
                <p:oleObj name="Equation" r:id="rId36" imgW="7617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387" y="1023145"/>
                        <a:ext cx="13223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8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nip Diagonal Corner Rectangle 45"/>
          <p:cNvSpPr/>
          <p:nvPr/>
        </p:nvSpPr>
        <p:spPr>
          <a:xfrm>
            <a:off x="3048000" y="704228"/>
            <a:ext cx="2755139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>
            <a:off x="1317356" y="5243649"/>
            <a:ext cx="6553200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0" name="Snip Diagonal Corner Rectangle 39"/>
          <p:cNvSpPr/>
          <p:nvPr/>
        </p:nvSpPr>
        <p:spPr>
          <a:xfrm>
            <a:off x="5334000" y="4321014"/>
            <a:ext cx="2286000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651164" y="4321014"/>
            <a:ext cx="2286000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Ορθογωνικός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Κυματοδηγός-ΤΜ 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5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32523"/>
              </p:ext>
            </p:extLst>
          </p:nvPr>
        </p:nvGraphicFramePr>
        <p:xfrm>
          <a:off x="8001000" y="1577719"/>
          <a:ext cx="1020430" cy="30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6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577719"/>
                        <a:ext cx="1020430" cy="307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527363"/>
            <a:ext cx="872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Οριακή συνθήκη για την </a:t>
            </a:r>
            <a:r>
              <a:rPr lang="el-GR" sz="2000" dirty="0" err="1" smtClean="0">
                <a:latin typeface="Garamond" pitchFamily="18" charset="0"/>
              </a:rPr>
              <a:t>εφαπτομενική</a:t>
            </a:r>
            <a:r>
              <a:rPr lang="el-GR" sz="2000" dirty="0" smtClean="0">
                <a:latin typeface="Garamond" pitchFamily="18" charset="0"/>
              </a:rPr>
              <a:t> στ</a:t>
            </a:r>
            <a:r>
              <a:rPr lang="en-US" sz="2000" dirty="0" smtClean="0">
                <a:latin typeface="Garamond" pitchFamily="18" charset="0"/>
              </a:rPr>
              <a:t>a</a:t>
            </a:r>
            <a:r>
              <a:rPr lang="el-GR" sz="2000" dirty="0" smtClean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PEC</a:t>
            </a:r>
            <a:r>
              <a:rPr lang="el-GR" sz="2000" dirty="0" smtClean="0">
                <a:latin typeface="Garamond" pitchFamily="18" charset="0"/>
              </a:rPr>
              <a:t> συνιστώσα του ηλεκτρικού πεδίου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426511"/>
              </p:ext>
            </p:extLst>
          </p:nvPr>
        </p:nvGraphicFramePr>
        <p:xfrm>
          <a:off x="228600" y="1905000"/>
          <a:ext cx="2590800" cy="41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7" name="Equation" r:id="rId9" imgW="1422400" imgH="203200" progId="Equation.DSMT4">
                  <p:embed/>
                </p:oleObj>
              </mc:Choice>
              <mc:Fallback>
                <p:oleObj name="Equation" r:id="rId9" imgW="14224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2590800" cy="418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9607"/>
              </p:ext>
            </p:extLst>
          </p:nvPr>
        </p:nvGraphicFramePr>
        <p:xfrm>
          <a:off x="26719" y="2514600"/>
          <a:ext cx="37399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8" name="Equation" r:id="rId11" imgW="2540000" imgH="482600" progId="Equation.DSMT4">
                  <p:embed/>
                </p:oleObj>
              </mc:Choice>
              <mc:Fallback>
                <p:oleObj name="Equation" r:id="rId11" imgW="25400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9" y="2514600"/>
                        <a:ext cx="3739963" cy="71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57132"/>
              </p:ext>
            </p:extLst>
          </p:nvPr>
        </p:nvGraphicFramePr>
        <p:xfrm>
          <a:off x="860777" y="3352800"/>
          <a:ext cx="158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9" name="Equation" r:id="rId13" imgW="952087" imgH="228501" progId="Equation.DSMT4">
                  <p:embed/>
                </p:oleObj>
              </mc:Choice>
              <mc:Fallback>
                <p:oleObj name="Equation" r:id="rId13" imgW="952087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777" y="3352800"/>
                        <a:ext cx="15875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202675"/>
              </p:ext>
            </p:extLst>
          </p:nvPr>
        </p:nvGraphicFramePr>
        <p:xfrm>
          <a:off x="0" y="3810000"/>
          <a:ext cx="4021778" cy="4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0" name="Equation" r:id="rId15" imgW="2603160" imgH="228600" progId="Equation.DSMT4">
                  <p:embed/>
                </p:oleObj>
              </mc:Choice>
              <mc:Fallback>
                <p:oleObj name="Equation" r:id="rId15" imgW="26031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0"/>
                        <a:ext cx="4021778" cy="42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403095"/>
              </p:ext>
            </p:extLst>
          </p:nvPr>
        </p:nvGraphicFramePr>
        <p:xfrm>
          <a:off x="812470" y="4419600"/>
          <a:ext cx="2048494" cy="67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1" name="Equation" r:id="rId17" imgW="1295400" imgH="431800" progId="Equation.DSMT4">
                  <p:embed/>
                </p:oleObj>
              </mc:Choice>
              <mc:Fallback>
                <p:oleObj name="Equation" r:id="rId17" imgW="1295400" imgH="431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70" y="4419600"/>
                        <a:ext cx="2048494" cy="677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67051"/>
              </p:ext>
            </p:extLst>
          </p:nvPr>
        </p:nvGraphicFramePr>
        <p:xfrm>
          <a:off x="5193644" y="2514600"/>
          <a:ext cx="355002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2" name="Equation" r:id="rId19" imgW="2514600" imgH="482400" progId="Equation.DSMT4">
                  <p:embed/>
                </p:oleObj>
              </mc:Choice>
              <mc:Fallback>
                <p:oleObj name="Equation" r:id="rId19" imgW="251460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644" y="2514600"/>
                        <a:ext cx="355002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47994"/>
              </p:ext>
            </p:extLst>
          </p:nvPr>
        </p:nvGraphicFramePr>
        <p:xfrm>
          <a:off x="5334000" y="1905000"/>
          <a:ext cx="3025688" cy="43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3" name="Equation" r:id="rId21" imgW="1396394" imgH="203112" progId="Equation.DSMT4">
                  <p:embed/>
                </p:oleObj>
              </mc:Choice>
              <mc:Fallback>
                <p:oleObj name="Equation" r:id="rId21" imgW="139639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25688" cy="432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09991"/>
              </p:ext>
            </p:extLst>
          </p:nvPr>
        </p:nvGraphicFramePr>
        <p:xfrm>
          <a:off x="6019800" y="3276600"/>
          <a:ext cx="1562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4" name="Equation" r:id="rId23" imgW="952087" imgH="241195" progId="Equation.DSMT4">
                  <p:embed/>
                </p:oleObj>
              </mc:Choice>
              <mc:Fallback>
                <p:oleObj name="Equation" r:id="rId23" imgW="952087" imgH="24119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276600"/>
                        <a:ext cx="156210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89610"/>
              </p:ext>
            </p:extLst>
          </p:nvPr>
        </p:nvGraphicFramePr>
        <p:xfrm>
          <a:off x="4926716" y="3810000"/>
          <a:ext cx="38252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5" name="Equation" r:id="rId25" imgW="2667000" imgH="241300" progId="Equation.DSMT4">
                  <p:embed/>
                </p:oleObj>
              </mc:Choice>
              <mc:Fallback>
                <p:oleObj name="Equation" r:id="rId25" imgW="2667000" imgH="2413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716" y="3810000"/>
                        <a:ext cx="382524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98859"/>
              </p:ext>
            </p:extLst>
          </p:nvPr>
        </p:nvGraphicFramePr>
        <p:xfrm>
          <a:off x="5333999" y="4361422"/>
          <a:ext cx="2209801" cy="71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6" name="Equation" r:id="rId27" imgW="1320227" imgH="431613" progId="Equation.DSMT4">
                  <p:embed/>
                </p:oleObj>
              </mc:Choice>
              <mc:Fallback>
                <p:oleObj name="Equation" r:id="rId27" imgW="1320227" imgH="431613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4361422"/>
                        <a:ext cx="2209801" cy="715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10193"/>
              </p:ext>
            </p:extLst>
          </p:nvPr>
        </p:nvGraphicFramePr>
        <p:xfrm>
          <a:off x="1548586" y="5356761"/>
          <a:ext cx="6090739" cy="72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7" name="Equation" r:id="rId29" imgW="3606800" imgH="431800" progId="Equation.DSMT4">
                  <p:embed/>
                </p:oleObj>
              </mc:Choice>
              <mc:Fallback>
                <p:oleObj name="Equation" r:id="rId29" imgW="3606800" imgH="431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586" y="5356761"/>
                        <a:ext cx="6090739" cy="72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0061"/>
              </p:ext>
            </p:extLst>
          </p:nvPr>
        </p:nvGraphicFramePr>
        <p:xfrm>
          <a:off x="3581400" y="4522707"/>
          <a:ext cx="1213856" cy="43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8" name="Equation" r:id="rId31" imgW="634725" imgH="228501" progId="Equation.DSMT4">
                  <p:embed/>
                </p:oleObj>
              </mc:Choice>
              <mc:Fallback>
                <p:oleObj name="Equation" r:id="rId31" imgW="634725" imgH="228501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22707"/>
                        <a:ext cx="1213856" cy="434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2563"/>
              </p:ext>
            </p:extLst>
          </p:nvPr>
        </p:nvGraphicFramePr>
        <p:xfrm>
          <a:off x="3104615" y="934192"/>
          <a:ext cx="2567838" cy="42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9" name="Equation" r:id="rId33" imgW="1371600" imgH="228600" progId="Equation.DSMT4">
                  <p:embed/>
                </p:oleObj>
              </mc:Choice>
              <mc:Fallback>
                <p:oleObj name="Equation" r:id="rId33" imgW="137160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615" y="934192"/>
                        <a:ext cx="2567838" cy="427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Ορθογωνικός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Κυματοδηγός-ΤΜ 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66664"/>
              </p:ext>
            </p:extLst>
          </p:nvPr>
        </p:nvGraphicFramePr>
        <p:xfrm>
          <a:off x="295275" y="2209800"/>
          <a:ext cx="28575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9" name="Equation" r:id="rId7" imgW="1777680" imgH="1904760" progId="Equation.DSMT4">
                  <p:embed/>
                </p:oleObj>
              </mc:Choice>
              <mc:Fallback>
                <p:oleObj name="Equation" r:id="rId7" imgW="1777680" imgH="1904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209800"/>
                        <a:ext cx="2857500" cy="306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571646"/>
              </p:ext>
            </p:extLst>
          </p:nvPr>
        </p:nvGraphicFramePr>
        <p:xfrm>
          <a:off x="304800" y="1143000"/>
          <a:ext cx="575801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0" name="Equation" r:id="rId9" imgW="3606800" imgH="431800" progId="Equation.DSMT4">
                  <p:embed/>
                </p:oleObj>
              </mc:Choice>
              <mc:Fallback>
                <p:oleObj name="Equation" r:id="rId9" imgW="3606800" imgH="431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575801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06953"/>
              </p:ext>
            </p:extLst>
          </p:nvPr>
        </p:nvGraphicFramePr>
        <p:xfrm>
          <a:off x="6491844" y="1236023"/>
          <a:ext cx="8556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Equation" r:id="rId11" imgW="457200" imgH="228600" progId="Equation.DSMT4">
                  <p:embed/>
                </p:oleObj>
              </mc:Choice>
              <mc:Fallback>
                <p:oleObj name="Equation" r:id="rId11" imgW="45720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844" y="1236023"/>
                        <a:ext cx="8556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72461"/>
              </p:ext>
            </p:extLst>
          </p:nvPr>
        </p:nvGraphicFramePr>
        <p:xfrm>
          <a:off x="3943731" y="2186825"/>
          <a:ext cx="5200493" cy="320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2" name="Equation" r:id="rId13" imgW="2971800" imgH="1828800" progId="Equation.DSMT4">
                  <p:embed/>
                </p:oleObj>
              </mc:Choice>
              <mc:Fallback>
                <p:oleObj name="Equation" r:id="rId13" imgW="2971800" imgH="182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731" y="2186825"/>
                        <a:ext cx="5200493" cy="320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 rot="6637252">
            <a:off x="2390304" y="1798937"/>
            <a:ext cx="445517" cy="26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Right Arrow 53"/>
          <p:cNvSpPr/>
          <p:nvPr/>
        </p:nvSpPr>
        <p:spPr>
          <a:xfrm>
            <a:off x="3372998" y="3304951"/>
            <a:ext cx="445517" cy="26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6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nip Diagonal Corner Rectangle 59"/>
          <p:cNvSpPr/>
          <p:nvPr/>
        </p:nvSpPr>
        <p:spPr>
          <a:xfrm>
            <a:off x="3048000" y="704228"/>
            <a:ext cx="2755139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4" name="Snip Diagonal Corner Rectangle 73"/>
          <p:cNvSpPr/>
          <p:nvPr/>
        </p:nvSpPr>
        <p:spPr>
          <a:xfrm>
            <a:off x="1164956" y="4832185"/>
            <a:ext cx="6858000" cy="8382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7620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Ορθογωνικός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Κυματοδηγός-ΤΕ 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7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49956"/>
              </p:ext>
            </p:extLst>
          </p:nvPr>
        </p:nvGraphicFramePr>
        <p:xfrm>
          <a:off x="3187700" y="933450"/>
          <a:ext cx="2400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8" name="Equation" r:id="rId7" imgW="1282680" imgH="228600" progId="Equation.DSMT4">
                  <p:embed/>
                </p:oleObj>
              </mc:Choice>
              <mc:Fallback>
                <p:oleObj name="Equation" r:id="rId7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933450"/>
                        <a:ext cx="24003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65665"/>
              </p:ext>
            </p:extLst>
          </p:nvPr>
        </p:nvGraphicFramePr>
        <p:xfrm>
          <a:off x="290513" y="1747838"/>
          <a:ext cx="37115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9" name="Equation" r:id="rId9" imgW="2133360" imgH="444240" progId="Equation.DSMT4">
                  <p:embed/>
                </p:oleObj>
              </mc:Choice>
              <mc:Fallback>
                <p:oleObj name="Equation" r:id="rId9" imgW="21333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747838"/>
                        <a:ext cx="3711575" cy="76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7131"/>
              </p:ext>
            </p:extLst>
          </p:nvPr>
        </p:nvGraphicFramePr>
        <p:xfrm>
          <a:off x="4191000" y="1828800"/>
          <a:ext cx="2097789" cy="80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0" name="Equation" r:id="rId11" imgW="1269449" imgH="482391" progId="Equation.DSMT4">
                  <p:embed/>
                </p:oleObj>
              </mc:Choice>
              <mc:Fallback>
                <p:oleObj name="Equation" r:id="rId11" imgW="1269449" imgH="48239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28800"/>
                        <a:ext cx="2097789" cy="804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5112" y="1342373"/>
            <a:ext cx="195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aramond" pitchFamily="18" charset="0"/>
              </a:rPr>
              <a:t>Οριακές συνθήκες </a:t>
            </a:r>
            <a:endParaRPr lang="el-GR" sz="2000" dirty="0">
              <a:latin typeface="Garamond" pitchFamily="18" charset="0"/>
            </a:endParaRP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016413"/>
              </p:ext>
            </p:extLst>
          </p:nvPr>
        </p:nvGraphicFramePr>
        <p:xfrm>
          <a:off x="6735253" y="1564199"/>
          <a:ext cx="201670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1" name="Equation" r:id="rId13" imgW="1308100" imgH="838200" progId="Equation.DSMT4">
                  <p:embed/>
                </p:oleObj>
              </mc:Choice>
              <mc:Fallback>
                <p:oleObj name="Equation" r:id="rId13" imgW="1308100" imgH="838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253" y="1564199"/>
                        <a:ext cx="2016703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42325"/>
              </p:ext>
            </p:extLst>
          </p:nvPr>
        </p:nvGraphicFramePr>
        <p:xfrm>
          <a:off x="25112" y="2895600"/>
          <a:ext cx="3632488" cy="40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2" name="Equation" r:id="rId15" imgW="2044440" imgH="228600" progId="Equation.DSMT4">
                  <p:embed/>
                </p:oleObj>
              </mc:Choice>
              <mc:Fallback>
                <p:oleObj name="Equation" r:id="rId15" imgW="204444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2" y="2895600"/>
                        <a:ext cx="3632488" cy="407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9075"/>
              </p:ext>
            </p:extLst>
          </p:nvPr>
        </p:nvGraphicFramePr>
        <p:xfrm>
          <a:off x="4506020" y="2895600"/>
          <a:ext cx="409435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3" name="Equation" r:id="rId17" imgW="2082800" imgH="241300" progId="Equation.DSMT4">
                  <p:embed/>
                </p:oleObj>
              </mc:Choice>
              <mc:Fallback>
                <p:oleObj name="Equation" r:id="rId17" imgW="2082800" imgH="2413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020" y="2895600"/>
                        <a:ext cx="4094359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19018"/>
              </p:ext>
            </p:extLst>
          </p:nvPr>
        </p:nvGraphicFramePr>
        <p:xfrm>
          <a:off x="25112" y="3962400"/>
          <a:ext cx="4699288" cy="6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4" name="Equation" r:id="rId19" imgW="2933700" imgH="431800" progId="Equation.DSMT4">
                  <p:embed/>
                </p:oleObj>
              </mc:Choice>
              <mc:Fallback>
                <p:oleObj name="Equation" r:id="rId19" imgW="2933700" imgH="431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2" y="3962400"/>
                        <a:ext cx="4699288" cy="68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12276"/>
              </p:ext>
            </p:extLst>
          </p:nvPr>
        </p:nvGraphicFramePr>
        <p:xfrm>
          <a:off x="4724400" y="3962400"/>
          <a:ext cx="426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5" name="Equation" r:id="rId21" imgW="2997200" imgH="431800" progId="Equation.DSMT4">
                  <p:embed/>
                </p:oleObj>
              </mc:Choice>
              <mc:Fallback>
                <p:oleObj name="Equation" r:id="rId21" imgW="2997200" imgH="431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42672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77248"/>
              </p:ext>
            </p:extLst>
          </p:nvPr>
        </p:nvGraphicFramePr>
        <p:xfrm>
          <a:off x="1326053" y="4891063"/>
          <a:ext cx="6535805" cy="75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6" name="Equation" r:id="rId23" imgW="3708400" imgH="431800" progId="Equation.DSMT4">
                  <p:embed/>
                </p:oleObj>
              </mc:Choice>
              <mc:Fallback>
                <p:oleObj name="Equation" r:id="rId23" imgW="3708400" imgH="4318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053" y="4891063"/>
                        <a:ext cx="6535805" cy="756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6169231" y="3490851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10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68348"/>
              </p:ext>
            </p:extLst>
          </p:nvPr>
        </p:nvGraphicFramePr>
        <p:xfrm>
          <a:off x="4572000" y="3458905"/>
          <a:ext cx="1413223" cy="3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7" name="Equation" r:id="rId25" imgW="1054100" imgH="241300" progId="Equation.DSMT4">
                  <p:embed/>
                </p:oleObj>
              </mc:Choice>
              <mc:Fallback>
                <p:oleObj name="Equation" r:id="rId25" imgW="1054100" imgH="2413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58905"/>
                        <a:ext cx="1413223" cy="32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27547" y="3422138"/>
                <a:ext cx="1495409" cy="39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𝑚</m:t>
                      </m:r>
                      <m:f>
                        <m:fPr>
                          <m:type m:val="lin"/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47" y="3422138"/>
                <a:ext cx="1495409" cy="394723"/>
              </a:xfrm>
              <a:prstGeom prst="rect">
                <a:avLst/>
              </a:prstGeom>
              <a:blipFill rotWithShape="1">
                <a:blip r:embed="rId27"/>
                <a:stretch>
                  <a:fillRect t="-107692" r="-31429" b="-16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366831"/>
              </p:ext>
            </p:extLst>
          </p:nvPr>
        </p:nvGraphicFramePr>
        <p:xfrm>
          <a:off x="86645" y="3422138"/>
          <a:ext cx="1503110" cy="3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8" name="Equation" r:id="rId28" imgW="1040948" imgH="228501" progId="Equation.DSMT4">
                  <p:embed/>
                </p:oleObj>
              </mc:Choice>
              <mc:Fallback>
                <p:oleObj name="Equation" r:id="rId28" imgW="1040948" imgH="228501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5" y="3422138"/>
                        <a:ext cx="1503110" cy="330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Arrow 57"/>
          <p:cNvSpPr/>
          <p:nvPr/>
        </p:nvSpPr>
        <p:spPr>
          <a:xfrm>
            <a:off x="1686296" y="3490851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133600" y="3380797"/>
                <a:ext cx="1432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𝑛</m:t>
                      </m:r>
                      <m:f>
                        <m:fPr>
                          <m:type m:val="lin"/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80797"/>
                <a:ext cx="1432892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121667" r="-32340" b="-17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Ορθογωνικός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Κυματοδηγός-ΤΕ ρυθμοί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8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5617"/>
              </p:ext>
            </p:extLst>
          </p:nvPr>
        </p:nvGraphicFramePr>
        <p:xfrm>
          <a:off x="304800" y="2209800"/>
          <a:ext cx="2837305" cy="306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7" imgW="1765300" imgH="1905000" progId="Equation.DSMT4">
                  <p:embed/>
                </p:oleObj>
              </mc:Choice>
              <mc:Fallback>
                <p:oleObj name="Equation" r:id="rId7" imgW="1765300" imgH="190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2837305" cy="3067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19722"/>
              </p:ext>
            </p:extLst>
          </p:nvPr>
        </p:nvGraphicFramePr>
        <p:xfrm>
          <a:off x="223838" y="1143000"/>
          <a:ext cx="5921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Equation" r:id="rId9" imgW="3708360" imgH="431640" progId="Equation.DSMT4">
                  <p:embed/>
                </p:oleObj>
              </mc:Choice>
              <mc:Fallback>
                <p:oleObj name="Equation" r:id="rId9" imgW="3708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143000"/>
                        <a:ext cx="59213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038712"/>
              </p:ext>
            </p:extLst>
          </p:nvPr>
        </p:nvGraphicFramePr>
        <p:xfrm>
          <a:off x="6515100" y="1236663"/>
          <a:ext cx="8080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236663"/>
                        <a:ext cx="8080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39275"/>
              </p:ext>
            </p:extLst>
          </p:nvPr>
        </p:nvGraphicFramePr>
        <p:xfrm>
          <a:off x="3921125" y="2187575"/>
          <a:ext cx="524510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Equation" r:id="rId13" imgW="2997000" imgH="1828800" progId="Equation.DSMT4">
                  <p:embed/>
                </p:oleObj>
              </mc:Choice>
              <mc:Fallback>
                <p:oleObj name="Equation" r:id="rId13" imgW="29970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2187575"/>
                        <a:ext cx="5245100" cy="320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 rot="6637252">
            <a:off x="2390304" y="1798937"/>
            <a:ext cx="445517" cy="26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Right Arrow 53"/>
          <p:cNvSpPr/>
          <p:nvPr/>
        </p:nvSpPr>
        <p:spPr>
          <a:xfrm>
            <a:off x="3372998" y="3304951"/>
            <a:ext cx="445517" cy="26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0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4BCF-4C05-4A66-AE97-90E1DA02A9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2 - Στρογγυλεμένο ορθογώνιο"/>
          <p:cNvSpPr/>
          <p:nvPr/>
        </p:nvSpPr>
        <p:spPr>
          <a:xfrm>
            <a:off x="838200" y="6248400"/>
            <a:ext cx="7511512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Democritus University of Thrace – Greece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Department of Electrical &amp; Computer </a:t>
            </a:r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</a:rPr>
              <a:t>Engineering</a:t>
            </a:r>
            <a:endParaRPr lang="el-GR" sz="16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" name="Picture 6" descr="uthraki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849"/>
            <a:ext cx="848902" cy="77824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Documents and Settings\chlavran\Τα έγγραφά μου\en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688" y="6107298"/>
            <a:ext cx="784536" cy="75279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0" y="-4764"/>
            <a:ext cx="9144000" cy="919164"/>
            <a:chOff x="0" y="-4764"/>
            <a:chExt cx="9144000" cy="919164"/>
          </a:xfrm>
        </p:grpSpPr>
        <p:sp>
          <p:nvSpPr>
            <p:cNvPr id="14" name="Flowchart: Document 13"/>
            <p:cNvSpPr/>
            <p:nvPr/>
          </p:nvSpPr>
          <p:spPr>
            <a:xfrm>
              <a:off x="0" y="0"/>
              <a:ext cx="9144000" cy="914400"/>
            </a:xfrm>
            <a:prstGeom prst="flowChartDocumen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tIns="35268" rtlCol="0" anchor="ctr">
              <a:normAutofit/>
            </a:bodyPr>
            <a:lstStyle/>
            <a:p>
              <a:pPr marL="285750">
                <a:spcBef>
                  <a:spcPct val="0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Ορθογωνικός </a:t>
              </a:r>
              <a:r>
                <a:rPr lang="el-G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Κυματοδηγός-Κατανομή Ρυθμών</a:t>
              </a:r>
              <a:endPara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09688" y="-4764"/>
              <a:ext cx="834312" cy="828675"/>
              <a:chOff x="8309688" y="-4764"/>
              <a:chExt cx="834312" cy="828675"/>
            </a:xfrm>
          </p:grpSpPr>
          <p:pic>
            <p:nvPicPr>
              <p:cNvPr id="16" name="Picture 3" descr="C:\Users\Administrator\Desktop\flip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688" y="-4764"/>
                <a:ext cx="834312" cy="828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48 - Θέση αριθμού διαφάνειας"/>
              <p:cNvSpPr txBox="1">
                <a:spLocks/>
              </p:cNvSpPr>
              <p:nvPr/>
            </p:nvSpPr>
            <p:spPr bwMode="auto">
              <a:xfrm>
                <a:off x="8701086" y="0"/>
                <a:ext cx="442914" cy="473075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wrap="square" numCol="1" anchorCtr="0" compatLnSpc="1">
                <a:prstTxWarp prst="textNoShape">
                  <a:avLst/>
                </a:prstTxWarp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5538C9E8-0E44-400C-B41B-F89474A95AAE}" type="slidenum">
                  <a:rPr kumimoji="0" lang="el-GR" sz="2000" b="1" i="0" u="none" strike="noStrike" kern="1200" normalizeH="0" baseline="0" noProof="0" smtClean="0">
                    <a:ln/>
                    <a:uLnTx/>
                    <a:uFillTx/>
                    <a:latin typeface="Garamond" pitchFamily="18" charset="0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9</a:t>
                </a:fld>
                <a:endParaRPr kumimoji="0" lang="el-GR" sz="2000" b="1" i="0" u="none" strike="noStrike" kern="1200" normalizeH="0" baseline="0" noProof="0" dirty="0" smtClean="0">
                  <a:ln/>
                  <a:uLnTx/>
                  <a:uFillTx/>
                  <a:latin typeface="Garamond" pitchFamily="18" charset="0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" name="Picture 3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0"/>
          <a:stretch/>
        </p:blipFill>
        <p:spPr bwMode="auto">
          <a:xfrm>
            <a:off x="228600" y="1845982"/>
            <a:ext cx="4191000" cy="3488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6" b="13050"/>
          <a:stretch/>
        </p:blipFill>
        <p:spPr bwMode="auto">
          <a:xfrm>
            <a:off x="4724399" y="2819400"/>
            <a:ext cx="3976687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984277" y="1245817"/>
            <a:ext cx="351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Garamond" pitchFamily="18" charset="0"/>
              </a:rPr>
              <a:t>Κατανομή των πρώτων 15 ρυθμών στον </a:t>
            </a:r>
            <a:r>
              <a:rPr lang="el-GR" sz="2400" dirty="0" err="1" smtClean="0">
                <a:latin typeface="Garamond" pitchFamily="18" charset="0"/>
              </a:rPr>
              <a:t>ορθογωνικό</a:t>
            </a:r>
            <a:r>
              <a:rPr lang="el-GR" sz="2400" dirty="0" smtClean="0">
                <a:latin typeface="Garamond" pitchFamily="18" charset="0"/>
              </a:rPr>
              <a:t> κυματοδηγό</a:t>
            </a:r>
            <a:endParaRPr lang="el-GR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6&quot;&gt;&lt;property id=&quot;20148&quot; value=&quot;5&quot;/&gt;&lt;property id=&quot;20300&quot; value=&quot;Slide 2&quot;/&gt;&lt;property id=&quot;20307&quot; value=&quot;304&quot;/&gt;&lt;/object&gt;&lt;object type=&quot;3&quot; unique_id=&quot;10107&quot;&gt;&lt;property id=&quot;20148&quot; value=&quot;5&quot;/&gt;&lt;property id=&quot;20300&quot; value=&quot;Slide 3&quot;/&gt;&lt;property id=&quot;20307&quot; value=&quot;263&quot;/&gt;&lt;/object&gt;&lt;object type=&quot;3&quot; unique_id=&quot;10108&quot;&gt;&lt;property id=&quot;20148&quot; value=&quot;5&quot;/&gt;&lt;property id=&quot;20300&quot; value=&quot;Slide 4&quot;/&gt;&lt;property id=&quot;20307&quot; value=&quot;284&quot;/&gt;&lt;/object&gt;&lt;object type=&quot;3&quot; unique_id=&quot;10109&quot;&gt;&lt;property id=&quot;20148&quot; value=&quot;5&quot;/&gt;&lt;property id=&quot;20300&quot; value=&quot;Slide 5&quot;/&gt;&lt;property id=&quot;20307&quot; value=&quot;265&quot;/&gt;&lt;/object&gt;&lt;object type=&quot;3&quot; unique_id=&quot;10110&quot;&gt;&lt;property id=&quot;20148&quot; value=&quot;5&quot;/&gt;&lt;property id=&quot;20300&quot; value=&quot;Slide 6&quot;/&gt;&lt;property id=&quot;20307&quot; value=&quot;305&quot;/&gt;&lt;/object&gt;&lt;object type=&quot;3&quot; unique_id=&quot;10111&quot;&gt;&lt;property id=&quot;20148&quot; value=&quot;5&quot;/&gt;&lt;property id=&quot;20300&quot; value=&quot;Slide 7&quot;/&gt;&lt;property id=&quot;20307&quot; value=&quot;307&quot;/&gt;&lt;/object&gt;&lt;object type=&quot;3&quot; unique_id=&quot;10112&quot;&gt;&lt;property id=&quot;20148&quot; value=&quot;5&quot;/&gt;&lt;property id=&quot;20300&quot; value=&quot;Slide 8&quot;/&gt;&lt;property id=&quot;20307&quot; value=&quot;308&quot;/&gt;&lt;/object&gt;&lt;object type=&quot;3&quot; unique_id=&quot;10113&quot;&gt;&lt;property id=&quot;20148&quot; value=&quot;5&quot;/&gt;&lt;property id=&quot;20300&quot; value=&quot;Slide 9&quot;/&gt;&lt;property id=&quot;20307&quot; value=&quot;309&quot;/&gt;&lt;/object&gt;&lt;object type=&quot;3&quot; unique_id=&quot;10114&quot;&gt;&lt;property id=&quot;20148&quot; value=&quot;5&quot;/&gt;&lt;property id=&quot;20300&quot; value=&quot;Slide 10&quot;/&gt;&lt;property id=&quot;20307&quot; value=&quot;310&quot;/&gt;&lt;/object&gt;&lt;object type=&quot;3&quot; unique_id=&quot;10115&quot;&gt;&lt;property id=&quot;20148&quot; value=&quot;5&quot;/&gt;&lt;property id=&quot;20300&quot; value=&quot;Slide 11&quot;/&gt;&lt;property id=&quot;20307&quot; value=&quot;311&quot;/&gt;&lt;/object&gt;&lt;object type=&quot;3&quot; unique_id=&quot;10116&quot;&gt;&lt;property id=&quot;20148&quot; value=&quot;5&quot;/&gt;&lt;property id=&quot;20300&quot; value=&quot;Slide 12&quot;/&gt;&lt;property id=&quot;20307&quot; value=&quot;312&quot;/&gt;&lt;/object&gt;&lt;object type=&quot;3&quot; unique_id=&quot;10117&quot;&gt;&lt;property id=&quot;20148&quot; value=&quot;5&quot;/&gt;&lt;property id=&quot;20300&quot; value=&quot;Slide 13&quot;/&gt;&lt;property id=&quot;20307&quot; value=&quot;313&quot;/&gt;&lt;/object&gt;&lt;object type=&quot;3&quot; unique_id=&quot;10118&quot;&gt;&lt;property id=&quot;20148&quot; value=&quot;5&quot;/&gt;&lt;property id=&quot;20300&quot; value=&quot;Slide 14&quot;/&gt;&lt;property id=&quot;20307&quot; value=&quot;314&quot;/&gt;&lt;/object&gt;&lt;object type=&quot;3&quot; unique_id=&quot;10119&quot;&gt;&lt;property id=&quot;20148&quot; value=&quot;5&quot;/&gt;&lt;property id=&quot;20300&quot; value=&quot;Slide 15&quot;/&gt;&lt;property id=&quot;20307&quot; value=&quot;315&quot;/&gt;&lt;/object&gt;&lt;object type=&quot;3&quot; unique_id=&quot;10120&quot;&gt;&lt;property id=&quot;20148&quot; value=&quot;5&quot;/&gt;&lt;property id=&quot;20300&quot; value=&quot;Slide 16&quot;/&gt;&lt;property id=&quot;20307&quot; value=&quot;316&quot;/&gt;&lt;/object&gt;&lt;object type=&quot;3&quot; unique_id=&quot;10121&quot;&gt;&lt;property id=&quot;20148&quot; value=&quot;5&quot;/&gt;&lt;property id=&quot;20300&quot; value=&quot;Slide 17&quot;/&gt;&lt;property id=&quot;20307&quot; value=&quot;317&quot;/&gt;&lt;/object&gt;&lt;object type=&quot;3&quot; unique_id=&quot;10122&quot;&gt;&lt;property id=&quot;20148&quot; value=&quot;5&quot;/&gt;&lt;property id=&quot;20300&quot; value=&quot;Slide 18&quot;/&gt;&lt;property id=&quot;20307&quot; value=&quot;318&quot;/&gt;&lt;/object&gt;&lt;object type=&quot;3&quot; unique_id=&quot;10123&quot;&gt;&lt;property id=&quot;20148&quot; value=&quot;5&quot;/&gt;&lt;property id=&quot;20300&quot; value=&quot;Slide 20&quot;/&gt;&lt;property id=&quot;20307&quot; value=&quot;283&quot;/&gt;&lt;/object&gt;&lt;object type=&quot;3&quot; unique_id=&quot;10166&quot;&gt;&lt;property id=&quot;20148&quot; value=&quot;5&quot;/&gt;&lt;property id=&quot;20300&quot; value=&quot;Slide 19&quot;/&gt;&lt;property id=&quot;20307&quot; value=&quot;319&quot;/&gt;&lt;/object&gt;&lt;/object&gt;&lt;object type=&quot;8&quot; unique_id=&quot;1014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522</Words>
  <Application>Microsoft Office PowerPoint</Application>
  <PresentationFormat>On-screen Show (4:3)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Συγκέντρωση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 ANTENNA DESIGN EXPLOITING THE CHARACTERISTIC MODES EIGENANALYSIS</dc:title>
  <dc:creator>ronis</dc:creator>
  <cp:lastModifiedBy>Ronis</cp:lastModifiedBy>
  <cp:revision>365</cp:revision>
  <dcterms:created xsi:type="dcterms:W3CDTF">2010-10-06T07:47:17Z</dcterms:created>
  <dcterms:modified xsi:type="dcterms:W3CDTF">2012-03-18T06:49:07Z</dcterms:modified>
</cp:coreProperties>
</file>