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924" r:id="rId2"/>
    <p:sldMasterId id="2147483954" r:id="rId3"/>
  </p:sldMasterIdLst>
  <p:sldIdLst>
    <p:sldId id="256" r:id="rId4"/>
    <p:sldId id="257" r:id="rId5"/>
    <p:sldId id="269" r:id="rId6"/>
    <p:sldId id="296" r:id="rId7"/>
    <p:sldId id="259" r:id="rId8"/>
    <p:sldId id="295" r:id="rId9"/>
    <p:sldId id="260" r:id="rId10"/>
    <p:sldId id="262" r:id="rId11"/>
    <p:sldId id="264" r:id="rId12"/>
    <p:sldId id="267" r:id="rId13"/>
    <p:sldId id="268" r:id="rId14"/>
    <p:sldId id="258" r:id="rId15"/>
    <p:sldId id="270" r:id="rId16"/>
    <p:sldId id="271" r:id="rId17"/>
    <p:sldId id="272" r:id="rId18"/>
    <p:sldId id="273" r:id="rId19"/>
    <p:sldId id="274" r:id="rId20"/>
    <p:sldId id="297" r:id="rId21"/>
    <p:sldId id="277" r:id="rId22"/>
    <p:sldId id="278" r:id="rId23"/>
    <p:sldId id="276" r:id="rId24"/>
    <p:sldId id="29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9" r:id="rId35"/>
    <p:sldId id="292" r:id="rId36"/>
    <p:sldId id="291" r:id="rId37"/>
    <p:sldId id="290" r:id="rId38"/>
    <p:sldId id="288" r:id="rId39"/>
    <p:sldId id="294" r:id="rId40"/>
    <p:sldId id="293" r:id="rId4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4" d="100"/>
          <a:sy n="64" d="100"/>
        </p:scale>
        <p:origin x="-932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/>
              <a:pPr/>
              <a:t>1/22/2017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35209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34855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80703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pPr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5014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45715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04818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8801"/>
            <a:ext cx="3886200" cy="435133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26548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936" y="1681851"/>
            <a:ext cx="3867150" cy="731520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507550"/>
            <a:ext cx="3867150" cy="372825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1299" y="1681851"/>
            <a:ext cx="3868340" cy="73152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1299" y="2507550"/>
            <a:ext cx="3868340" cy="372825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58494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42319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8419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529613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62760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9228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530852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63721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73142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17323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pPr/>
              <a:t>1/22/2017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5403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88561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58656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6490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26022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44851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06130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56042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06349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42394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20569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80846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24899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82942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5730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66071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65784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37510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8801"/>
            <a:ext cx="3886200" cy="435133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9967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936" y="1681851"/>
            <a:ext cx="3867150" cy="731520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507550"/>
            <a:ext cx="3867150" cy="372825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1299" y="1681851"/>
            <a:ext cx="3868340" cy="73152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1299" y="2507550"/>
            <a:ext cx="3868340" cy="372825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652254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13344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89374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529613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72266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530852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22/1/2017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94842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22/1/2017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3391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SzPct val="80000"/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22/1/2017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640450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SzPct val="80000"/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342CEA3-3058-4D43-AE35-B3DA76CB4003}" type="datetimeFigureOut">
              <a:rPr lang="el-GR" smtClean="0"/>
              <a:pPr/>
              <a:t>22/1/2017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577449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7851648" cy="2417440"/>
          </a:xfrm>
        </p:spPr>
        <p:txBody>
          <a:bodyPr anchor="ctr">
            <a:normAutofit/>
          </a:bodyPr>
          <a:lstStyle/>
          <a:p>
            <a:pPr algn="l"/>
            <a:r>
              <a:rPr lang="el-G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Μεταφορά ύδατος από το φράγμα του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Τεμένους προς την πεδιάδα της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Δράμας</a:t>
            </a:r>
            <a:endParaRPr lang="el-G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>
          <a:xfrm>
            <a:off x="467544" y="3789040"/>
            <a:ext cx="7854696" cy="1752600"/>
          </a:xfrm>
        </p:spPr>
        <p:txBody>
          <a:bodyPr anchor="ctr">
            <a:normAutofit/>
          </a:bodyPr>
          <a:lstStyle/>
          <a:p>
            <a:pPr algn="l"/>
            <a:r>
              <a:rPr lang="el-G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Φοιτητής: Ευάγγελος </a:t>
            </a:r>
            <a:r>
              <a:rPr lang="el-GR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Φινδανής</a:t>
            </a:r>
            <a:endParaRPr lang="el-GR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l-G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Επιβλέπων καθηγητής: κ. Ιωάννης Β. Σούλης</a:t>
            </a:r>
            <a:endParaRPr lang="el-GR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WaterCAD</a:t>
            </a:r>
            <a:endParaRPr lang="el-G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Χρησιμοποιείται για την ανάλυση υδραυλικών συστημάτων υπό πίεση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latin typeface="Arial" pitchFamily="34" charset="0"/>
                <a:cs typeface="Arial" pitchFamily="34" charset="0"/>
              </a:rPr>
              <a:t>Γρήγορη δόμηση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μοντέλου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Υπολογισμός παροχής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Σχεδιασμός πιεζομετρικής γραμμής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Έλεγχος για την ορθότητα του σχεδιασμού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HEC-RAS</a:t>
            </a:r>
            <a:endParaRPr lang="el-G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Χρησιμοποιείται για την ανάλυση ανοικτών αγωγών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Υπολογισμός του προφίλ ροής για διαφορετικές παροχές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Σχεδιασμός διατομών του αγωγού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Έλεγχος για την ορθότητα του σχεδιασμού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9552" y="1988840"/>
            <a:ext cx="7772400" cy="1362456"/>
          </a:xfrm>
        </p:spPr>
        <p:txBody>
          <a:bodyPr anchor="b"/>
          <a:lstStyle/>
          <a:p>
            <a:pPr algn="ctr"/>
            <a:r>
              <a:rPr lang="el-GR" sz="4600" dirty="0" smtClean="0">
                <a:latin typeface="Arial" pitchFamily="34" charset="0"/>
                <a:cs typeface="Arial" pitchFamily="34" charset="0"/>
              </a:rPr>
              <a:t>Α τμήμα του υδραγωγείου</a:t>
            </a:r>
            <a:endParaRPr lang="el-GR" sz="4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334" y="1340769"/>
            <a:ext cx="7681722" cy="506722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3Δ όψη</a:t>
            </a:r>
            <a:endParaRPr lang="el-G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66577" y="1724131"/>
            <a:ext cx="104067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147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m~154m</a:t>
            </a:r>
            <a:endParaRPr lang="el-G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5733256"/>
            <a:ext cx="61106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134 m</a:t>
            </a:r>
            <a:endParaRPr lang="el-G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454873" y="5445224"/>
            <a:ext cx="288032" cy="288032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5076056" y="1697821"/>
            <a:ext cx="288032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l-GR" sz="3600" dirty="0" smtClean="0">
                <a:latin typeface="Arial" pitchFamily="34" charset="0"/>
                <a:cs typeface="Arial" pitchFamily="34" charset="0"/>
              </a:rPr>
              <a:t>Α τμήμα του υδραγωγείου</a:t>
            </a:r>
            <a:endParaRPr lang="el-G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el-GR" dirty="0" err="1" smtClean="0">
                <a:latin typeface="Arial" pitchFamily="34" charset="0"/>
                <a:cs typeface="Arial" pitchFamily="34" charset="0"/>
              </a:rPr>
              <a:t>Βαρυτικός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κλειστός αγωγός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μήκους 4.2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km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PVC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Φ=1000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mm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Ο άξονας βρίσκεται 2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υπό του εδάφους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Προσομοίωση 4 σεναρίων:</a:t>
            </a:r>
          </a:p>
          <a:p>
            <a:pPr>
              <a:lnSpc>
                <a:spcPct val="150000"/>
              </a:lnSpc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Font typeface="Wingdings" pitchFamily="2" charset="2"/>
              <a:buChar char="v"/>
            </a:pP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0298955"/>
              </p:ext>
            </p:extLst>
          </p:nvPr>
        </p:nvGraphicFramePr>
        <p:xfrm>
          <a:off x="1336835" y="3789040"/>
          <a:ext cx="6480720" cy="21234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24000"/>
                <a:gridCol w="1644352"/>
                <a:gridCol w="1728192"/>
                <a:gridCol w="15841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Σενάριο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Ανάντη</a:t>
                      </a:r>
                      <a:r>
                        <a:rPr lang="el-GR" sz="1800" baseline="0" dirty="0" smtClean="0"/>
                        <a:t> Στάθμη </a:t>
                      </a:r>
                      <a:r>
                        <a:rPr lang="en-US" sz="1800" baseline="0" dirty="0" smtClean="0"/>
                        <a:t>(m)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Κατάντη Στάθμη (</a:t>
                      </a:r>
                      <a:r>
                        <a:rPr lang="en-US" sz="1800" dirty="0" smtClean="0"/>
                        <a:t>m)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Παροχή </a:t>
                      </a:r>
                      <a:r>
                        <a:rPr lang="en-US" sz="1800" dirty="0" smtClean="0"/>
                        <a:t>(L/s)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1714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1935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1507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1225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l-GR" sz="3600" dirty="0" smtClean="0">
                <a:latin typeface="Arial" pitchFamily="34" charset="0"/>
                <a:cs typeface="Arial" pitchFamily="34" charset="0"/>
              </a:rPr>
              <a:t>Πιεζομετρική γραμμή</a:t>
            </a:r>
            <a:endParaRPr lang="el-G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34219" y="2132856"/>
            <a:ext cx="7675562" cy="369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9552" y="1988840"/>
            <a:ext cx="7772400" cy="1362456"/>
          </a:xfrm>
        </p:spPr>
        <p:txBody>
          <a:bodyPr anchor="b"/>
          <a:lstStyle/>
          <a:p>
            <a:pPr algn="ctr"/>
            <a:r>
              <a:rPr lang="el-GR" sz="4600" dirty="0" smtClean="0">
                <a:latin typeface="Arial" pitchFamily="34" charset="0"/>
                <a:cs typeface="Arial" pitchFamily="34" charset="0"/>
              </a:rPr>
              <a:t>Β τμήμα του υδραγωγείου</a:t>
            </a:r>
            <a:endParaRPr lang="el-GR" sz="4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phas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412777"/>
            <a:ext cx="7595841" cy="501057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3Δ όψη</a:t>
            </a:r>
            <a:endParaRPr lang="el-G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18554" y="3348288"/>
            <a:ext cx="61106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134 m</a:t>
            </a:r>
            <a:endParaRPr lang="el-G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2665" y="3348287"/>
            <a:ext cx="61106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349 m</a:t>
            </a:r>
            <a:endParaRPr lang="el-G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294633" y="3625287"/>
            <a:ext cx="288032" cy="288032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7524328" y="2977989"/>
            <a:ext cx="288032" cy="288032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Arial" pitchFamily="34" charset="0"/>
                <a:cs typeface="Arial" pitchFamily="34" charset="0"/>
              </a:rPr>
              <a:t>Β τμήμα του υδραγωγείου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l-GR" dirty="0">
                <a:latin typeface="Arial" pitchFamily="34" charset="0"/>
                <a:cs typeface="Arial" pitchFamily="34" charset="0"/>
              </a:rPr>
              <a:t>Καταθλιπτικός κλειστός αγωγός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l-GR" dirty="0">
                <a:latin typeface="Arial" pitchFamily="34" charset="0"/>
                <a:cs typeface="Arial" pitchFamily="34" charset="0"/>
              </a:rPr>
              <a:t>μήκους 2.8 </a:t>
            </a:r>
            <a:r>
              <a:rPr lang="en-US" dirty="0">
                <a:latin typeface="Arial" pitchFamily="34" charset="0"/>
                <a:cs typeface="Arial" pitchFamily="34" charset="0"/>
              </a:rPr>
              <a:t>km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l-GR" dirty="0">
                <a:latin typeface="Arial" pitchFamily="34" charset="0"/>
                <a:cs typeface="Arial" pitchFamily="34" charset="0"/>
              </a:rPr>
              <a:t>Όλκιμος χυτοσίδηρος Φ=1000 </a:t>
            </a:r>
            <a:r>
              <a:rPr lang="en-US" dirty="0">
                <a:latin typeface="Arial" pitchFamily="34" charset="0"/>
                <a:cs typeface="Arial" pitchFamily="34" charset="0"/>
              </a:rPr>
              <a:t>mm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l-GR" dirty="0">
                <a:latin typeface="Arial" pitchFamily="34" charset="0"/>
                <a:cs typeface="Arial" pitchFamily="34" charset="0"/>
              </a:rPr>
              <a:t>Ο άξονας βρίσκεται 2 </a:t>
            </a:r>
            <a:r>
              <a:rPr lang="en-US" dirty="0">
                <a:latin typeface="Arial" pitchFamily="34" charset="0"/>
                <a:cs typeface="Arial" pitchFamily="34" charset="0"/>
              </a:rPr>
              <a:t>m </a:t>
            </a:r>
            <a:r>
              <a:rPr lang="el-GR" dirty="0">
                <a:latin typeface="Arial" pitchFamily="34" charset="0"/>
                <a:cs typeface="Arial" pitchFamily="34" charset="0"/>
              </a:rPr>
              <a:t>υπό του εδάφους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l-GR" dirty="0">
                <a:latin typeface="Arial" pitchFamily="34" charset="0"/>
                <a:cs typeface="Arial" pitchFamily="34" charset="0"/>
              </a:rPr>
              <a:t>Προσομοίωση 2 σεναρίων:</a:t>
            </a:r>
          </a:p>
          <a:p>
            <a:pPr marL="0" indent="0">
              <a:buNone/>
            </a:pPr>
            <a:endParaRPr lang="el-GR" dirty="0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6069743"/>
              </p:ext>
            </p:extLst>
          </p:nvPr>
        </p:nvGraphicFramePr>
        <p:xfrm>
          <a:off x="1331640" y="4509120"/>
          <a:ext cx="6480720" cy="13817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24000"/>
                <a:gridCol w="1644352"/>
                <a:gridCol w="1728192"/>
                <a:gridCol w="15841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Σενάριο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Ανάντη</a:t>
                      </a:r>
                      <a:r>
                        <a:rPr lang="el-GR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Στάθμη 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(m)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Κατάντη Στάθμη (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m)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Παροχή 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(L/s)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352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1876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352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r>
                        <a:rPr lang="el-G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05994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l-GR" sz="3600" dirty="0" smtClean="0">
                <a:latin typeface="Arial" pitchFamily="34" charset="0"/>
                <a:cs typeface="Arial" pitchFamily="34" charset="0"/>
              </a:rPr>
              <a:t>Αντλιοστάσιο</a:t>
            </a:r>
            <a:endParaRPr lang="el-G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9 - Εικόνα"/>
          <p:cNvPicPr/>
          <p:nvPr/>
        </p:nvPicPr>
        <p:blipFill>
          <a:blip r:embed="rId2" cstate="print"/>
          <a:srcRect l="71260" t="16827" r="10564" b="33654"/>
          <a:stretch>
            <a:fillRect/>
          </a:stretch>
        </p:blipFill>
        <p:spPr bwMode="auto">
          <a:xfrm>
            <a:off x="1835696" y="1529073"/>
            <a:ext cx="525658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TextBox"/>
          <p:cNvSpPr txBox="1"/>
          <p:nvPr/>
        </p:nvSpPr>
        <p:spPr>
          <a:xfrm>
            <a:off x="644244" y="5733256"/>
            <a:ext cx="4573303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2100" dirty="0" smtClean="0">
                <a:latin typeface="Arial" pitchFamily="34" charset="0"/>
                <a:cs typeface="Arial" pitchFamily="34" charset="0"/>
              </a:rPr>
              <a:t>Σωλήνες με αρχή την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T1</a:t>
            </a:r>
            <a:r>
              <a:rPr lang="el-GR" sz="21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D=550 mm</a:t>
            </a:r>
          </a:p>
          <a:p>
            <a:r>
              <a:rPr lang="el-GR" sz="2100" dirty="0" smtClean="0">
                <a:latin typeface="Arial" pitchFamily="34" charset="0"/>
                <a:cs typeface="Arial" pitchFamily="34" charset="0"/>
              </a:rPr>
              <a:t>Υπόλοιποι σωλήνες: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D=400 mm</a:t>
            </a:r>
            <a:endParaRPr lang="el-GR" sz="2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l-G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Δομή παρουσίασης</a:t>
            </a:r>
            <a:endParaRPr lang="el-G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Σκοπός της διπλωματικής εργασίας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Λογισμικό υπό χρήση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Α τμήμα του υδραγωγείου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Β τμήμα του υδραγωγείου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Γ τμήμα του υδραγωγείου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Δ τμήμα του υδραγωγείου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Συμπεράσματα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l-GR" sz="3600" dirty="0" smtClean="0">
                <a:latin typeface="Arial" pitchFamily="34" charset="0"/>
                <a:cs typeface="Arial" pitchFamily="34" charset="0"/>
              </a:rPr>
              <a:t>Καμπύλη αντλιών</a:t>
            </a:r>
            <a:endParaRPr lang="el-G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64548" t="16610" r="10800" b="22862"/>
          <a:stretch/>
        </p:blipFill>
        <p:spPr bwMode="auto">
          <a:xfrm>
            <a:off x="1763688" y="1556792"/>
            <a:ext cx="576064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l-GR" sz="3600" dirty="0" smtClean="0">
                <a:latin typeface="Arial" pitchFamily="34" charset="0"/>
                <a:cs typeface="Arial" pitchFamily="34" charset="0"/>
              </a:rPr>
              <a:t>Πιεζομετρική γραμμή</a:t>
            </a:r>
            <a:endParaRPr lang="el-GR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39788" y="2155881"/>
            <a:ext cx="7675562" cy="369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Αντιπληγματική</a:t>
            </a:r>
            <a:r>
              <a:rPr lang="el-G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προστασία</a:t>
            </a:r>
            <a:endParaRPr lang="el-G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Υπολογισμός του ύψους υπερπίεσης Δ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από την σχέση των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Joukowski-Allievi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h=342 m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έγιστο φορτίο πίεσης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μόνιμη ροή) =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229 m</a:t>
            </a:r>
            <a:endParaRPr 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Επομένως, κατά την διάρκεια υδραυλικού πλήγματος το μέγιστο φορτίο πίεσης = 571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Απαραίτητη η εγκατάσταση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αντιπληγματικής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διάταξης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148064" y="2924944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14944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9552" y="1988840"/>
            <a:ext cx="7772400" cy="1362456"/>
          </a:xfrm>
        </p:spPr>
        <p:txBody>
          <a:bodyPr anchor="b"/>
          <a:lstStyle/>
          <a:p>
            <a:pPr algn="ctr"/>
            <a:r>
              <a:rPr lang="el-GR" sz="4600" dirty="0" smtClean="0">
                <a:latin typeface="Arial" pitchFamily="34" charset="0"/>
                <a:cs typeface="Arial" pitchFamily="34" charset="0"/>
              </a:rPr>
              <a:t>Γ τμήμα του υδραγωγείου</a:t>
            </a:r>
            <a:endParaRPr lang="el-GR" sz="4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ΦΑΣΗ 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0771" y="1412776"/>
            <a:ext cx="7632848" cy="503498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3Δ όψη</a:t>
            </a:r>
            <a:endParaRPr lang="el-G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95880" y="1552822"/>
            <a:ext cx="61106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349 m</a:t>
            </a:r>
            <a:endParaRPr lang="el-G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1352" y="5439707"/>
            <a:ext cx="61106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295 m</a:t>
            </a:r>
            <a:endParaRPr lang="el-G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732240" y="1552822"/>
            <a:ext cx="288032" cy="288032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2055880" y="5578207"/>
            <a:ext cx="288032" cy="288032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l-GR" sz="3600" dirty="0" smtClean="0">
                <a:latin typeface="Arial" pitchFamily="34" charset="0"/>
                <a:cs typeface="Arial" pitchFamily="34" charset="0"/>
              </a:rPr>
              <a:t>Γ τμήμα του υδραγωγείου</a:t>
            </a:r>
            <a:endParaRPr lang="el-G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l-GR" dirty="0" err="1" smtClean="0">
                <a:latin typeface="Arial" pitchFamily="34" charset="0"/>
                <a:cs typeface="Arial" pitchFamily="34" charset="0"/>
              </a:rPr>
              <a:t>Βαρυτικός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κλειστός αγωγός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μήκους 13.5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km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PVC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Φ=1000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mm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Ο άξονας βρίσκεται 2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υπό του εδάφους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Προσομοίωση 1 σεναρίου:</a:t>
            </a:r>
          </a:p>
          <a:p>
            <a:pPr>
              <a:lnSpc>
                <a:spcPct val="150000"/>
              </a:lnSpc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Font typeface="Wingdings" pitchFamily="2" charset="2"/>
              <a:buChar char="v"/>
            </a:pP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50791229"/>
              </p:ext>
            </p:extLst>
          </p:nvPr>
        </p:nvGraphicFramePr>
        <p:xfrm>
          <a:off x="1331640" y="4653136"/>
          <a:ext cx="6480720" cy="10109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24000"/>
                <a:gridCol w="1644352"/>
                <a:gridCol w="1728192"/>
                <a:gridCol w="15841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Σενάριο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Ανάντη</a:t>
                      </a:r>
                      <a:r>
                        <a:rPr lang="el-GR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Στάθμη 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(m)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Κατάντη Στάθμη (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m)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Παροχή </a:t>
                      </a: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(L/s)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352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297.5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l-G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835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l-GR" sz="3600" dirty="0" smtClean="0">
                <a:latin typeface="Arial" pitchFamily="34" charset="0"/>
                <a:cs typeface="Arial" pitchFamily="34" charset="0"/>
              </a:rPr>
              <a:t>Πιεζομετρική γραμμή</a:t>
            </a:r>
            <a:endParaRPr lang="el-GR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39788" y="1897482"/>
            <a:ext cx="7675562" cy="420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9552" y="1988840"/>
            <a:ext cx="7772400" cy="1362456"/>
          </a:xfrm>
        </p:spPr>
        <p:txBody>
          <a:bodyPr anchor="b"/>
          <a:lstStyle/>
          <a:p>
            <a:pPr algn="ctr"/>
            <a:r>
              <a:rPr lang="el-GR" sz="4600" dirty="0" smtClean="0">
                <a:latin typeface="Arial" pitchFamily="34" charset="0"/>
                <a:cs typeface="Arial" pitchFamily="34" charset="0"/>
              </a:rPr>
              <a:t>Δ τμήμα του υδραγωγείου</a:t>
            </a:r>
            <a:endParaRPr lang="el-GR" sz="4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ΦΑΣΗ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412776"/>
            <a:ext cx="7678924" cy="506537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3Δ όψη</a:t>
            </a:r>
            <a:endParaRPr lang="el-G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6176" y="1602362"/>
            <a:ext cx="61106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295 m</a:t>
            </a:r>
            <a:endParaRPr lang="el-G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8470" y="5989103"/>
            <a:ext cx="526106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98 m</a:t>
            </a:r>
            <a:endParaRPr lang="el-G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96136" y="1566507"/>
            <a:ext cx="288032" cy="288032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2287341" y="5724803"/>
            <a:ext cx="288032" cy="288032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l-GR" sz="3600" dirty="0" smtClean="0">
                <a:latin typeface="Arial" pitchFamily="34" charset="0"/>
                <a:cs typeface="Arial" pitchFamily="34" charset="0"/>
              </a:rPr>
              <a:t>Δ τμήμα του υδραγωγείου</a:t>
            </a:r>
            <a:endParaRPr lang="el-G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Ανοικτός αγωγός μήκους 14.8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km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Η διατομή του προέκυψε από την ελαχιστοποίηση του κόστους εκσκαφής και επίστρωσης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Προσομοίωση 2 σεναρίων:</a:t>
            </a:r>
          </a:p>
          <a:p>
            <a:pPr>
              <a:lnSpc>
                <a:spcPct val="150000"/>
              </a:lnSpc>
              <a:buNone/>
            </a:pPr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6315850"/>
              </p:ext>
            </p:extLst>
          </p:nvPr>
        </p:nvGraphicFramePr>
        <p:xfrm>
          <a:off x="1331640" y="4509120"/>
          <a:ext cx="6480720" cy="13817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24000"/>
                <a:gridCol w="1644352"/>
                <a:gridCol w="1728192"/>
                <a:gridCol w="15841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Σενάριο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Ανάντη</a:t>
                      </a:r>
                      <a:r>
                        <a:rPr lang="el-GR" sz="1800" baseline="0" dirty="0" smtClean="0"/>
                        <a:t> Στάθμη </a:t>
                      </a:r>
                      <a:r>
                        <a:rPr lang="en-US" sz="1800" baseline="0" dirty="0" smtClean="0"/>
                        <a:t>(m)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Κατάντη Στάθμη (</a:t>
                      </a:r>
                      <a:r>
                        <a:rPr lang="en-US" sz="1800" dirty="0" smtClean="0"/>
                        <a:t>m)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/>
                        <a:t>Παροχή </a:t>
                      </a:r>
                      <a:r>
                        <a:rPr lang="en-US" sz="1800" dirty="0" smtClean="0"/>
                        <a:t>(L/s)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1800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3000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772400" cy="1362456"/>
          </a:xfrm>
        </p:spPr>
        <p:txBody>
          <a:bodyPr anchor="b"/>
          <a:lstStyle/>
          <a:p>
            <a:pPr algn="ctr"/>
            <a:r>
              <a:rPr lang="el-GR" sz="4600" dirty="0" smtClean="0">
                <a:latin typeface="Arial" panose="020B0604020202020204" pitchFamily="34" charset="0"/>
                <a:cs typeface="Arial" panose="020B0604020202020204" pitchFamily="34" charset="0"/>
              </a:rPr>
              <a:t>Σκοπός της εργασίας</a:t>
            </a:r>
            <a:endParaRPr lang="el-GR" sz="4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l-GR" sz="3600" dirty="0" smtClean="0">
                <a:latin typeface="Arial" pitchFamily="34" charset="0"/>
                <a:cs typeface="Arial" pitchFamily="34" charset="0"/>
              </a:rPr>
              <a:t>Διατομή</a:t>
            </a:r>
            <a:endParaRPr lang="el-G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- Θέση περιεχομένου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6903" y="1825625"/>
            <a:ext cx="6101332" cy="435133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551" y="1556792"/>
            <a:ext cx="7865994" cy="4832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Μηκοτομή</a:t>
            </a:r>
            <a:endParaRPr lang="el-G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 flipV="1">
            <a:off x="1331640" y="3792562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Down Arrow 4"/>
          <p:cNvSpPr/>
          <p:nvPr/>
        </p:nvSpPr>
        <p:spPr>
          <a:xfrm flipV="1">
            <a:off x="3059832" y="4581128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Down Arrow 5"/>
          <p:cNvSpPr/>
          <p:nvPr/>
        </p:nvSpPr>
        <p:spPr>
          <a:xfrm flipV="1">
            <a:off x="5508104" y="5373216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1403648" y="2743854"/>
            <a:ext cx="1039067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6.8%,1.2 km</a:t>
            </a:r>
            <a:endParaRPr lang="el-G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9251" y="3548782"/>
            <a:ext cx="1039067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1.1%,3.7 km</a:t>
            </a:r>
            <a:endParaRPr lang="el-G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4230126"/>
            <a:ext cx="1124026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0.78%,5.4 km</a:t>
            </a:r>
            <a:endParaRPr lang="el-G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8224" y="5018692"/>
            <a:ext cx="1124026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0.64%,4.5 km</a:t>
            </a:r>
            <a:endParaRPr lang="el-G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latin typeface="Arial" pitchFamily="34" charset="0"/>
                <a:cs typeface="Arial" pitchFamily="34" charset="0"/>
              </a:rPr>
              <a:t>Βάθος ροής για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Q=1.8 m</a:t>
            </a:r>
            <a:r>
              <a:rPr lang="en-US" sz="36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/s</a:t>
            </a:r>
            <a:endParaRPr lang="el-G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813613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latin typeface="Arial" pitchFamily="34" charset="0"/>
                <a:cs typeface="Arial" pitchFamily="34" charset="0"/>
              </a:rPr>
              <a:t>Βάθος ροής για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Q=</a:t>
            </a:r>
            <a:r>
              <a:rPr lang="el-GR" sz="3600" dirty="0" smtClean="0">
                <a:latin typeface="Arial" pitchFamily="34" charset="0"/>
                <a:cs typeface="Arial" pitchFamily="34" charset="0"/>
              </a:rPr>
              <a:t>3.0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m</a:t>
            </a:r>
            <a:r>
              <a:rPr lang="en-US" sz="36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/s</a:t>
            </a:r>
            <a:endParaRPr lang="el-G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097" y="2132856"/>
            <a:ext cx="8153805" cy="376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latin typeface="Arial" pitchFamily="34" charset="0"/>
                <a:cs typeface="Arial" pitchFamily="34" charset="0"/>
              </a:rPr>
              <a:t>Ταχύτητα ροής για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Q=1.8 m</a:t>
            </a:r>
            <a:r>
              <a:rPr lang="en-US" sz="36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/s</a:t>
            </a:r>
            <a:endParaRPr lang="el-G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772" y="2132856"/>
            <a:ext cx="817368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latin typeface="Arial" pitchFamily="34" charset="0"/>
                <a:cs typeface="Arial" pitchFamily="34" charset="0"/>
              </a:rPr>
              <a:t>Ταχύτητα ροής για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Q=</a:t>
            </a:r>
            <a:r>
              <a:rPr lang="el-GR" sz="3600" dirty="0" smtClean="0">
                <a:latin typeface="Arial" pitchFamily="34" charset="0"/>
                <a:cs typeface="Arial" pitchFamily="34" charset="0"/>
              </a:rPr>
              <a:t>3.0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m</a:t>
            </a:r>
            <a:r>
              <a:rPr lang="en-US" sz="36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/s</a:t>
            </a:r>
            <a:endParaRPr lang="el-G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548" y="2132856"/>
            <a:ext cx="8136904" cy="375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9552" y="1988840"/>
            <a:ext cx="7772400" cy="1362456"/>
          </a:xfrm>
        </p:spPr>
        <p:txBody>
          <a:bodyPr anchor="b"/>
          <a:lstStyle/>
          <a:p>
            <a:pPr algn="ctr"/>
            <a:r>
              <a:rPr lang="el-GR" sz="4600" dirty="0" smtClean="0">
                <a:latin typeface="Arial" pitchFamily="34" charset="0"/>
                <a:cs typeface="Arial" pitchFamily="34" charset="0"/>
              </a:rPr>
              <a:t>Συμπεράσματα</a:t>
            </a:r>
            <a:endParaRPr lang="el-GR" sz="4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Συμπεράσματα</a:t>
            </a:r>
            <a:endParaRPr lang="el-G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Ο σχεδιασμός υδραυλικών συστημάτων διευκολύνεται με την χρήση λογισμικών.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Η μεταφορά ύδατος από το φράγμα Τεμένους προς την πεδιάδα της Δράμας απαιτεί τον σχεδιασμό 4 αγωγών.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Η κλίση του ανοικτού αγωγού μπορεί να μειωθεί περεταίρω με σκοπό την παραγωγή ηλεκτρικής ενέργειας.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Η υλοποίηση του συγκεκριμένου έργου θα φέρει σημαντική αγροτική και οικονομική ανάπτυξη στην περιοχή της Δράμας.</a:t>
            </a:r>
          </a:p>
        </p:txBody>
      </p:sp>
    </p:spTree>
    <p:extLst>
      <p:ext uri="{BB962C8B-B14F-4D97-AF65-F5344CB8AC3E}">
        <p14:creationId xmlns:p14="http://schemas.microsoft.com/office/powerpoint/2010/main" xmlns="" val="430672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9552" y="1988840"/>
            <a:ext cx="7772400" cy="1362456"/>
          </a:xfrm>
        </p:spPr>
        <p:txBody>
          <a:bodyPr anchor="b">
            <a:normAutofit/>
          </a:bodyPr>
          <a:lstStyle/>
          <a:p>
            <a:pPr algn="just"/>
            <a:r>
              <a:rPr lang="el-GR" sz="4600" dirty="0" smtClean="0">
                <a:latin typeface="Arial" pitchFamily="34" charset="0"/>
                <a:cs typeface="Arial" pitchFamily="34" charset="0"/>
              </a:rPr>
              <a:t>Ευχαριστώ για την προσοχή σας!</a:t>
            </a:r>
            <a:endParaRPr lang="el-GR" sz="4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3207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Σκοπός της εργασίας</a:t>
            </a:r>
            <a:endParaRPr lang="el-G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Αναγνωριστική μελέτη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Μεταφορά νερού από το ταμιευτήρα του φράγματος Τεμένους προς την πεδιάδα της Δράμας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Παροχή σχεδιασμού=1.8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/s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(3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% της παροχής του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Νέστου)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Για παροχή σχεδιασμού&gt;1.8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/s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απαιτούνται παράλληλοι αγωγοί</a:t>
            </a:r>
          </a:p>
          <a:p>
            <a:pPr>
              <a:buFont typeface="Wingdings" panose="05000000000000000000" pitchFamily="2" charset="2"/>
              <a:buChar char="v"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9463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Τοποθεσία φράγματος Τεμένους</a:t>
            </a:r>
            <a:endParaRPr lang="el-G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4 - Θέση περιεχομένου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887" y="1556792"/>
            <a:ext cx="7134225" cy="4705350"/>
          </a:xfrm>
        </p:spPr>
      </p:pic>
      <p:sp>
        <p:nvSpPr>
          <p:cNvPr id="3" name="Rectangle 2"/>
          <p:cNvSpPr/>
          <p:nvPr/>
        </p:nvSpPr>
        <p:spPr>
          <a:xfrm>
            <a:off x="2051720" y="2132856"/>
            <a:ext cx="720080" cy="64807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5076056" y="3140968"/>
            <a:ext cx="720080" cy="64807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6012160" y="4581128"/>
            <a:ext cx="720080" cy="648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1653379" y="1749456"/>
            <a:ext cx="1516762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Φράγμα Θησαυρού</a:t>
            </a:r>
            <a:endParaRPr lang="el-G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8187" y="4765052"/>
            <a:ext cx="1405706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Φράγμα Τεμένους</a:t>
            </a:r>
            <a:endParaRPr lang="el-G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9832" y="3326504"/>
            <a:ext cx="188417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Φράγμα </a:t>
            </a:r>
            <a:r>
              <a:rPr lang="el-G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Πλατανόβρυσης</a:t>
            </a:r>
            <a:endParaRPr lang="el-G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Αρχή και πέρας</a:t>
            </a:r>
            <a:endParaRPr lang="el-GR" dirty="0"/>
          </a:p>
        </p:txBody>
      </p:sp>
      <p:pic>
        <p:nvPicPr>
          <p:cNvPr id="3" name="4 - Θέση περιεχομένου" descr="εικόνα3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9167" y="1472210"/>
            <a:ext cx="7485666" cy="4938187"/>
          </a:xfrm>
          <a:prstGeom prst="rect">
            <a:avLst/>
          </a:prstGeom>
        </p:spPr>
      </p:pic>
      <p:sp>
        <p:nvSpPr>
          <p:cNvPr id="4" name="7 - TextBox"/>
          <p:cNvSpPr txBox="1"/>
          <p:nvPr/>
        </p:nvSpPr>
        <p:spPr>
          <a:xfrm rot="19285762">
            <a:off x="4448554" y="3705651"/>
            <a:ext cx="60305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km</a:t>
            </a:r>
            <a:endParaRPr lang="el-GR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267744" y="2171068"/>
            <a:ext cx="4032448" cy="3346164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300192" y="1849239"/>
            <a:ext cx="288032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1923211" y="5517232"/>
            <a:ext cx="288032" cy="288032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20732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Επί μέρους τμήματα</a:t>
            </a:r>
            <a:endParaRPr lang="el-G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4 - Θέση περιεχομένου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069" y="1508177"/>
            <a:ext cx="7412037" cy="4889500"/>
          </a:xfrm>
          <a:noFill/>
          <a:ln w="19050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102617" y="1726600"/>
            <a:ext cx="1127232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147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m~154 m</a:t>
            </a:r>
            <a:endParaRPr lang="el-G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282252" y="1734859"/>
            <a:ext cx="288032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Oval 5"/>
          <p:cNvSpPr/>
          <p:nvPr/>
        </p:nvSpPr>
        <p:spPr>
          <a:xfrm>
            <a:off x="6372768" y="2189069"/>
            <a:ext cx="288032" cy="288032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6709956" y="2215897"/>
            <a:ext cx="61106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134 m</a:t>
            </a:r>
            <a:endParaRPr lang="el-G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941817" y="2244836"/>
            <a:ext cx="288032" cy="288032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5260409" y="2333085"/>
            <a:ext cx="61106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349 m</a:t>
            </a:r>
            <a:endParaRPr lang="el-G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531088" y="3754946"/>
            <a:ext cx="288032" cy="288032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4860032" y="3952927"/>
            <a:ext cx="61106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295 m</a:t>
            </a:r>
            <a:endParaRPr lang="el-G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96810" y="5589240"/>
            <a:ext cx="288032" cy="288032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1993424" y="5312241"/>
            <a:ext cx="526106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98 m</a:t>
            </a:r>
            <a:endParaRPr lang="el-G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7772400" cy="1362456"/>
          </a:xfrm>
        </p:spPr>
        <p:txBody>
          <a:bodyPr anchor="b"/>
          <a:lstStyle/>
          <a:p>
            <a:pPr algn="ctr"/>
            <a:r>
              <a:rPr lang="el-GR" sz="4600" dirty="0" smtClean="0">
                <a:latin typeface="Arial" pitchFamily="34" charset="0"/>
                <a:cs typeface="Arial" pitchFamily="34" charset="0"/>
              </a:rPr>
              <a:t>Λογισμικό υπό χρήση</a:t>
            </a:r>
            <a:endParaRPr lang="el-GR" sz="4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l-GR" sz="3600" dirty="0" smtClean="0">
                <a:latin typeface="Arial" pitchFamily="34" charset="0"/>
                <a:cs typeface="Arial" pitchFamily="34" charset="0"/>
              </a:rPr>
              <a:t>Λογισμικό υπό χρήση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Το λογισμικό που χρησιμοποιήθηκε για τον σχεδιασμό: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Google Earth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(Συλλογή τοπογραφικών δεδομένων)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AutoCAD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Excel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WaterCAD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(Ανάλυση κλειστών αγωγών)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HEC-RAS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(Ανάλυση ανοικτών αγωγών)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- Δεξιό άγκιστρο"/>
          <p:cNvSpPr/>
          <p:nvPr/>
        </p:nvSpPr>
        <p:spPr>
          <a:xfrm>
            <a:off x="2555776" y="3444389"/>
            <a:ext cx="432048" cy="1008112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2987824" y="3579113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100" dirty="0" smtClean="0">
                <a:latin typeface="Arial" pitchFamily="34" charset="0"/>
                <a:cs typeface="Arial" pitchFamily="34" charset="0"/>
              </a:rPr>
              <a:t>Δρουν ως μεσολαβητές</a:t>
            </a:r>
            <a:endParaRPr lang="el-GR" sz="2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cess 02 16x9">
  <a:themeElements>
    <a:clrScheme name="Process02_16x9">
      <a:dk1>
        <a:sysClr val="windowText" lastClr="000000"/>
      </a:dk1>
      <a:lt1>
        <a:sysClr val="window" lastClr="FFFFFF"/>
      </a:lt1>
      <a:dk2>
        <a:srgbClr val="303030"/>
      </a:dk2>
      <a:lt2>
        <a:srgbClr val="F2F2F2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8" id="{D4E1D3B1-6F5A-44E1-86B1-2B48A4FC4249}" vid="{BE7CF05C-5DC5-4DF7-895B-64209FDC8255}"/>
    </a:ext>
  </a:extLst>
</a:theme>
</file>

<file path=ppt/theme/theme2.xml><?xml version="1.0" encoding="utf-8"?>
<a:theme xmlns:a="http://schemas.openxmlformats.org/drawingml/2006/main" name="Process 03 16x9">
  <a:themeElements>
    <a:clrScheme name="Process03_16x9">
      <a:dk1>
        <a:sysClr val="windowText" lastClr="000000"/>
      </a:dk1>
      <a:lt1>
        <a:sysClr val="window" lastClr="FFFFFF"/>
      </a:lt1>
      <a:dk2>
        <a:srgbClr val="262626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0" id="{050A4AF4-214D-4874-95E0-851C4D01CE37}" vid="{2B941EC1-4FB9-4FFA-BF50-DA8C2FB8B35C}"/>
    </a:ext>
  </a:extLst>
</a:theme>
</file>

<file path=ppt/theme/theme3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Phased Process SmartArt</Template>
  <TotalTime>1061</TotalTime>
  <Words>580</Words>
  <Application>Microsoft Office PowerPoint</Application>
  <PresentationFormat>Προβολή στην οθόνη (4:3)</PresentationFormat>
  <Paragraphs>167</Paragraphs>
  <Slides>38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38</vt:i4>
      </vt:variant>
    </vt:vector>
  </HeadingPairs>
  <TitlesOfParts>
    <vt:vector size="41" baseType="lpstr">
      <vt:lpstr>Process 02 16x9</vt:lpstr>
      <vt:lpstr>Process 03 16x9</vt:lpstr>
      <vt:lpstr>Depth</vt:lpstr>
      <vt:lpstr>Μεταφορά ύδατος από το φράγμα του Τεμένους προς την πεδιάδα της Δράμας</vt:lpstr>
      <vt:lpstr>Δομή παρουσίασης</vt:lpstr>
      <vt:lpstr>Σκοπός της εργασίας</vt:lpstr>
      <vt:lpstr>Σκοπός της εργασίας</vt:lpstr>
      <vt:lpstr>Τοποθεσία φράγματος Τεμένους</vt:lpstr>
      <vt:lpstr>Αρχή και πέρας</vt:lpstr>
      <vt:lpstr>Επί μέρους τμήματα</vt:lpstr>
      <vt:lpstr>Λογισμικό υπό χρήση</vt:lpstr>
      <vt:lpstr>Λογισμικό υπό χρήση</vt:lpstr>
      <vt:lpstr>WaterCAD</vt:lpstr>
      <vt:lpstr>HEC-RAS</vt:lpstr>
      <vt:lpstr>Α τμήμα του υδραγωγείου</vt:lpstr>
      <vt:lpstr>3Δ όψη</vt:lpstr>
      <vt:lpstr>Α τμήμα του υδραγωγείου</vt:lpstr>
      <vt:lpstr>Πιεζομετρική γραμμή</vt:lpstr>
      <vt:lpstr>Β τμήμα του υδραγωγείου</vt:lpstr>
      <vt:lpstr>3Δ όψη</vt:lpstr>
      <vt:lpstr>Β τμήμα του υδραγωγείου</vt:lpstr>
      <vt:lpstr>Αντλιοστάσιο</vt:lpstr>
      <vt:lpstr>Καμπύλη αντλιών</vt:lpstr>
      <vt:lpstr>Πιεζομετρική γραμμή</vt:lpstr>
      <vt:lpstr>Αντιπληγματική προστασία</vt:lpstr>
      <vt:lpstr>Γ τμήμα του υδραγωγείου</vt:lpstr>
      <vt:lpstr>3Δ όψη</vt:lpstr>
      <vt:lpstr>Γ τμήμα του υδραγωγείου</vt:lpstr>
      <vt:lpstr>Πιεζομετρική γραμμή</vt:lpstr>
      <vt:lpstr>Δ τμήμα του υδραγωγείου</vt:lpstr>
      <vt:lpstr>3Δ όψη</vt:lpstr>
      <vt:lpstr>Δ τμήμα του υδραγωγείου</vt:lpstr>
      <vt:lpstr>Διατομή</vt:lpstr>
      <vt:lpstr>Μηκοτομή</vt:lpstr>
      <vt:lpstr>Βάθος ροής για Q=1.8 m3/s</vt:lpstr>
      <vt:lpstr>Βάθος ροής για Q=3.0 m3/s</vt:lpstr>
      <vt:lpstr>Ταχύτητα ροής για Q=1.8 m3/s</vt:lpstr>
      <vt:lpstr>Ταχύτητα ροής για Q=3.0 m3/s</vt:lpstr>
      <vt:lpstr>Συμπεράσματα</vt:lpstr>
      <vt:lpstr>Συμπεράσματα</vt:lpstr>
      <vt:lpstr>Ευχαριστώ για την προσοχή σας!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Μεταφορά ύδατος από το φράγμα του Τεμένους προς την πεδιάδα της Δράμας</dc:title>
  <dc:creator>Vaggelis</dc:creator>
  <cp:lastModifiedBy>Leonhard Euler</cp:lastModifiedBy>
  <cp:revision>96</cp:revision>
  <dcterms:created xsi:type="dcterms:W3CDTF">2017-01-02T11:17:16Z</dcterms:created>
  <dcterms:modified xsi:type="dcterms:W3CDTF">2017-01-22T12:07:34Z</dcterms:modified>
</cp:coreProperties>
</file>