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44" r:id="rId1"/>
    <p:sldMasterId id="2147484260" r:id="rId2"/>
  </p:sldMasterIdLst>
  <p:notesMasterIdLst>
    <p:notesMasterId r:id="rId56"/>
  </p:notesMasterIdLst>
  <p:sldIdLst>
    <p:sldId id="256" r:id="rId3"/>
    <p:sldId id="458" r:id="rId4"/>
    <p:sldId id="634" r:id="rId5"/>
    <p:sldId id="535" r:id="rId6"/>
    <p:sldId id="576" r:id="rId7"/>
    <p:sldId id="664" r:id="rId8"/>
    <p:sldId id="577" r:id="rId9"/>
    <p:sldId id="572" r:id="rId10"/>
    <p:sldId id="578" r:id="rId11"/>
    <p:sldId id="436" r:id="rId12"/>
    <p:sldId id="442" r:id="rId13"/>
    <p:sldId id="438" r:id="rId14"/>
    <p:sldId id="599" r:id="rId15"/>
    <p:sldId id="670" r:id="rId16"/>
    <p:sldId id="671" r:id="rId17"/>
    <p:sldId id="635" r:id="rId18"/>
    <p:sldId id="600" r:id="rId19"/>
    <p:sldId id="602" r:id="rId20"/>
    <p:sldId id="636" r:id="rId21"/>
    <p:sldId id="640" r:id="rId22"/>
    <p:sldId id="639" r:id="rId23"/>
    <p:sldId id="644" r:id="rId24"/>
    <p:sldId id="638" r:id="rId25"/>
    <p:sldId id="643" r:id="rId26"/>
    <p:sldId id="673" r:id="rId27"/>
    <p:sldId id="642" r:id="rId28"/>
    <p:sldId id="674" r:id="rId29"/>
    <p:sldId id="641" r:id="rId30"/>
    <p:sldId id="672" r:id="rId31"/>
    <p:sldId id="637" r:id="rId32"/>
    <p:sldId id="488" r:id="rId33"/>
    <p:sldId id="653" r:id="rId34"/>
    <p:sldId id="652" r:id="rId35"/>
    <p:sldId id="654" r:id="rId36"/>
    <p:sldId id="651" r:id="rId37"/>
    <p:sldId id="649" r:id="rId38"/>
    <p:sldId id="650" r:id="rId39"/>
    <p:sldId id="648" r:id="rId40"/>
    <p:sldId id="647" r:id="rId41"/>
    <p:sldId id="655" r:id="rId42"/>
    <p:sldId id="646" r:id="rId43"/>
    <p:sldId id="645" r:id="rId44"/>
    <p:sldId id="662" r:id="rId45"/>
    <p:sldId id="657" r:id="rId46"/>
    <p:sldId id="667" r:id="rId47"/>
    <p:sldId id="660" r:id="rId48"/>
    <p:sldId id="659" r:id="rId49"/>
    <p:sldId id="661" r:id="rId50"/>
    <p:sldId id="656" r:id="rId51"/>
    <p:sldId id="666" r:id="rId52"/>
    <p:sldId id="669" r:id="rId53"/>
    <p:sldId id="668" r:id="rId54"/>
    <p:sldId id="663" r:id="rId5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78"/>
    <p:penClr>
      <a:srgbClr val="FF0000"/>
    </p:penClr>
  </p:showPr>
  <p:clrMru>
    <a:srgbClr val="F4EF11"/>
    <a:srgbClr val="DAEB03"/>
    <a:srgbClr val="D9DDFD"/>
  </p:clrMru>
</p:presentationPr>
</file>

<file path=ppt/tableStyles.xml><?xml version="1.0" encoding="utf-8"?>
<a:tblStyleLst xmlns:a="http://schemas.openxmlformats.org/drawingml/2006/main" def="{5C22544A-7EE6-4342-B048-85BDC9FD1C3A}">
  <a:tblStyle styleId="{5FD0F851-EC5A-4D38-B0AD-8093EC10F338}" styleName="Φωτεινό στυλ 1 - Έμφαση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4C1A8A3-306A-4EB7-A6B1-4F7E0EB9C5D6}" styleName="Μεσαίο στυλ 3 - Έμφαση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Μεσαίο στυλ 1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40" autoAdjust="0"/>
    <p:restoredTop sz="94678" autoAdjust="0"/>
  </p:normalViewPr>
  <p:slideViewPr>
    <p:cSldViewPr>
      <p:cViewPr>
        <p:scale>
          <a:sx n="100" d="100"/>
          <a:sy n="100" d="100"/>
        </p:scale>
        <p:origin x="-936" y="283"/>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1" d="100"/>
        <a:sy n="81"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CE199F4C-3D85-47AE-8378-FC66306D9D6D}" type="datetimeFigureOut">
              <a:rPr lang="en-US"/>
              <a:pPr>
                <a:defRPr/>
              </a:pPr>
              <a:t>5/15/2019</a:t>
            </a:fld>
            <a:endParaRPr lang="en-US"/>
          </a:p>
        </p:txBody>
      </p:sp>
      <p:sp>
        <p:nvSpPr>
          <p:cNvPr id="175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E840034B-B5F7-4936-AD78-F6BB46CAA7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95"/>
        <a:ea typeface="+mn-ea"/>
        <a:cs typeface="+mn-cs"/>
      </a:defRPr>
    </a:lvl1pPr>
    <a:lvl2pPr marL="457200" algn="l" rtl="0" eaLnBrk="0" fontAlgn="base" hangingPunct="0">
      <a:spcBef>
        <a:spcPct val="30000"/>
      </a:spcBef>
      <a:spcAft>
        <a:spcPct val="0"/>
      </a:spcAft>
      <a:defRPr sz="1200" kern="1200">
        <a:solidFill>
          <a:schemeClr val="tx1"/>
        </a:solidFill>
        <a:latin typeface="Calibri" charset="-95"/>
        <a:ea typeface="+mn-ea"/>
        <a:cs typeface="+mn-cs"/>
      </a:defRPr>
    </a:lvl2pPr>
    <a:lvl3pPr marL="914400" algn="l" rtl="0" eaLnBrk="0" fontAlgn="base" hangingPunct="0">
      <a:spcBef>
        <a:spcPct val="30000"/>
      </a:spcBef>
      <a:spcAft>
        <a:spcPct val="0"/>
      </a:spcAft>
      <a:defRPr sz="1200" kern="1200">
        <a:solidFill>
          <a:schemeClr val="tx1"/>
        </a:solidFill>
        <a:latin typeface="Calibri" charset="-95"/>
        <a:ea typeface="+mn-ea"/>
        <a:cs typeface="+mn-cs"/>
      </a:defRPr>
    </a:lvl3pPr>
    <a:lvl4pPr marL="1371600" algn="l" rtl="0" eaLnBrk="0" fontAlgn="base" hangingPunct="0">
      <a:spcBef>
        <a:spcPct val="30000"/>
      </a:spcBef>
      <a:spcAft>
        <a:spcPct val="0"/>
      </a:spcAft>
      <a:defRPr sz="1200" kern="1200">
        <a:solidFill>
          <a:schemeClr val="tx1"/>
        </a:solidFill>
        <a:latin typeface="Calibri" charset="-95"/>
        <a:ea typeface="+mn-ea"/>
        <a:cs typeface="+mn-cs"/>
      </a:defRPr>
    </a:lvl4pPr>
    <a:lvl5pPr marL="1828800" algn="l" rtl="0" eaLnBrk="0" fontAlgn="base" hangingPunct="0">
      <a:spcBef>
        <a:spcPct val="30000"/>
      </a:spcBef>
      <a:spcAft>
        <a:spcPct val="0"/>
      </a:spcAft>
      <a:defRPr sz="1200" kern="1200">
        <a:solidFill>
          <a:schemeClr val="tx1"/>
        </a:solidFill>
        <a:latin typeface="Calibri" charset="-95"/>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pPr eaLnBrk="1" hangingPunct="1"/>
            <a:endParaRPr lang="en-US" dirty="0"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pPr eaLnBrk="1" hangingPunct="1"/>
            <a:endParaRPr lang="en-US" dirty="0" smtClean="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914400" y="4343400"/>
            <a:ext cx="5029200" cy="4114800"/>
          </a:xfrm>
          <a:noFill/>
          <a:ln/>
        </p:spPr>
        <p:txBody>
          <a:bodyPr/>
          <a:lstStyle/>
          <a:p>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3 - Ορθογώνιο"/>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 Ορθογώνιο"/>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5 - Ορθογώνιο"/>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6 - Ορθογώνιο"/>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9 - Ορθογώνιο"/>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10 - Ορθογώνιο"/>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 Ορθογώνιο"/>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12 - Ορθογώνιο"/>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13 - Ορθογώνιο"/>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15" name="27 - Θέση ημερομηνίας"/>
          <p:cNvSpPr>
            <a:spLocks noGrp="1"/>
          </p:cNvSpPr>
          <p:nvPr>
            <p:ph type="dt" sz="half" idx="10"/>
          </p:nvPr>
        </p:nvSpPr>
        <p:spPr/>
        <p:txBody>
          <a:bodyPr/>
          <a:lstStyle>
            <a:lvl1pPr>
              <a:defRPr/>
            </a:lvl1pPr>
            <a:extLst/>
          </a:lstStyle>
          <a:p>
            <a:pPr>
              <a:defRPr/>
            </a:pPr>
            <a:fld id="{2C5B81B8-C0AC-4120-A408-B569D8AE8E17}" type="datetimeFigureOut">
              <a:rPr lang="el-GR"/>
              <a:pPr>
                <a:defRPr/>
              </a:pPr>
              <a:t>15/5/2019</a:t>
            </a:fld>
            <a:endParaRPr lang="el-GR"/>
          </a:p>
        </p:txBody>
      </p:sp>
      <p:sp>
        <p:nvSpPr>
          <p:cNvPr id="16" name="16 - Θέση υποσέλιδου"/>
          <p:cNvSpPr>
            <a:spLocks noGrp="1"/>
          </p:cNvSpPr>
          <p:nvPr>
            <p:ph type="ftr" sz="quarter" idx="11"/>
          </p:nvPr>
        </p:nvSpPr>
        <p:spPr/>
        <p:txBody>
          <a:bodyPr/>
          <a:lstStyle>
            <a:lvl1pPr>
              <a:defRPr/>
            </a:lvl1pPr>
            <a:extLst/>
          </a:lstStyle>
          <a:p>
            <a:pPr>
              <a:defRPr/>
            </a:pPr>
            <a:endParaRPr lang="el-GR"/>
          </a:p>
        </p:txBody>
      </p:sp>
      <p:sp>
        <p:nvSpPr>
          <p:cNvPr id="17" name="28 - Θέση αριθμού διαφάνειας"/>
          <p:cNvSpPr>
            <a:spLocks noGrp="1"/>
          </p:cNvSpPr>
          <p:nvPr>
            <p:ph type="sldNum" sz="quarter" idx="12"/>
          </p:nvPr>
        </p:nvSpPr>
        <p:spPr/>
        <p:txBody>
          <a:bodyPr/>
          <a:lstStyle>
            <a:lvl1pPr>
              <a:defRPr/>
            </a:lvl1pPr>
            <a:extLst/>
          </a:lstStyle>
          <a:p>
            <a:pPr>
              <a:defRPr/>
            </a:pPr>
            <a:fld id="{12BD0BFE-0526-4B58-AAC4-346360919050}" type="slidenum">
              <a:rPr lang="el-GR"/>
              <a:pPr>
                <a:defRPr/>
              </a:pPr>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4 - Ορθογώνιο"/>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5 - Ευθεία γραμμή σύνδεσης"/>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19 - Ομάδα"/>
          <p:cNvGrpSpPr>
            <a:grpSpLocks/>
          </p:cNvGrpSpPr>
          <p:nvPr/>
        </p:nvGrpSpPr>
        <p:grpSpPr bwMode="auto">
          <a:xfrm rot="5400000">
            <a:off x="8515351" y="1219200"/>
            <a:ext cx="131762" cy="128587"/>
            <a:chOff x="6668087" y="1297746"/>
            <a:chExt cx="161840" cy="156602"/>
          </a:xfrm>
        </p:grpSpPr>
        <p:cxnSp>
          <p:nvCxnSpPr>
            <p:cNvPr id="8" name="7 - Ευθεία γραμμή σύνδεσης"/>
            <p:cNvCxnSpPr/>
            <p:nvPr/>
          </p:nvCxnSpPr>
          <p:spPr>
            <a:xfrm rot="16200000">
              <a:off x="6663593" y="1251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rot="5400000" flipH="1">
              <a:off x="6744513" y="1250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25 - Ομάδα"/>
          <p:cNvGrpSpPr>
            <a:grpSpLocks/>
          </p:cNvGrpSpPr>
          <p:nvPr/>
        </p:nvGrpSpPr>
        <p:grpSpPr bwMode="auto">
          <a:xfrm rot="5400000">
            <a:off x="8667751" y="1371600"/>
            <a:ext cx="131762" cy="128587"/>
            <a:chOff x="6668087" y="1297746"/>
            <a:chExt cx="161840" cy="156602"/>
          </a:xfrm>
        </p:grpSpPr>
        <p:cxnSp>
          <p:nvCxnSpPr>
            <p:cNvPr id="12" name="11 - Ευθεία γραμμή σύνδεσης"/>
            <p:cNvCxnSpPr/>
            <p:nvPr/>
          </p:nvCxnSpPr>
          <p:spPr>
            <a:xfrm rot="16200000">
              <a:off x="6663593" y="1251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13 - Ευθεία γραμμή σύνδεσης"/>
            <p:cNvCxnSpPr/>
            <p:nvPr/>
          </p:nvCxnSpPr>
          <p:spPr>
            <a:xfrm rot="5400000" flipH="1">
              <a:off x="6744513" y="1250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29 - Ομάδα"/>
          <p:cNvGrpSpPr>
            <a:grpSpLocks/>
          </p:cNvGrpSpPr>
          <p:nvPr/>
        </p:nvGrpSpPr>
        <p:grpSpPr bwMode="auto">
          <a:xfrm rot="5400000">
            <a:off x="8320087" y="1474788"/>
            <a:ext cx="131763" cy="128588"/>
            <a:chOff x="6668087" y="1297746"/>
            <a:chExt cx="161840" cy="156602"/>
          </a:xfrm>
        </p:grpSpPr>
        <p:cxnSp>
          <p:nvCxnSpPr>
            <p:cNvPr id="16" name="15 - Ευθεία γραμμή σύνδεσης"/>
            <p:cNvCxnSpPr/>
            <p:nvPr/>
          </p:nvCxnSpPr>
          <p:spPr>
            <a:xfrm rot="16200000">
              <a:off x="6663592" y="12519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17 - Ευθεία γραμμή σύνδεσης"/>
            <p:cNvCxnSpPr/>
            <p:nvPr/>
          </p:nvCxnSpPr>
          <p:spPr>
            <a:xfrm rot="5400000" flipH="1">
              <a:off x="6744512" y="12509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l-GR" noProof="0" smtClean="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l-GR" smtClean="0"/>
              <a:t>Kλικ για επεξεργασία των στυλ του υποδείγματος</a:t>
            </a:r>
          </a:p>
        </p:txBody>
      </p:sp>
      <p:sp>
        <p:nvSpPr>
          <p:cNvPr id="19" name="4 - Θέση ημερομηνίας"/>
          <p:cNvSpPr>
            <a:spLocks noGrp="1"/>
          </p:cNvSpPr>
          <p:nvPr>
            <p:ph type="dt" sz="half" idx="10"/>
          </p:nvPr>
        </p:nvSpPr>
        <p:spPr>
          <a:xfrm>
            <a:off x="6477000" y="55563"/>
            <a:ext cx="2133600" cy="365125"/>
          </a:xfrm>
        </p:spPr>
        <p:txBody>
          <a:bodyPr/>
          <a:lstStyle>
            <a:lvl1pPr>
              <a:defRPr/>
            </a:lvl1pPr>
            <a:extLst/>
          </a:lstStyle>
          <a:p>
            <a:pPr>
              <a:defRPr/>
            </a:pPr>
            <a:fld id="{0C16E6D0-89D3-4D23-A995-30F719CB599D}" type="datetimeFigureOut">
              <a:rPr lang="el-GR"/>
              <a:pPr>
                <a:defRPr/>
              </a:pPr>
              <a:t>15/5/2019</a:t>
            </a:fld>
            <a:endParaRPr lang="el-GR"/>
          </a:p>
        </p:txBody>
      </p:sp>
      <p:sp>
        <p:nvSpPr>
          <p:cNvPr id="20" name="5 - Θέση υποσέλιδου"/>
          <p:cNvSpPr>
            <a:spLocks noGrp="1"/>
          </p:cNvSpPr>
          <p:nvPr>
            <p:ph type="ftr" sz="quarter" idx="11"/>
          </p:nvPr>
        </p:nvSpPr>
        <p:spPr>
          <a:xfrm>
            <a:off x="914400" y="55563"/>
            <a:ext cx="5562600" cy="365125"/>
          </a:xfrm>
        </p:spPr>
        <p:txBody>
          <a:bodyPr/>
          <a:lstStyle>
            <a:lvl1pPr>
              <a:defRPr/>
            </a:lvl1pPr>
            <a:extLst/>
          </a:lstStyle>
          <a:p>
            <a:pPr>
              <a:defRPr/>
            </a:pPr>
            <a:endParaRPr lang="el-GR"/>
          </a:p>
        </p:txBody>
      </p:sp>
      <p:sp>
        <p:nvSpPr>
          <p:cNvPr id="21" name="6 - Θέση αριθμού διαφάνειας"/>
          <p:cNvSpPr>
            <a:spLocks noGrp="1"/>
          </p:cNvSpPr>
          <p:nvPr>
            <p:ph type="sldNum" sz="quarter" idx="12"/>
          </p:nvPr>
        </p:nvSpPr>
        <p:spPr>
          <a:xfrm>
            <a:off x="8610600" y="55563"/>
            <a:ext cx="457200" cy="365125"/>
          </a:xfrm>
        </p:spPr>
        <p:txBody>
          <a:bodyPr/>
          <a:lstStyle>
            <a:lvl1pPr>
              <a:defRPr/>
            </a:lvl1pPr>
            <a:extLst/>
          </a:lstStyle>
          <a:p>
            <a:pPr>
              <a:defRPr/>
            </a:pPr>
            <a:fld id="{BE3030A0-AE25-474A-89AF-2DA32C9C1FDA}" type="slidenum">
              <a:rPr lang="el-GR"/>
              <a:pPr>
                <a:defRPr/>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B65D7223-B441-4CF0-8EA0-9CCF9335EF22}" type="datetimeFigureOut">
              <a:rPr lang="el-GR"/>
              <a:pPr>
                <a:defRPr/>
              </a:pPr>
              <a:t>15/5/2019</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CAC1B5C4-7547-4CAF-91EC-774335E3A38B}" type="slidenum">
              <a:rPr lang="el-GR"/>
              <a:pPr>
                <a:defRPr/>
              </a:pPr>
              <a:t>‹#›</a:t>
            </a:fld>
            <a:endParaRPr lang="el-G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F8381478-FFF5-4E21-8943-2DE732FB284F}" type="datetimeFigureOut">
              <a:rPr lang="el-GR"/>
              <a:pPr>
                <a:defRPr/>
              </a:pPr>
              <a:t>15/5/2019</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6D27711F-44C4-4817-AE26-C28EC40566C8}" type="slidenum">
              <a:rPr lang="el-GR"/>
              <a:pPr>
                <a:defRPr/>
              </a:pPr>
              <a:t>‹#›</a:t>
            </a:fld>
            <a:endParaRPr lang="el-G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EC137275-EFF3-4FCD-803A-6350A82CAED9}" type="datetimeFigureOut">
              <a:rPr lang="el-GR"/>
              <a:pPr>
                <a:defRPr/>
              </a:pPr>
              <a:t>15/5/2019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3294E39-48F0-4B62-9FD0-87DCF34AB0E4}" type="slidenum">
              <a:rPr lang="el-GR"/>
              <a:pPr>
                <a:defRPr/>
              </a:pPr>
              <a:t>‹#›</a:t>
            </a:fld>
            <a:endParaRPr lang="el-G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803900C5-B83D-4E02-A41B-0375917D7F0E}" type="datetimeFigureOut">
              <a:rPr lang="el-GR"/>
              <a:pPr>
                <a:defRPr/>
              </a:pPr>
              <a:t>15/5/2019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86C0863-9604-4A09-BDE8-E272C140E32B}" type="slidenum">
              <a:rPr lang="el-GR"/>
              <a:pPr>
                <a:defRPr/>
              </a:pPr>
              <a:t>‹#›</a:t>
            </a:fld>
            <a:endParaRPr lang="el-G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D10FC51C-DE8C-49BB-B55C-404EA0EE37B0}" type="datetimeFigureOut">
              <a:rPr lang="el-GR"/>
              <a:pPr>
                <a:defRPr/>
              </a:pPr>
              <a:t>15/5/2019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F953AAC-EB27-42D8-83DA-C8C8278A3C00}" type="slidenum">
              <a:rPr lang="el-GR"/>
              <a:pPr>
                <a:defRPr/>
              </a:pPr>
              <a:t>‹#›</a:t>
            </a:fld>
            <a:endParaRPr lang="el-G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7112F93C-7C88-4B8A-B812-3A1C49C91E9E}" type="datetimeFigureOut">
              <a:rPr lang="el-GR"/>
              <a:pPr>
                <a:defRPr/>
              </a:pPr>
              <a:t>15/5/2019</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426831B7-C03A-4C4A-86D9-92EE8B70CA5D}" type="slidenum">
              <a:rPr lang="el-GR"/>
              <a:pPr>
                <a:defRPr/>
              </a:pPr>
              <a:t>‹#›</a:t>
            </a:fld>
            <a:endParaRPr lang="el-G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FBEBEE93-0AA6-4757-9C0E-755EE08D1405}" type="datetimeFigureOut">
              <a:rPr lang="el-GR"/>
              <a:pPr>
                <a:defRPr/>
              </a:pPr>
              <a:t>15/5/2019</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518E1F4A-C528-4C05-BFFE-EC4AE5FDE9D5}" type="slidenum">
              <a:rPr lang="el-GR"/>
              <a:pPr>
                <a:defRPr/>
              </a:pPr>
              <a:t>‹#›</a:t>
            </a:fld>
            <a:endParaRPr lang="el-G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AB226E42-7804-48C6-A2A5-68E2726EE87A}" type="datetimeFigureOut">
              <a:rPr lang="el-GR"/>
              <a:pPr>
                <a:defRPr/>
              </a:pPr>
              <a:t>15/5/2019</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C82C0E96-707F-4017-90FC-507E404B4F40}" type="slidenum">
              <a:rPr lang="el-GR"/>
              <a:pPr>
                <a:defRPr/>
              </a:pPr>
              <a:t>‹#›</a:t>
            </a:fld>
            <a:endParaRPr lang="el-G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380E68FD-37EF-4417-BA7D-88443A68B57D}" type="datetimeFigureOut">
              <a:rPr lang="el-GR"/>
              <a:pPr>
                <a:defRPr/>
              </a:pPr>
              <a:t>15/5/2019</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4BB842BD-F5A8-49DC-94B8-0F471A68860C}" type="slidenum">
              <a:rPr lang="el-GR"/>
              <a:pPr>
                <a:defRPr/>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5ABB965B-C2C3-4B30-BA43-A207DC9A0593}" type="datetimeFigureOut">
              <a:rPr lang="el-GR"/>
              <a:pPr>
                <a:defRPr/>
              </a:pPr>
              <a:t>15/5/2019</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BB49C3A2-FF83-4DE8-92FB-F00496E8F9E5}" type="slidenum">
              <a:rPr lang="el-GR"/>
              <a:pPr>
                <a:defRPr/>
              </a:pPr>
              <a:t>‹#›</a:t>
            </a:fld>
            <a:endParaRPr lang="el-G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845FDD8C-A39E-44FC-B183-77B3F481D183}" type="datetimeFigureOut">
              <a:rPr lang="el-GR"/>
              <a:pPr>
                <a:defRPr/>
              </a:pPr>
              <a:t>15/5/2019</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09FE704-C558-4C98-9672-F0C44D1B2353}" type="slidenum">
              <a:rPr lang="el-GR"/>
              <a:pPr>
                <a:defRPr/>
              </a:pPr>
              <a:t>‹#›</a:t>
            </a:fld>
            <a:endParaRPr lang="el-G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8B15699A-C3BC-419A-9534-ED70B2295B5B}" type="datetimeFigureOut">
              <a:rPr lang="el-GR"/>
              <a:pPr>
                <a:defRPr/>
              </a:pPr>
              <a:t>15/5/2019</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BFE744A-EE5C-49CD-B095-7AB258C85D50}" type="slidenum">
              <a:rPr lang="el-GR"/>
              <a:pPr>
                <a:defRPr/>
              </a:pPr>
              <a:t>‹#›</a:t>
            </a:fld>
            <a:endParaRPr lang="el-G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DEA8B7B4-C9E5-4043-ABBA-F1B6388FD984}" type="datetimeFigureOut">
              <a:rPr lang="el-GR"/>
              <a:pPr>
                <a:defRPr/>
              </a:pPr>
              <a:t>15/5/2019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EFFD868-191F-4FF2-BAE7-EB976B336B9E}" type="slidenum">
              <a:rPr lang="el-GR"/>
              <a:pPr>
                <a:defRPr/>
              </a:pPr>
              <a:t>‹#›</a:t>
            </a:fld>
            <a:endParaRPr lang="el-G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9C321634-DDEC-41C9-8509-03B49FCEAFBC}" type="datetimeFigureOut">
              <a:rPr lang="el-GR"/>
              <a:pPr>
                <a:defRPr/>
              </a:pPr>
              <a:t>15/5/2019</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E53BD3C-F01A-4341-94F5-D57DDF02A442}" type="slidenum">
              <a:rPr lang="el-GR"/>
              <a:pPr>
                <a:defRPr/>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3 - Ελεύθερη σχεδίαση"/>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5" name="4 - Ελεύθερη σχεδίαση"/>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5 - Ελεύθερη σχεδίαση"/>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6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7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9" name="8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 name="9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1" name="10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11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3" name="12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13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5" name="14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6" name="15 - Ελεύθερη σχεδίαση"/>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7" name="16 - Ελεύθερη σχεδίαση"/>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8" name="17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18 - Ορθογώνιο"/>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19 - Ορθογώνιο"/>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20 - Ορθογώνιο"/>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21 - Ορθογώνιο"/>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22 - Ορθογώνιο"/>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23 - Ορθογώνιο"/>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2 - Θέση κειμένου"/>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l-GR" smtClean="0"/>
              <a:t>Kλικ για επεξεργασία του τίτλου</a:t>
            </a:r>
            <a:endParaRPr lang="en-US"/>
          </a:p>
        </p:txBody>
      </p:sp>
      <p:sp>
        <p:nvSpPr>
          <p:cNvPr id="25" name="3 - Θέση ημερομηνίας"/>
          <p:cNvSpPr>
            <a:spLocks noGrp="1"/>
          </p:cNvSpPr>
          <p:nvPr>
            <p:ph type="dt" sz="half" idx="10"/>
          </p:nvPr>
        </p:nvSpPr>
        <p:spPr/>
        <p:txBody>
          <a:bodyPr/>
          <a:lstStyle>
            <a:lvl1pPr>
              <a:defRPr/>
            </a:lvl1pPr>
            <a:extLst/>
          </a:lstStyle>
          <a:p>
            <a:pPr>
              <a:defRPr/>
            </a:pPr>
            <a:fld id="{40367F1C-5180-43B2-83FA-E39A92572F48}" type="datetimeFigureOut">
              <a:rPr lang="el-GR"/>
              <a:pPr>
                <a:defRPr/>
              </a:pPr>
              <a:t>15/5/2019</a:t>
            </a:fld>
            <a:endParaRPr lang="el-GR"/>
          </a:p>
        </p:txBody>
      </p:sp>
      <p:sp>
        <p:nvSpPr>
          <p:cNvPr id="26" name="4 - Θέση υποσέλιδου"/>
          <p:cNvSpPr>
            <a:spLocks noGrp="1"/>
          </p:cNvSpPr>
          <p:nvPr>
            <p:ph type="ftr" sz="quarter" idx="11"/>
          </p:nvPr>
        </p:nvSpPr>
        <p:spPr/>
        <p:txBody>
          <a:bodyPr/>
          <a:lstStyle>
            <a:lvl1pPr>
              <a:defRPr/>
            </a:lvl1pPr>
            <a:extLst/>
          </a:lstStyle>
          <a:p>
            <a:pPr>
              <a:defRPr/>
            </a:pPr>
            <a:endParaRPr lang="el-GR"/>
          </a:p>
        </p:txBody>
      </p:sp>
      <p:sp>
        <p:nvSpPr>
          <p:cNvPr id="27" name="5 - Θέση αριθμού διαφάνειας"/>
          <p:cNvSpPr>
            <a:spLocks noGrp="1"/>
          </p:cNvSpPr>
          <p:nvPr>
            <p:ph type="sldNum" sz="quarter" idx="12"/>
          </p:nvPr>
        </p:nvSpPr>
        <p:spPr/>
        <p:txBody>
          <a:bodyPr/>
          <a:lstStyle>
            <a:lvl1pPr>
              <a:defRPr/>
            </a:lvl1pPr>
            <a:extLst/>
          </a:lstStyle>
          <a:p>
            <a:pPr>
              <a:defRPr/>
            </a:pPr>
            <a:fld id="{A53A2EEE-E150-4112-8254-18DAAC4A7ACE}" type="slidenum">
              <a:rPr lang="el-GR"/>
              <a:pPr>
                <a:defRPr/>
              </a:pPr>
              <a:t>‹#›</a:t>
            </a:fld>
            <a:endParaRPr lang="el-G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lvl1pPr>
              <a:defRPr/>
            </a:lvl1pPr>
            <a:extLst/>
          </a:lstStyle>
          <a:p>
            <a:pPr>
              <a:defRPr/>
            </a:pPr>
            <a:fld id="{AFCE766E-C95C-4AC0-BEB0-E603120CDB65}" type="datetimeFigureOut">
              <a:rPr lang="el-GR"/>
              <a:pPr>
                <a:defRPr/>
              </a:pPr>
              <a:t>15/5/2019</a:t>
            </a:fld>
            <a:endParaRPr lang="el-GR"/>
          </a:p>
        </p:txBody>
      </p:sp>
      <p:sp>
        <p:nvSpPr>
          <p:cNvPr id="6" name="5 - Θέση υποσέλιδου"/>
          <p:cNvSpPr>
            <a:spLocks noGrp="1"/>
          </p:cNvSpPr>
          <p:nvPr>
            <p:ph type="ftr" sz="quarter" idx="11"/>
          </p:nvPr>
        </p:nvSpPr>
        <p:spPr/>
        <p:txBody>
          <a:bodyPr/>
          <a:lstStyle>
            <a:lvl1pPr>
              <a:defRPr/>
            </a:lvl1pPr>
            <a:extLst/>
          </a:lstStyle>
          <a:p>
            <a:pPr>
              <a:defRPr/>
            </a:pPr>
            <a:endParaRPr lang="el-GR"/>
          </a:p>
        </p:txBody>
      </p:sp>
      <p:sp>
        <p:nvSpPr>
          <p:cNvPr id="7" name="6 - Θέση αριθμού διαφάνειας"/>
          <p:cNvSpPr>
            <a:spLocks noGrp="1"/>
          </p:cNvSpPr>
          <p:nvPr>
            <p:ph type="sldNum" sz="quarter" idx="12"/>
          </p:nvPr>
        </p:nvSpPr>
        <p:spPr/>
        <p:txBody>
          <a:bodyPr/>
          <a:lstStyle>
            <a:lvl1pPr>
              <a:defRPr/>
            </a:lvl1pPr>
            <a:extLst/>
          </a:lstStyle>
          <a:p>
            <a:pPr>
              <a:defRPr/>
            </a:pPr>
            <a:fld id="{98BCBBB1-0B2F-4AE5-8764-B46828D24D11}" type="slidenum">
              <a:rPr lang="el-GR"/>
              <a:pPr>
                <a:defRPr/>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7" name="6 - Ορθογώνιο"/>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 Ορθογώνιο"/>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8 - Ορθογώνιο"/>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9 - Ορθογώνιο"/>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 Ορθογώνιο"/>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11 - Ορθογώνιο"/>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12 - Ορθογώνιο"/>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13 - Ορθογώνιο"/>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14 - Ορθογώνιο"/>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15 - Ορθογώνιο"/>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 Τίτλος"/>
          <p:cNvSpPr>
            <a:spLocks noGrp="1"/>
          </p:cNvSpPr>
          <p:nvPr>
            <p:ph type="title"/>
          </p:nvPr>
        </p:nvSpPr>
        <p:spPr>
          <a:xfrm>
            <a:off x="504824" y="512064"/>
            <a:ext cx="7772400" cy="914400"/>
          </a:xfrm>
        </p:spPr>
        <p:txBody>
          <a:bodyPr/>
          <a:lstStyle>
            <a:lvl1pPr>
              <a:defRPr sz="4000"/>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7" name="6 - Θέση ημερομηνίας"/>
          <p:cNvSpPr>
            <a:spLocks noGrp="1"/>
          </p:cNvSpPr>
          <p:nvPr>
            <p:ph type="dt" sz="half" idx="10"/>
          </p:nvPr>
        </p:nvSpPr>
        <p:spPr/>
        <p:txBody>
          <a:bodyPr/>
          <a:lstStyle>
            <a:lvl1pPr>
              <a:defRPr/>
            </a:lvl1pPr>
            <a:extLst/>
          </a:lstStyle>
          <a:p>
            <a:pPr>
              <a:defRPr/>
            </a:pPr>
            <a:fld id="{A26D5B0C-0EF0-48F7-9151-2D7307A9A6BA}" type="datetimeFigureOut">
              <a:rPr lang="el-GR"/>
              <a:pPr>
                <a:defRPr/>
              </a:pPr>
              <a:t>15/5/2019</a:t>
            </a:fld>
            <a:endParaRPr lang="el-GR"/>
          </a:p>
        </p:txBody>
      </p:sp>
      <p:sp>
        <p:nvSpPr>
          <p:cNvPr id="18" name="7 - Θέση υποσέλιδου"/>
          <p:cNvSpPr>
            <a:spLocks noGrp="1"/>
          </p:cNvSpPr>
          <p:nvPr>
            <p:ph type="ftr" sz="quarter" idx="11"/>
          </p:nvPr>
        </p:nvSpPr>
        <p:spPr/>
        <p:txBody>
          <a:bodyPr/>
          <a:lstStyle>
            <a:lvl1pPr>
              <a:defRPr/>
            </a:lvl1pPr>
            <a:extLst/>
          </a:lstStyle>
          <a:p>
            <a:pPr>
              <a:defRPr/>
            </a:pPr>
            <a:endParaRPr lang="el-GR"/>
          </a:p>
        </p:txBody>
      </p:sp>
      <p:sp>
        <p:nvSpPr>
          <p:cNvPr id="19" name="8 - Θέση αριθμού διαφάνειας"/>
          <p:cNvSpPr>
            <a:spLocks noGrp="1"/>
          </p:cNvSpPr>
          <p:nvPr>
            <p:ph type="sldNum" sz="quarter" idx="12"/>
          </p:nvPr>
        </p:nvSpPr>
        <p:spPr/>
        <p:txBody>
          <a:bodyPr/>
          <a:lstStyle>
            <a:lvl1pPr>
              <a:defRPr/>
            </a:lvl1pPr>
            <a:extLst/>
          </a:lstStyle>
          <a:p>
            <a:pPr>
              <a:defRPr/>
            </a:pPr>
            <a:fld id="{2E3B549D-2527-46CD-9FC6-E63D9A2D7284}" type="slidenum">
              <a:rPr lang="el-GR"/>
              <a:pPr>
                <a:defRPr/>
              </a:pPr>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13 - Θέση ημερομηνίας"/>
          <p:cNvSpPr>
            <a:spLocks noGrp="1"/>
          </p:cNvSpPr>
          <p:nvPr>
            <p:ph type="dt" sz="half" idx="10"/>
          </p:nvPr>
        </p:nvSpPr>
        <p:spPr/>
        <p:txBody>
          <a:bodyPr/>
          <a:lstStyle>
            <a:lvl1pPr>
              <a:defRPr/>
            </a:lvl1pPr>
          </a:lstStyle>
          <a:p>
            <a:pPr>
              <a:defRPr/>
            </a:pPr>
            <a:fld id="{F34BABA0-1E44-4165-928A-4418D347D9D5}" type="datetimeFigureOut">
              <a:rPr lang="el-GR"/>
              <a:pPr>
                <a:defRPr/>
              </a:pPr>
              <a:t>15/5/2019</a:t>
            </a:fld>
            <a:endParaRPr lang="el-GR"/>
          </a:p>
        </p:txBody>
      </p:sp>
      <p:sp>
        <p:nvSpPr>
          <p:cNvPr id="4" name="2 - Θέση υποσέλιδου"/>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4BB4D3DA-454D-445F-A208-33A316979A45}" type="slidenum">
              <a:rPr lang="el-GR"/>
              <a:pPr>
                <a:defRPr/>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lang="el-GR" smtClean="0"/>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fld id="{7065B869-B3F3-4166-ABB4-780C8F548798}" type="datetimeFigureOut">
              <a:rPr lang="el-GR"/>
              <a:pPr>
                <a:defRPr/>
              </a:pPr>
              <a:t>15/5/2019</a:t>
            </a:fld>
            <a:endParaRPr lang="el-GR"/>
          </a:p>
        </p:txBody>
      </p:sp>
      <p:sp>
        <p:nvSpPr>
          <p:cNvPr id="4" name="2 - Θέση υποσέλιδου"/>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C67F4974-9B3E-4610-AA81-F009A54C901C}" type="slidenum">
              <a:rPr lang="el-GR"/>
              <a:pPr>
                <a:defRPr/>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extLst/>
          </a:lstStyle>
          <a:p>
            <a:pPr>
              <a:defRPr/>
            </a:pPr>
            <a:fld id="{32C0C3CA-C738-4479-A588-1154CE026988}" type="datetimeFigureOut">
              <a:rPr lang="el-GR"/>
              <a:pPr>
                <a:defRPr/>
              </a:pPr>
              <a:t>15/5/2019</a:t>
            </a:fld>
            <a:endParaRPr lang="el-GR"/>
          </a:p>
        </p:txBody>
      </p:sp>
      <p:sp>
        <p:nvSpPr>
          <p:cNvPr id="3" name="2 - Θέση υποσέλιδου"/>
          <p:cNvSpPr>
            <a:spLocks noGrp="1"/>
          </p:cNvSpPr>
          <p:nvPr>
            <p:ph type="ftr" sz="quarter" idx="11"/>
          </p:nvPr>
        </p:nvSpPr>
        <p:spPr/>
        <p:txBody>
          <a:bodyPr/>
          <a:lstStyle>
            <a:lvl1pPr>
              <a:defRPr/>
            </a:lvl1pPr>
            <a:extLst/>
          </a:lstStyle>
          <a:p>
            <a:pPr>
              <a:defRPr/>
            </a:pPr>
            <a:endParaRPr lang="el-GR"/>
          </a:p>
        </p:txBody>
      </p:sp>
      <p:sp>
        <p:nvSpPr>
          <p:cNvPr id="4" name="3 - Θέση αριθμού διαφάνειας"/>
          <p:cNvSpPr>
            <a:spLocks noGrp="1"/>
          </p:cNvSpPr>
          <p:nvPr>
            <p:ph type="sldNum" sz="quarter" idx="12"/>
          </p:nvPr>
        </p:nvSpPr>
        <p:spPr/>
        <p:txBody>
          <a:bodyPr/>
          <a:lstStyle>
            <a:lvl1pPr>
              <a:defRPr/>
            </a:lvl1pPr>
            <a:extLst/>
          </a:lstStyle>
          <a:p>
            <a:pPr>
              <a:defRPr/>
            </a:pPr>
            <a:fld id="{342EC02A-BEB6-48D8-8611-7185B5A43590}" type="slidenum">
              <a:rPr lang="el-GR"/>
              <a:pPr>
                <a:defRPr/>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37116B23-8D12-4F30-A351-7AC81A2B6903}" type="datetimeFigureOut">
              <a:rPr lang="el-GR"/>
              <a:pPr>
                <a:defRPr/>
              </a:pPr>
              <a:t>15/5/2019</a:t>
            </a:fld>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BDE30D44-73B5-4AE8-A266-589E995BF9E1}" type="slidenum">
              <a:rPr lang="el-GR"/>
              <a:pPr>
                <a:defRPr/>
              </a:pPr>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3600000"/>
        </a:gradFill>
        <a:effectLst/>
      </p:bgPr>
    </p:bg>
    <p:spTree>
      <p:nvGrpSpPr>
        <p:cNvPr id="1" name=""/>
        <p:cNvGrpSpPr/>
        <p:nvPr/>
      </p:nvGrpSpPr>
      <p:grpSpPr>
        <a:xfrm>
          <a:off x="0" y="0"/>
          <a:ext cx="0" cy="0"/>
          <a:chOff x="0" y="0"/>
          <a:chExt cx="0" cy="0"/>
        </a:xfrm>
      </p:grpSpPr>
      <p:sp>
        <p:nvSpPr>
          <p:cNvPr id="7" name="6 - Ορθογώνιο"/>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 Ορθογώνιο"/>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8 - Ορθογώνιο"/>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9 - Ορθογώνιο"/>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 Ορθογώνιο"/>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11 - Ορθογώνιο"/>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14 - Ορθογώνιο"/>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15 - Ορθογώνιο"/>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16 - Ορθογώνιο"/>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21 - Θέση τίτλου"/>
          <p:cNvSpPr>
            <a:spLocks noGrp="1"/>
          </p:cNvSpPr>
          <p:nvPr>
            <p:ph type="title"/>
          </p:nvPr>
        </p:nvSpPr>
        <p:spPr>
          <a:xfrm>
            <a:off x="914400" y="512763"/>
            <a:ext cx="7772400" cy="914400"/>
          </a:xfrm>
          <a:prstGeom prst="rect">
            <a:avLst/>
          </a:prstGeom>
        </p:spPr>
        <p:txBody>
          <a:bodyPr vert="horz" anchor="t">
            <a:noAutofit/>
          </a:bodyPr>
          <a:lstStyle>
            <a:extLst/>
          </a:lstStyle>
          <a:p>
            <a:r>
              <a:rPr lang="el-GR" smtClean="0"/>
              <a:t>Kλικ για επεξεργασία του τίτλου</a:t>
            </a:r>
            <a:endParaRPr lang="en-US"/>
          </a:p>
        </p:txBody>
      </p:sp>
      <p:sp>
        <p:nvSpPr>
          <p:cNvPr id="24588" name="12 - Θέση κειμένου"/>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D4957EAD-7B27-4CAE-8489-1BC488705C32}" type="datetimeFigureOut">
              <a:rPr lang="el-GR"/>
              <a:pPr>
                <a:defRPr/>
              </a:pPr>
              <a:t>15/5/2019</a:t>
            </a:fld>
            <a:endParaRPr lang="el-GR"/>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l-GR"/>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345E11F5-CB42-49C4-B90B-7F7040887164}"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284" r:id="rId6"/>
    <p:sldLayoutId id="2147484301" r:id="rId7"/>
    <p:sldLayoutId id="2147484302" r:id="rId8"/>
    <p:sldLayoutId id="2147484303" r:id="rId9"/>
    <p:sldLayoutId id="2147484304" r:id="rId10"/>
    <p:sldLayoutId id="2147484305" r:id="rId11"/>
    <p:sldLayoutId id="2147484306" r:id="rId12"/>
  </p:sldLayoutIdLst>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25603"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8468FC86-908B-4923-95F5-FFA0F00552AC}" type="datetimeFigureOut">
              <a:rPr lang="el-GR"/>
              <a:pPr>
                <a:defRPr/>
              </a:pPr>
              <a:t>15/5/2019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CE170A39-CEDC-4123-8EF7-C28A78DC4830}"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ransition/>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6.jpe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 TextBox"/>
          <p:cNvSpPr txBox="1">
            <a:spLocks noChangeArrowheads="1"/>
          </p:cNvSpPr>
          <p:nvPr/>
        </p:nvSpPr>
        <p:spPr bwMode="auto">
          <a:xfrm>
            <a:off x="827088" y="5734050"/>
            <a:ext cx="7129462" cy="584200"/>
          </a:xfrm>
          <a:prstGeom prst="rect">
            <a:avLst/>
          </a:prstGeom>
          <a:noFill/>
          <a:ln w="9525">
            <a:noFill/>
            <a:miter lim="800000"/>
            <a:headEnd/>
            <a:tailEnd/>
          </a:ln>
        </p:spPr>
        <p:txBody>
          <a:bodyPr>
            <a:spAutoFit/>
          </a:bodyPr>
          <a:lstStyle/>
          <a:p>
            <a:pPr algn="ctr"/>
            <a:r>
              <a:rPr lang="en-US" altLang="zh-TW" sz="1600" b="1" i="1" dirty="0">
                <a:solidFill>
                  <a:srgbClr val="D9DDFD"/>
                </a:solidFill>
                <a:latin typeface="Times New Roman" pitchFamily="18" charset="0"/>
              </a:rPr>
              <a:t> </a:t>
            </a:r>
            <a:r>
              <a:rPr lang="el-GR" altLang="zh-TW" sz="1600" dirty="0" err="1" smtClean="0">
                <a:solidFill>
                  <a:srgbClr val="D9DDFD"/>
                </a:solidFill>
                <a:latin typeface="Times New Roman" pitchFamily="18" charset="0"/>
              </a:rPr>
              <a:t>Μαίος</a:t>
            </a:r>
            <a:r>
              <a:rPr lang="el-GR" altLang="zh-TW" sz="1600" dirty="0" smtClean="0">
                <a:solidFill>
                  <a:srgbClr val="D9DDFD"/>
                </a:solidFill>
                <a:latin typeface="Times New Roman" pitchFamily="18" charset="0"/>
              </a:rPr>
              <a:t> 201</a:t>
            </a:r>
            <a:r>
              <a:rPr lang="en-US" altLang="zh-TW" sz="1600" dirty="0" smtClean="0">
                <a:solidFill>
                  <a:srgbClr val="D9DDFD"/>
                </a:solidFill>
                <a:latin typeface="Times New Roman" pitchFamily="18" charset="0"/>
              </a:rPr>
              <a:t>9</a:t>
            </a:r>
            <a:endParaRPr lang="en-US" altLang="zh-TW" sz="1600" dirty="0">
              <a:solidFill>
                <a:srgbClr val="D9DDFD"/>
              </a:solidFill>
              <a:latin typeface="Times New Roman" pitchFamily="18" charset="0"/>
            </a:endParaRPr>
          </a:p>
          <a:p>
            <a:pPr algn="ctr"/>
            <a:r>
              <a:rPr lang="el-GR" altLang="zh-TW" sz="1600" dirty="0" smtClean="0">
                <a:solidFill>
                  <a:srgbClr val="D9DDFD"/>
                </a:solidFill>
                <a:latin typeface="Times New Roman" pitchFamily="18" charset="0"/>
              </a:rPr>
              <a:t>Θεσσαλονίκη, Ελλάς</a:t>
            </a:r>
            <a:endParaRPr lang="en-US" altLang="zh-TW" sz="1600" dirty="0">
              <a:solidFill>
                <a:srgbClr val="D9DDFD"/>
              </a:solidFill>
              <a:latin typeface="Times New Roman" pitchFamily="18" charset="0"/>
            </a:endParaRPr>
          </a:p>
        </p:txBody>
      </p:sp>
      <p:sp>
        <p:nvSpPr>
          <p:cNvPr id="15" name="14 - Υπότιτλος"/>
          <p:cNvSpPr>
            <a:spLocks noGrp="1"/>
          </p:cNvSpPr>
          <p:nvPr>
            <p:ph type="subTitle" idx="4294967295"/>
          </p:nvPr>
        </p:nvSpPr>
        <p:spPr>
          <a:xfrm>
            <a:off x="285720" y="1071546"/>
            <a:ext cx="8858280" cy="879461"/>
          </a:xfrm>
        </p:spPr>
        <p:txBody>
          <a:bodyPr/>
          <a:lstStyle/>
          <a:p>
            <a:pPr>
              <a:buNone/>
            </a:pPr>
            <a:r>
              <a:rPr lang="el-GR" sz="2400" b="1" dirty="0" smtClean="0">
                <a:solidFill>
                  <a:srgbClr val="DAEB03"/>
                </a:solidFill>
                <a:latin typeface="Times New Roman" pitchFamily="18" charset="0"/>
                <a:cs typeface="Times New Roman" pitchFamily="18" charset="0"/>
              </a:rPr>
              <a:t>ΥΔΡΑΥΛΙΚΗ ΑΝΑΛΥΣΗ ΕΠΙ ΕΚΧΕΙΛΙΣΤΟΥ ΔΙΠΛΟΥ ΤΟΞΟΥ</a:t>
            </a:r>
            <a:endParaRPr lang="el-GR" sz="2400" dirty="0">
              <a:solidFill>
                <a:srgbClr val="DAEB03"/>
              </a:solidFill>
              <a:latin typeface="Times New Roman" pitchFamily="18" charset="0"/>
              <a:cs typeface="Times New Roman" pitchFamily="18" charset="0"/>
            </a:endParaRPr>
          </a:p>
        </p:txBody>
      </p:sp>
      <p:sp>
        <p:nvSpPr>
          <p:cNvPr id="13321" name="16 - TextBox"/>
          <p:cNvSpPr txBox="1">
            <a:spLocks noChangeArrowheads="1"/>
          </p:cNvSpPr>
          <p:nvPr/>
        </p:nvSpPr>
        <p:spPr bwMode="auto">
          <a:xfrm>
            <a:off x="0" y="2214554"/>
            <a:ext cx="9144000" cy="1754326"/>
          </a:xfrm>
          <a:prstGeom prst="rect">
            <a:avLst/>
          </a:prstGeom>
          <a:noFill/>
          <a:ln w="9525">
            <a:noFill/>
            <a:miter lim="800000"/>
            <a:headEnd/>
            <a:tailEnd/>
          </a:ln>
        </p:spPr>
        <p:txBody>
          <a:bodyPr>
            <a:spAutoFit/>
          </a:bodyPr>
          <a:lstStyle/>
          <a:p>
            <a:pPr algn="just"/>
            <a:r>
              <a:rPr lang="el-GR" sz="2800" dirty="0" smtClean="0">
                <a:latin typeface="Times New Roman" pitchFamily="18" charset="0"/>
                <a:cs typeface="Times New Roman" pitchFamily="18" charset="0"/>
              </a:rPr>
              <a:t>     Αθανάσιος Κούκος, </a:t>
            </a:r>
          </a:p>
          <a:p>
            <a:pPr algn="just"/>
            <a:r>
              <a:rPr lang="el-GR" sz="2800" dirty="0" smtClean="0">
                <a:latin typeface="Times New Roman" pitchFamily="18" charset="0"/>
                <a:cs typeface="Times New Roman" pitchFamily="18" charset="0"/>
              </a:rPr>
              <a:t>                                    Αθανάσιος </a:t>
            </a:r>
            <a:r>
              <a:rPr lang="el-GR" sz="2800" dirty="0" err="1" smtClean="0">
                <a:latin typeface="Times New Roman" pitchFamily="18" charset="0"/>
                <a:cs typeface="Times New Roman" pitchFamily="18" charset="0"/>
              </a:rPr>
              <a:t>Κλωνίδης</a:t>
            </a:r>
            <a:r>
              <a:rPr lang="el-GR" sz="2800" dirty="0" smtClean="0">
                <a:latin typeface="Times New Roman" pitchFamily="18" charset="0"/>
                <a:cs typeface="Times New Roman" pitchFamily="18" charset="0"/>
              </a:rPr>
              <a:t>, </a:t>
            </a:r>
          </a:p>
          <a:p>
            <a:pPr algn="just"/>
            <a:r>
              <a:rPr lang="el-GR" sz="2800" dirty="0" smtClean="0">
                <a:latin typeface="Times New Roman" pitchFamily="18" charset="0"/>
                <a:cs typeface="Times New Roman" pitchFamily="18" charset="0"/>
              </a:rPr>
              <a:t>                                                                       Ιωάννης Σούλης</a:t>
            </a:r>
          </a:p>
          <a:p>
            <a:pPr algn="ctr"/>
            <a:endParaRPr lang="el-GR" sz="2400" b="1" dirty="0">
              <a:solidFill>
                <a:srgbClr val="D9DDFD"/>
              </a:solidFill>
              <a:latin typeface="Times New Roman" pitchFamily="18" charset="0"/>
            </a:endParaRPr>
          </a:p>
        </p:txBody>
      </p:sp>
      <p:sp>
        <p:nvSpPr>
          <p:cNvPr id="13322" name="17 - TextBox"/>
          <p:cNvSpPr txBox="1">
            <a:spLocks noChangeArrowheads="1"/>
          </p:cNvSpPr>
          <p:nvPr/>
        </p:nvSpPr>
        <p:spPr bwMode="auto">
          <a:xfrm>
            <a:off x="539750" y="4071938"/>
            <a:ext cx="7920038" cy="1600438"/>
          </a:xfrm>
          <a:prstGeom prst="rect">
            <a:avLst/>
          </a:prstGeom>
          <a:noFill/>
          <a:ln w="9525">
            <a:noFill/>
            <a:miter lim="800000"/>
            <a:headEnd/>
            <a:tailEnd/>
          </a:ln>
        </p:spPr>
        <p:txBody>
          <a:bodyPr>
            <a:spAutoFit/>
          </a:bodyPr>
          <a:lstStyle/>
          <a:p>
            <a:pPr algn="ctr"/>
            <a:r>
              <a:rPr lang="el-GR" sz="1600" dirty="0" err="1" smtClean="0">
                <a:latin typeface="Times New Roman" pitchFamily="18" charset="0"/>
              </a:rPr>
              <a:t>Τομεύς</a:t>
            </a:r>
            <a:r>
              <a:rPr lang="el-GR" sz="1600" dirty="0" smtClean="0">
                <a:latin typeface="Times New Roman" pitchFamily="18" charset="0"/>
              </a:rPr>
              <a:t> Υδραυλικών Έργων, Τμήμα Πολιτικών Μηχανικών,</a:t>
            </a:r>
          </a:p>
          <a:p>
            <a:pPr algn="ctr"/>
            <a:r>
              <a:rPr lang="el-GR" sz="1600" dirty="0" smtClean="0">
                <a:latin typeface="Times New Roman" pitchFamily="18" charset="0"/>
              </a:rPr>
              <a:t>Δημοκρίτειον Πανεπιστήμιον Θράκης</a:t>
            </a:r>
            <a:endParaRPr lang="en-US" sz="1600" dirty="0" smtClean="0">
              <a:latin typeface="Times New Roman" pitchFamily="18" charset="0"/>
            </a:endParaRPr>
          </a:p>
          <a:p>
            <a:pPr algn="ctr"/>
            <a:endParaRPr lang="en-US" sz="1600" dirty="0">
              <a:latin typeface="Times New Roman" pitchFamily="18" charset="0"/>
            </a:endParaRPr>
          </a:p>
          <a:p>
            <a:r>
              <a:rPr lang="en-US" sz="1600" dirty="0" smtClean="0">
                <a:latin typeface="Times New Roman" pitchFamily="18" charset="0"/>
              </a:rPr>
              <a:t>                                               e-mail: </a:t>
            </a:r>
            <a:r>
              <a:rPr lang="en-US" sz="1600" u="sng" dirty="0" smtClean="0">
                <a:solidFill>
                  <a:srgbClr val="DAEB03"/>
                </a:solidFill>
                <a:latin typeface="Times New Roman" pitchFamily="18" charset="0"/>
              </a:rPr>
              <a:t>soulis@civil.duth.gr</a:t>
            </a:r>
            <a:endParaRPr lang="el-GR" sz="1600" u="sng" dirty="0" smtClean="0">
              <a:solidFill>
                <a:srgbClr val="DAEB03"/>
              </a:solidFill>
              <a:latin typeface="Times New Roman" pitchFamily="18" charset="0"/>
            </a:endParaRPr>
          </a:p>
          <a:p>
            <a:pPr algn="ctr"/>
            <a:r>
              <a:rPr lang="en-US" sz="1600" dirty="0" smtClean="0">
                <a:latin typeface="Times New Roman" pitchFamily="18" charset="0"/>
              </a:rPr>
              <a:t>site: </a:t>
            </a:r>
            <a:r>
              <a:rPr lang="en-US" sz="1600" u="sng" dirty="0" smtClean="0">
                <a:solidFill>
                  <a:srgbClr val="DAEB03"/>
                </a:solidFill>
                <a:latin typeface="Times New Roman" pitchFamily="18" charset="0"/>
              </a:rPr>
              <a:t>www.soulis.wixsite.com/mysite</a:t>
            </a:r>
            <a:endParaRPr lang="en-US" sz="1600" u="sng" dirty="0">
              <a:solidFill>
                <a:srgbClr val="DAEB03"/>
              </a:solidFill>
              <a:latin typeface="Times New Roman" pitchFamily="18" charset="0"/>
            </a:endParaRPr>
          </a:p>
          <a:p>
            <a:endParaRPr lang="el-GR"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21"/>
                                        </p:tgtEl>
                                        <p:attrNameLst>
                                          <p:attrName>style.visibility</p:attrName>
                                        </p:attrNameLst>
                                      </p:cBhvr>
                                      <p:to>
                                        <p:strVal val="visible"/>
                                      </p:to>
                                    </p:set>
                                    <p:animEffect transition="in" filter="dissolve">
                                      <p:cBhvr>
                                        <p:cTn id="10" dur="500"/>
                                        <p:tgtEl>
                                          <p:spTgt spid="133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322"/>
                                        </p:tgtEl>
                                        <p:attrNameLst>
                                          <p:attrName>style.visibility</p:attrName>
                                        </p:attrNameLst>
                                      </p:cBhvr>
                                      <p:to>
                                        <p:strVal val="visible"/>
                                      </p:to>
                                    </p:set>
                                    <p:animEffect transition="in" filter="dissolve">
                                      <p:cBhvr>
                                        <p:cTn id="13" dur="500"/>
                                        <p:tgtEl>
                                          <p:spTgt spid="1332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p:bldP spid="13321" grpId="0"/>
      <p:bldP spid="133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 TextBox"/>
          <p:cNvSpPr txBox="1">
            <a:spLocks noChangeArrowheads="1"/>
          </p:cNvSpPr>
          <p:nvPr/>
        </p:nvSpPr>
        <p:spPr bwMode="auto">
          <a:xfrm>
            <a:off x="571472" y="428604"/>
            <a:ext cx="8001056" cy="3785652"/>
          </a:xfrm>
          <a:prstGeom prst="rect">
            <a:avLst/>
          </a:prstGeom>
          <a:noFill/>
          <a:ln w="9525">
            <a:noFill/>
            <a:miter lim="800000"/>
            <a:headEnd/>
            <a:tailEnd/>
          </a:ln>
        </p:spPr>
        <p:txBody>
          <a:bodyPr wrap="square">
            <a:spAutoFit/>
          </a:bodyPr>
          <a:lstStyle/>
          <a:p>
            <a:pPr algn="just"/>
            <a:r>
              <a:rPr lang="el-GR" sz="2200" dirty="0" smtClean="0">
                <a:latin typeface="Times New Roman" pitchFamily="18" charset="0"/>
                <a:cs typeface="Times New Roman" pitchFamily="18" charset="0"/>
              </a:rPr>
              <a:t>Προκειμένου να γίνουν οι μετρήσεις της ροής από την στέψη και σε όλη την επιφάνεια του κατάντη τόξου του </a:t>
            </a:r>
            <a:r>
              <a:rPr lang="el-GR" sz="2200" dirty="0" err="1" smtClean="0">
                <a:latin typeface="Times New Roman" pitchFamily="18" charset="0"/>
                <a:cs typeface="Times New Roman" pitchFamily="18" charset="0"/>
              </a:rPr>
              <a:t>εκχειλιστού</a:t>
            </a:r>
            <a:r>
              <a:rPr lang="el-GR" sz="2200" dirty="0" smtClean="0">
                <a:latin typeface="Times New Roman" pitchFamily="18" charset="0"/>
                <a:cs typeface="Times New Roman" pitchFamily="18" charset="0"/>
              </a:rPr>
              <a:t>, διανοιχτήκαν οπές διαμέτρου 2.50 </a:t>
            </a:r>
            <a:r>
              <a:rPr lang="en-US" sz="2200" dirty="0" smtClean="0">
                <a:latin typeface="Times New Roman" pitchFamily="18" charset="0"/>
                <a:cs typeface="Times New Roman" pitchFamily="18" charset="0"/>
              </a:rPr>
              <a:t>mm</a:t>
            </a:r>
            <a:r>
              <a:rPr lang="el-GR" sz="2200" dirty="0" smtClean="0">
                <a:latin typeface="Times New Roman" pitchFamily="18" charset="0"/>
                <a:cs typeface="Times New Roman" pitchFamily="18" charset="0"/>
              </a:rPr>
              <a:t> η κάθε μία. Η διαμήκης απόσταση μεταξύ των οπών ήταν σταθερή και ίση με 5.0 </a:t>
            </a:r>
            <a:r>
              <a:rPr lang="en-US" sz="2200" dirty="0" smtClean="0">
                <a:latin typeface="Times New Roman" pitchFamily="18" charset="0"/>
                <a:cs typeface="Times New Roman" pitchFamily="18" charset="0"/>
              </a:rPr>
              <a:t>cm</a:t>
            </a:r>
            <a:r>
              <a:rPr lang="el-GR" sz="2200" dirty="0" smtClean="0">
                <a:latin typeface="Times New Roman" pitchFamily="18" charset="0"/>
                <a:cs typeface="Times New Roman" pitchFamily="18" charset="0"/>
              </a:rPr>
              <a:t> ενώ η εγκάρσια απόσταση μεταξύ του ήταν επίσης σταθερή και ίση με 3.0 </a:t>
            </a:r>
            <a:r>
              <a:rPr lang="en-US" sz="2200" dirty="0" smtClean="0">
                <a:latin typeface="Times New Roman" pitchFamily="18" charset="0"/>
                <a:cs typeface="Times New Roman" pitchFamily="18" charset="0"/>
              </a:rPr>
              <a:t>cm</a:t>
            </a:r>
            <a:r>
              <a:rPr lang="el-GR" sz="2200" dirty="0" smtClean="0">
                <a:latin typeface="Times New Roman" pitchFamily="18" charset="0"/>
                <a:cs typeface="Times New Roman" pitchFamily="18" charset="0"/>
              </a:rPr>
              <a:t>. Οι ακραίες σειρές των οπών απείχαν από τα τοιχώματα του αγωγού απόσταση ίση με 2.0 </a:t>
            </a:r>
            <a:r>
              <a:rPr lang="en-US" sz="2200" dirty="0" smtClean="0">
                <a:latin typeface="Times New Roman" pitchFamily="18" charset="0"/>
                <a:cs typeface="Times New Roman" pitchFamily="18" charset="0"/>
              </a:rPr>
              <a:t>cm</a:t>
            </a:r>
            <a:r>
              <a:rPr lang="el-GR" sz="2200" dirty="0" smtClean="0">
                <a:latin typeface="Times New Roman" pitchFamily="18" charset="0"/>
                <a:cs typeface="Times New Roman" pitchFamily="18" charset="0"/>
              </a:rPr>
              <a:t>. Σε κάθε μία οπή προσαρμόστηκε ένα λεπτό σωληνάκι εσωτερικής διαμέτρου 2.0 </a:t>
            </a:r>
            <a:r>
              <a:rPr lang="en-US" sz="2200" dirty="0" smtClean="0">
                <a:latin typeface="Times New Roman" pitchFamily="18" charset="0"/>
                <a:cs typeface="Times New Roman" pitchFamily="18" charset="0"/>
              </a:rPr>
              <a:t>mm</a:t>
            </a:r>
            <a:r>
              <a:rPr lang="el-GR" sz="2200" dirty="0" smtClean="0">
                <a:latin typeface="Times New Roman" pitchFamily="18" charset="0"/>
                <a:cs typeface="Times New Roman" pitchFamily="18" charset="0"/>
              </a:rPr>
              <a:t> ώστε να είναι δυνατή η μέτρηση της πιέσεως πυθμένα μέσω της σύνδεσής του με ηλεκτρικό μετρητή πιέσεως.</a:t>
            </a:r>
            <a:endParaRPr lang="en-US" sz="2200" dirty="0">
              <a:latin typeface="Times New Roman" pitchFamily="18" charset="0"/>
              <a:cs typeface="Times New Roman" pitchFamily="18" charset="0"/>
            </a:endParaRPr>
          </a:p>
          <a:p>
            <a:r>
              <a:rPr lang="en-US" sz="2000" dirty="0">
                <a:latin typeface="Palatino Linotype" pitchFamily="18" charset="0"/>
              </a:rPr>
              <a:t>    </a:t>
            </a:r>
            <a:endParaRPr lang="el-GR" sz="2000" dirty="0">
              <a:latin typeface="Palatino Linotyp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512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5126"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14"/>
          <p:cNvGraphicFramePr>
            <a:graphicFrameLocks noChangeAspect="1"/>
          </p:cNvGraphicFramePr>
          <p:nvPr/>
        </p:nvGraphicFramePr>
        <p:xfrm>
          <a:off x="0" y="0"/>
          <a:ext cx="1076325" cy="428625"/>
        </p:xfrm>
        <a:graphic>
          <a:graphicData uri="http://schemas.openxmlformats.org/presentationml/2006/ole">
            <p:oleObj spid="_x0000_s5122" name="Equation" r:id="rId4" imgW="1079032" imgH="431613" progId="">
              <p:embed/>
            </p:oleObj>
          </a:graphicData>
        </a:graphic>
      </p:graphicFrame>
      <p:pic>
        <p:nvPicPr>
          <p:cNvPr id="5123" name="Εικόνα 233" descr="LAB_0007"/>
          <p:cNvPicPr>
            <a:picLocks noChangeAspect="1" noChangeArrowheads="1"/>
          </p:cNvPicPr>
          <p:nvPr/>
        </p:nvPicPr>
        <p:blipFill>
          <a:blip r:embed="rId5"/>
          <a:srcRect/>
          <a:stretch>
            <a:fillRect/>
          </a:stretch>
        </p:blipFill>
        <p:spPr bwMode="auto">
          <a:xfrm>
            <a:off x="714348" y="1428736"/>
            <a:ext cx="7722741" cy="4857784"/>
          </a:xfrm>
          <a:prstGeom prst="rect">
            <a:avLst/>
          </a:prstGeom>
          <a:noFill/>
          <a:ln w="9525">
            <a:noFill/>
            <a:miter lim="800000"/>
            <a:headEnd/>
            <a:tailEnd/>
          </a:ln>
        </p:spPr>
      </p:pic>
      <p:sp>
        <p:nvSpPr>
          <p:cNvPr id="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Κατάντη τόξο του εκχειλιστού με τον τελικά διαμορφωμένο χώρο ροής και τις οπές με τα σωληνάκια μέτρησης πιέσεως</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3 - Τίτλος"/>
          <p:cNvSpPr>
            <a:spLocks/>
          </p:cNvSpPr>
          <p:nvPr/>
        </p:nvSpPr>
        <p:spPr bwMode="auto">
          <a:xfrm>
            <a:off x="142844" y="357166"/>
            <a:ext cx="9001156" cy="914400"/>
          </a:xfrm>
          <a:prstGeom prst="rect">
            <a:avLst/>
          </a:prstGeom>
          <a:noFill/>
          <a:ln w="9525">
            <a:noFill/>
            <a:miter lim="800000"/>
            <a:headEnd/>
            <a:tailEnd/>
          </a:ln>
        </p:spPr>
        <p:txBody>
          <a:bodyPr/>
          <a:lstStyle/>
          <a:p>
            <a:r>
              <a:rPr lang="el-GR" sz="2800" dirty="0" smtClean="0">
                <a:latin typeface="Times New Roman" pitchFamily="18" charset="0"/>
                <a:cs typeface="Times New Roman" pitchFamily="18" charset="0"/>
              </a:rPr>
              <a:t>Κατάντη τόξο του </a:t>
            </a:r>
            <a:r>
              <a:rPr lang="el-GR" sz="2800" dirty="0" err="1" smtClean="0">
                <a:latin typeface="Times New Roman" pitchFamily="18" charset="0"/>
                <a:cs typeface="Times New Roman" pitchFamily="18" charset="0"/>
              </a:rPr>
              <a:t>εκχειλιστού</a:t>
            </a:r>
            <a:r>
              <a:rPr lang="el-GR" sz="2800" dirty="0" smtClean="0">
                <a:latin typeface="Times New Roman" pitchFamily="18" charset="0"/>
                <a:cs typeface="Times New Roman" pitchFamily="18" charset="0"/>
              </a:rPr>
              <a:t> με τον τελικά διαμορφωμένο χώρο ροής και τις οπές με τα σωληνάκια μετρήσεως πιέσεως</a:t>
            </a:r>
            <a:endParaRPr lang="el-GR" sz="28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1142976" y="2620028"/>
            <a:ext cx="6697796" cy="523220"/>
          </a:xfrm>
          <a:prstGeom prst="rect">
            <a:avLst/>
          </a:prstGeom>
          <a:noFill/>
          <a:ln w="9525">
            <a:noFill/>
            <a:miter lim="800000"/>
            <a:headEnd/>
            <a:tailEnd/>
          </a:ln>
        </p:spPr>
        <p:txBody>
          <a:bodyPr wrap="none">
            <a:spAutoFit/>
          </a:bodyPr>
          <a:lstStyle/>
          <a:p>
            <a:r>
              <a:rPr lang="el-GR" sz="2800" dirty="0" smtClean="0">
                <a:solidFill>
                  <a:srgbClr val="DAEB03"/>
                </a:solidFill>
                <a:latin typeface="Times New Roman" pitchFamily="18" charset="0"/>
                <a:cs typeface="Times New Roman" pitchFamily="18" charset="0"/>
              </a:rPr>
              <a:t>Εξισώσεις ροής και υπολογιστική διαδικασία</a:t>
            </a:r>
            <a:endParaRPr lang="en-US" sz="2800" dirty="0">
              <a:solidFill>
                <a:srgbClr val="DAEB03"/>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0" name="9 - Πίνακας"/>
          <p:cNvGraphicFramePr>
            <a:graphicFrameLocks noGrp="1"/>
          </p:cNvGraphicFramePr>
          <p:nvPr/>
        </p:nvGraphicFramePr>
        <p:xfrm>
          <a:off x="1821497" y="3323844"/>
          <a:ext cx="5501005" cy="210312"/>
        </p:xfrm>
        <a:graphic>
          <a:graphicData uri="http://schemas.openxmlformats.org/drawingml/2006/table">
            <a:tbl>
              <a:tblPr/>
              <a:tblGrid>
                <a:gridCol w="4787265"/>
                <a:gridCol w="713740"/>
              </a:tblGrid>
              <a:tr h="0">
                <a:tc>
                  <a:txBody>
                    <a:bodyPr/>
                    <a:lstStyle/>
                    <a:p>
                      <a:pPr algn="just">
                        <a:lnSpc>
                          <a:spcPct val="115000"/>
                        </a:lnSpc>
                        <a:spcAft>
                          <a:spcPts val="0"/>
                        </a:spcAft>
                      </a:pPr>
                      <a:r>
                        <a:rPr lang="el-GR" sz="1200">
                          <a:latin typeface="Times New Roman"/>
                          <a:ea typeface="Times New Roman"/>
                          <a:cs typeface="Times New Roman"/>
                        </a:rPr>
                        <a:t>           </a:t>
                      </a:r>
                      <a:endParaRPr lang="el-GR" sz="110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el-GR" sz="1200">
                        <a:latin typeface="Times New Roman"/>
                        <a:ea typeface="Calibri"/>
                        <a:cs typeface="Times New Roman"/>
                      </a:endParaRPr>
                    </a:p>
                  </a:txBody>
                  <a:tcPr marL="68580" marR="68580" marT="0" marB="0" anchor="ctr">
                    <a:lnL>
                      <a:noFill/>
                    </a:lnL>
                    <a:lnR>
                      <a:noFill/>
                    </a:lnR>
                    <a:lnT>
                      <a:noFill/>
                    </a:lnT>
                    <a:lnB>
                      <a:noFill/>
                    </a:lnB>
                  </a:tcPr>
                </a:tc>
              </a:tr>
            </a:tbl>
          </a:graphicData>
        </a:graphic>
      </p:graphicFrame>
      <p:graphicFrame>
        <p:nvGraphicFramePr>
          <p:cNvPr id="11" name="10 - Πίνακας"/>
          <p:cNvGraphicFramePr>
            <a:graphicFrameLocks noGrp="1"/>
          </p:cNvGraphicFramePr>
          <p:nvPr/>
        </p:nvGraphicFramePr>
        <p:xfrm>
          <a:off x="1803400" y="3323844"/>
          <a:ext cx="5537200" cy="210312"/>
        </p:xfrm>
        <a:graphic>
          <a:graphicData uri="http://schemas.openxmlformats.org/drawingml/2006/table">
            <a:tbl>
              <a:tblPr/>
              <a:tblGrid>
                <a:gridCol w="5076190"/>
                <a:gridCol w="461010"/>
              </a:tblGrid>
              <a:tr h="0">
                <a:tc>
                  <a:txBody>
                    <a:bodyPr/>
                    <a:lstStyle/>
                    <a:p>
                      <a:pPr algn="just">
                        <a:lnSpc>
                          <a:spcPct val="115000"/>
                        </a:lnSpc>
                        <a:spcAft>
                          <a:spcPts val="0"/>
                        </a:spcAft>
                      </a:pPr>
                      <a:endParaRPr lang="el-GR" sz="1200">
                        <a:latin typeface="Times New Roman"/>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endParaRPr lang="el-GR" sz="1200" dirty="0">
                        <a:latin typeface="Times New Roman"/>
                        <a:ea typeface="Calibri"/>
                        <a:cs typeface="Times New Roman"/>
                      </a:endParaRPr>
                    </a:p>
                  </a:txBody>
                  <a:tcPr marL="68580" marR="68580" marT="0" marB="0" anchor="ctr">
                    <a:lnL>
                      <a:noFill/>
                    </a:lnL>
                    <a:lnR>
                      <a:noFill/>
                    </a:lnR>
                    <a:lnT>
                      <a:noFill/>
                    </a:lnT>
                    <a:lnB>
                      <a:noFill/>
                    </a:lnB>
                  </a:tcPr>
                </a:tc>
              </a:tr>
            </a:tbl>
          </a:graphicData>
        </a:graphic>
      </p:graphicFrame>
      <p:graphicFrame>
        <p:nvGraphicFramePr>
          <p:cNvPr id="608261" name="Object 5"/>
          <p:cNvGraphicFramePr>
            <a:graphicFrameLocks noChangeAspect="1"/>
          </p:cNvGraphicFramePr>
          <p:nvPr/>
        </p:nvGraphicFramePr>
        <p:xfrm>
          <a:off x="3143240" y="2214554"/>
          <a:ext cx="1714512" cy="787039"/>
        </p:xfrm>
        <a:graphic>
          <a:graphicData uri="http://schemas.openxmlformats.org/presentationml/2006/ole">
            <p:oleObj spid="_x0000_s608261" r:id="rId4" imgW="1054100" imgH="457200" progId="">
              <p:embed/>
            </p:oleObj>
          </a:graphicData>
        </a:graphic>
      </p:graphicFrame>
      <p:graphicFrame>
        <p:nvGraphicFramePr>
          <p:cNvPr id="608260" name="Object 4"/>
          <p:cNvGraphicFramePr>
            <a:graphicFrameLocks noChangeAspect="1"/>
          </p:cNvGraphicFramePr>
          <p:nvPr/>
        </p:nvGraphicFramePr>
        <p:xfrm>
          <a:off x="-32" y="3286124"/>
          <a:ext cx="8929750" cy="899897"/>
        </p:xfrm>
        <a:graphic>
          <a:graphicData uri="http://schemas.openxmlformats.org/presentationml/2006/ole">
            <p:oleObj spid="_x0000_s608260" r:id="rId5" imgW="4965700" imgH="533400" progId="">
              <p:embed/>
            </p:oleObj>
          </a:graphicData>
        </a:graphic>
      </p:graphicFrame>
      <p:sp>
        <p:nvSpPr>
          <p:cNvPr id="6082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6082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Για την μοντελοποίηση της ροής χρησιμοποιήθηκαν οι </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Reynolds</a:t>
            </a:r>
            <a:r>
              <a:rPr kumimoji="0" lang="el-GR"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Averaged Navier</a:t>
            </a:r>
            <a:r>
              <a:rPr kumimoji="0" lang="el-GR"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Stokes</a:t>
            </a:r>
            <a:r>
              <a:rPr kumimoji="0" lang="el-GR"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εξισώσεις οι οποίες στην γενικότητα τους εκφράζονται ως,</a:t>
            </a:r>
            <a:endParaRPr kumimoji="0" lang="el-GR" sz="6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3 - Τίτλος"/>
          <p:cNvSpPr>
            <a:spLocks/>
          </p:cNvSpPr>
          <p:nvPr/>
        </p:nvSpPr>
        <p:spPr bwMode="auto">
          <a:xfrm>
            <a:off x="1571604" y="357166"/>
            <a:ext cx="7072362" cy="914400"/>
          </a:xfrm>
          <a:prstGeom prst="rect">
            <a:avLst/>
          </a:prstGeom>
          <a:noFill/>
          <a:ln w="9525">
            <a:noFill/>
            <a:miter lim="800000"/>
            <a:headEnd/>
            <a:tailEnd/>
          </a:ln>
        </p:spPr>
        <p:txBody>
          <a:bodyPr/>
          <a:lstStyle/>
          <a:p>
            <a:r>
              <a:rPr lang="el-GR" sz="2200" dirty="0" smtClean="0">
                <a:solidFill>
                  <a:schemeClr val="bg1"/>
                </a:solidFill>
                <a:latin typeface="Times New Roman" pitchFamily="18" charset="0"/>
                <a:cs typeface="Times New Roman" pitchFamily="18" charset="0"/>
              </a:rPr>
              <a:t>Για την μοντελοποίηση της ροής χρησιμοποιήθηκαν </a:t>
            </a:r>
          </a:p>
          <a:p>
            <a:r>
              <a:rPr lang="el-GR" sz="2200" dirty="0" smtClean="0">
                <a:solidFill>
                  <a:schemeClr val="bg1"/>
                </a:solidFill>
                <a:latin typeface="Times New Roman" pitchFamily="18" charset="0"/>
                <a:cs typeface="Times New Roman" pitchFamily="18" charset="0"/>
              </a:rPr>
              <a:t>   οι </a:t>
            </a:r>
            <a:r>
              <a:rPr lang="en-US" sz="2200" dirty="0" smtClean="0">
                <a:solidFill>
                  <a:schemeClr val="bg1"/>
                </a:solidFill>
                <a:latin typeface="Times New Roman" pitchFamily="18" charset="0"/>
                <a:cs typeface="Times New Roman" pitchFamily="18" charset="0"/>
              </a:rPr>
              <a:t>Reynolds</a:t>
            </a:r>
            <a:r>
              <a:rPr lang="el-GR" sz="2200" dirty="0" smtClean="0">
                <a:solidFill>
                  <a:schemeClr val="bg1"/>
                </a:solidFill>
                <a:latin typeface="Times New Roman" pitchFamily="18" charset="0"/>
                <a:cs typeface="Times New Roman" pitchFamily="18" charset="0"/>
              </a:rPr>
              <a:t>-</a:t>
            </a:r>
            <a:r>
              <a:rPr lang="en-US" sz="2200" dirty="0" smtClean="0">
                <a:solidFill>
                  <a:schemeClr val="bg1"/>
                </a:solidFill>
                <a:latin typeface="Times New Roman" pitchFamily="18" charset="0"/>
                <a:cs typeface="Times New Roman" pitchFamily="18" charset="0"/>
              </a:rPr>
              <a:t>Averaged </a:t>
            </a:r>
            <a:r>
              <a:rPr lang="en-US" sz="2200" dirty="0" err="1" smtClean="0">
                <a:solidFill>
                  <a:schemeClr val="bg1"/>
                </a:solidFill>
                <a:latin typeface="Times New Roman" pitchFamily="18" charset="0"/>
                <a:cs typeface="Times New Roman" pitchFamily="18" charset="0"/>
              </a:rPr>
              <a:t>Navier</a:t>
            </a:r>
            <a:r>
              <a:rPr lang="el-GR" sz="2200" dirty="0" smtClean="0">
                <a:solidFill>
                  <a:schemeClr val="bg1"/>
                </a:solidFill>
                <a:latin typeface="Times New Roman" pitchFamily="18" charset="0"/>
                <a:cs typeface="Times New Roman" pitchFamily="18" charset="0"/>
              </a:rPr>
              <a:t>-</a:t>
            </a:r>
            <a:r>
              <a:rPr lang="en-US" sz="2200" dirty="0" smtClean="0">
                <a:solidFill>
                  <a:schemeClr val="bg1"/>
                </a:solidFill>
                <a:latin typeface="Times New Roman" pitchFamily="18" charset="0"/>
                <a:cs typeface="Times New Roman" pitchFamily="18" charset="0"/>
              </a:rPr>
              <a:t>Stokes</a:t>
            </a:r>
            <a:r>
              <a:rPr lang="el-GR" sz="2200" dirty="0" smtClean="0">
                <a:solidFill>
                  <a:schemeClr val="bg1"/>
                </a:solidFill>
                <a:latin typeface="Times New Roman" pitchFamily="18" charset="0"/>
                <a:cs typeface="Times New Roman" pitchFamily="18" charset="0"/>
              </a:rPr>
              <a:t> εξισώσεις </a:t>
            </a:r>
            <a:endParaRPr lang="el-GR" sz="2800" dirty="0" smtClean="0">
              <a:solidFill>
                <a:schemeClr val="bg1"/>
              </a:solidFill>
            </a:endParaRPr>
          </a:p>
          <a:p>
            <a:r>
              <a:rPr lang="en-US" sz="2800" dirty="0" smtClean="0">
                <a:solidFill>
                  <a:schemeClr val="bg1"/>
                </a:solidFill>
              </a:rPr>
              <a:t> </a:t>
            </a:r>
            <a:endParaRPr lang="el-GR" sz="2800"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 TextBox"/>
          <p:cNvSpPr txBox="1">
            <a:spLocks noChangeArrowheads="1"/>
          </p:cNvSpPr>
          <p:nvPr/>
        </p:nvSpPr>
        <p:spPr bwMode="auto">
          <a:xfrm>
            <a:off x="571472" y="428604"/>
            <a:ext cx="8001056" cy="400110"/>
          </a:xfrm>
          <a:prstGeom prst="rect">
            <a:avLst/>
          </a:prstGeom>
          <a:noFill/>
          <a:ln w="9525">
            <a:noFill/>
            <a:miter lim="800000"/>
            <a:headEnd/>
            <a:tailEnd/>
          </a:ln>
        </p:spPr>
        <p:txBody>
          <a:bodyPr wrap="square">
            <a:spAutoFit/>
          </a:bodyPr>
          <a:lstStyle/>
          <a:p>
            <a:r>
              <a:rPr lang="en-US" sz="2000" dirty="0" smtClean="0">
                <a:latin typeface="Palatino Linotype" pitchFamily="18" charset="0"/>
              </a:rPr>
              <a:t>    </a:t>
            </a:r>
            <a:endParaRPr lang="el-GR" sz="2000" dirty="0">
              <a:latin typeface="Palatino Linotype" pitchFamily="18" charset="0"/>
            </a:endParaRPr>
          </a:p>
        </p:txBody>
      </p:sp>
      <p:sp>
        <p:nvSpPr>
          <p:cNvPr id="708609" name="Rectangle 1"/>
          <p:cNvSpPr>
            <a:spLocks noChangeArrowheads="1"/>
          </p:cNvSpPr>
          <p:nvPr/>
        </p:nvSpPr>
        <p:spPr bwMode="auto">
          <a:xfrm>
            <a:off x="1037957" y="168544"/>
            <a:ext cx="7388433" cy="5509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200" b="1" i="0" u="none" strike="noStrike" cap="none" normalizeH="0" baseline="0" dirty="0" smtClean="0" bmk="_Toc528020439">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l-GR" sz="2200" b="1" dirty="0" smtClean="0" bmk="_Toc528020439">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200" b="1" i="0" u="none" strike="noStrike" cap="none" normalizeH="0" baseline="0" dirty="0" smtClean="0" bmk="_Toc528020439">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i="0" u="none" strike="noStrike" cap="none" normalizeH="0" baseline="0" dirty="0" smtClean="0" bmk="_Toc528020439">
                <a:ln>
                  <a:noFill/>
                </a:ln>
                <a:solidFill>
                  <a:srgbClr val="F4EF11"/>
                </a:solidFill>
                <a:effectLst/>
                <a:latin typeface="Times New Roman" pitchFamily="18" charset="0"/>
                <a:ea typeface="Calibri" pitchFamily="34" charset="0"/>
                <a:cs typeface="Times New Roman" pitchFamily="18" charset="0"/>
              </a:rPr>
              <a:t>Μοντέλα μιας εξισώσεως</a:t>
            </a:r>
            <a:endParaRPr kumimoji="0" lang="el-GR" sz="2200" i="0" u="none" strike="noStrike" cap="none" normalizeH="0" baseline="0" dirty="0" smtClean="0" bmk="">
              <a:ln>
                <a:noFill/>
              </a:ln>
              <a:solidFill>
                <a:srgbClr val="F4EF1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bmk="">
              <a:ln>
                <a:noFill/>
              </a:ln>
              <a:effectLst/>
              <a:latin typeface="Times New Roman" pitchFamily="18"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bmk="">
                <a:ln>
                  <a:noFill/>
                </a:ln>
                <a:effectLst/>
                <a:latin typeface="Times New Roman" pitchFamily="18" charset="0"/>
                <a:ea typeface="Calibri" pitchFamily="34" charset="0"/>
                <a:cs typeface="Times New Roman" pitchFamily="18" charset="0"/>
              </a:rPr>
              <a:t>Μοντέλο </a:t>
            </a:r>
            <a:r>
              <a:rPr kumimoji="0" lang="en-US" sz="2200" b="0" i="0" u="none" strike="noStrike" cap="none" normalizeH="0" baseline="0" dirty="0" err="1" smtClean="0" bmk="">
                <a:ln>
                  <a:noFill/>
                </a:ln>
                <a:effectLst/>
                <a:latin typeface="Times New Roman" pitchFamily="18" charset="0"/>
                <a:ea typeface="Calibri" pitchFamily="34" charset="0"/>
                <a:cs typeface="Times New Roman" pitchFamily="18" charset="0"/>
              </a:rPr>
              <a:t>Spalart</a:t>
            </a:r>
            <a:r>
              <a:rPr kumimoji="0" lang="el-GR" sz="2200" b="0" i="0" u="none" strike="noStrike" cap="none" normalizeH="0" baseline="0" dirty="0" smtClean="0" bmk="">
                <a:ln>
                  <a:noFill/>
                </a:ln>
                <a:effectLst/>
                <a:latin typeface="Times New Roman" pitchFamily="18" charset="0"/>
                <a:ea typeface="Calibri" pitchFamily="34" charset="0"/>
                <a:cs typeface="Times New Roman" pitchFamily="18" charset="0"/>
              </a:rPr>
              <a:t>-</a:t>
            </a:r>
            <a:r>
              <a:rPr kumimoji="0" lang="en-US" sz="2200" b="0" i="0" u="none" strike="noStrike" cap="none" normalizeH="0" baseline="0" dirty="0" err="1" smtClean="0" bmk="">
                <a:ln>
                  <a:noFill/>
                </a:ln>
                <a:effectLst/>
                <a:latin typeface="Times New Roman" pitchFamily="18" charset="0"/>
                <a:ea typeface="Calibri" pitchFamily="34" charset="0"/>
                <a:cs typeface="Times New Roman" pitchFamily="18" charset="0"/>
              </a:rPr>
              <a:t>Allmaras</a:t>
            </a:r>
            <a:endParaRPr kumimoji="0" lang="el-GR" sz="2200" b="0" i="0" u="none" strike="noStrike" cap="none" normalizeH="0" baseline="0" dirty="0" smtClean="0" bmk="">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l-GR" sz="2200" b="1" dirty="0" smtClean="0" bmk="">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sz="2200" b="1" i="0" u="none" strike="noStrike" cap="none" normalizeH="0" baseline="0" dirty="0" smtClean="0" bmk="">
              <a:ln>
                <a:noFill/>
              </a:ln>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sz="2200" b="1" i="0" u="none" strike="noStrike" cap="none" normalizeH="0" baseline="0" dirty="0" smtClean="0" bmk="">
              <a:ln>
                <a:noFill/>
              </a:ln>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i="0" u="none" strike="noStrike" cap="none" normalizeH="0" baseline="0" dirty="0" smtClean="0" bmk="">
                <a:ln>
                  <a:noFill/>
                </a:ln>
                <a:solidFill>
                  <a:srgbClr val="F4EF11"/>
                </a:solidFill>
                <a:effectLst/>
                <a:latin typeface="Times New Roman" pitchFamily="18" charset="0"/>
                <a:ea typeface="Calibri" pitchFamily="34" charset="0"/>
                <a:cs typeface="Times New Roman" pitchFamily="18" charset="0"/>
              </a:rPr>
              <a:t>Μοντέλα δύο εξισώσεων</a:t>
            </a:r>
            <a:endParaRPr kumimoji="0" lang="el-GR" sz="2200" i="0" u="none" strike="noStrike" cap="none" normalizeH="0" baseline="0" dirty="0" smtClean="0">
              <a:ln>
                <a:noFill/>
              </a:ln>
              <a:solidFill>
                <a:srgbClr val="F4EF1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el-GR" sz="22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pPr>
            <a:r>
              <a:rPr kumimoji="0" lang="el-GR" sz="2200" b="0" i="0" u="none" strike="noStrike" cap="none" normalizeH="0" baseline="0" dirty="0" smtClean="0">
                <a:ln>
                  <a:noFill/>
                </a:ln>
                <a:effectLst/>
                <a:latin typeface="Times New Roman" pitchFamily="18" charset="0"/>
                <a:ea typeface="Calibri" pitchFamily="34" charset="0"/>
                <a:cs typeface="Times New Roman" pitchFamily="18" charset="0"/>
              </a:rPr>
              <a:t>Κανονικό μοντέλο </a:t>
            </a:r>
            <a:r>
              <a:rPr kumimoji="0" lang="en-US" sz="2200" b="0" i="0" u="none" strike="noStrike" cap="none" normalizeH="0" baseline="0" dirty="0" smtClean="0">
                <a:ln>
                  <a:noFill/>
                </a:ln>
                <a:effectLst/>
                <a:latin typeface="Times New Roman" pitchFamily="18" charset="0"/>
                <a:ea typeface="Calibri" pitchFamily="34" charset="0"/>
                <a:cs typeface="Times New Roman" pitchFamily="18" charset="0"/>
              </a:rPr>
              <a:t>k</a:t>
            </a:r>
            <a:r>
              <a:rPr kumimoji="0" lang="el-GR" sz="2200" b="0" i="0" u="none" strike="noStrike" cap="none" normalizeH="0" baseline="0" dirty="0" smtClean="0">
                <a:ln>
                  <a:noFill/>
                </a:ln>
                <a:effectLst/>
                <a:latin typeface="Times New Roman" pitchFamily="18" charset="0"/>
                <a:ea typeface="Calibri" pitchFamily="34" charset="0"/>
                <a:cs typeface="Times New Roman" pitchFamily="18" charset="0"/>
              </a:rPr>
              <a:t>-ε</a:t>
            </a:r>
            <a:endParaRPr kumimoji="0" lang="el-GR" sz="2200" b="0" i="0" u="none" strike="noStrike" cap="none" normalizeH="0" baseline="0" dirty="0" smtClean="0">
              <a:ln>
                <a:noFill/>
              </a:ln>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pPr>
            <a:r>
              <a:rPr kumimoji="0" lang="en-US" sz="2200" b="0" i="0" u="none" strike="noStrike" cap="none" normalizeH="0" baseline="0" dirty="0" smtClean="0">
                <a:ln>
                  <a:noFill/>
                </a:ln>
                <a:effectLst/>
                <a:latin typeface="Times New Roman" pitchFamily="18" charset="0"/>
                <a:ea typeface="Calibri" pitchFamily="34" charset="0"/>
                <a:cs typeface="Times New Roman" pitchFamily="18" charset="0"/>
              </a:rPr>
              <a:t>RNG k-</a:t>
            </a:r>
            <a:r>
              <a:rPr kumimoji="0" lang="el-GR" sz="2200" b="0" i="0" u="none" strike="noStrike" cap="none" normalizeH="0" baseline="0" dirty="0" err="1" smtClean="0">
                <a:ln>
                  <a:noFill/>
                </a:ln>
                <a:effectLst/>
                <a:latin typeface="Times New Roman" pitchFamily="18" charset="0"/>
                <a:ea typeface="Calibri" pitchFamily="34" charset="0"/>
                <a:cs typeface="Times New Roman" pitchFamily="18" charset="0"/>
              </a:rPr>
              <a:t>εμοντέλο</a:t>
            </a:r>
            <a:r>
              <a:rPr kumimoji="0" lang="en-US" sz="2200" b="0" i="0" u="none" strike="noStrike" cap="none" normalizeH="0" baseline="0" dirty="0" smtClean="0">
                <a:ln>
                  <a:noFill/>
                </a:ln>
                <a:effectLst/>
                <a:latin typeface="Times New Roman" pitchFamily="18" charset="0"/>
                <a:ea typeface="Calibri" pitchFamily="34" charset="0"/>
                <a:cs typeface="Times New Roman" pitchFamily="18" charset="0"/>
              </a:rPr>
              <a:t> (Renormalization Group – RNG)</a:t>
            </a:r>
            <a:endParaRPr kumimoji="0" lang="el-GR" sz="2200" b="0" i="0" u="none" strike="noStrike" cap="none" normalizeH="0" baseline="0" dirty="0" smtClean="0">
              <a:ln>
                <a:noFill/>
              </a:ln>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pPr>
            <a:r>
              <a:rPr kumimoji="0" lang="el-GR" sz="2200" b="0" i="0" u="none" strike="noStrike" cap="none" normalizeH="0" baseline="0" dirty="0" smtClean="0">
                <a:ln>
                  <a:noFill/>
                </a:ln>
                <a:effectLst/>
                <a:latin typeface="Times New Roman" pitchFamily="18" charset="0"/>
                <a:ea typeface="Calibri" pitchFamily="34" charset="0"/>
                <a:cs typeface="Times New Roman" pitchFamily="18" charset="0"/>
              </a:rPr>
              <a:t>Ρεαλιστικό μοντέλο </a:t>
            </a:r>
            <a:r>
              <a:rPr kumimoji="0" lang="en-US" sz="2200" b="0" i="0" u="none" strike="noStrike" cap="none" normalizeH="0" baseline="0" dirty="0" smtClean="0">
                <a:ln>
                  <a:noFill/>
                </a:ln>
                <a:effectLst/>
                <a:latin typeface="Times New Roman" pitchFamily="18" charset="0"/>
                <a:ea typeface="Calibri" pitchFamily="34" charset="0"/>
                <a:cs typeface="Times New Roman" pitchFamily="18" charset="0"/>
              </a:rPr>
              <a:t>k</a:t>
            </a:r>
            <a:r>
              <a:rPr kumimoji="0" lang="el-GR" sz="2200" b="0" i="0" u="none" strike="noStrike" cap="none" normalizeH="0" baseline="0" dirty="0" smtClean="0">
                <a:ln>
                  <a:noFill/>
                </a:ln>
                <a:effectLst/>
                <a:latin typeface="Times New Roman" pitchFamily="18" charset="0"/>
                <a:ea typeface="Calibri" pitchFamily="34" charset="0"/>
                <a:cs typeface="Times New Roman" pitchFamily="18" charset="0"/>
              </a:rPr>
              <a:t>-ε</a:t>
            </a:r>
            <a:endParaRPr kumimoji="0" lang="el-GR" sz="2200" b="0" i="0" u="none" strike="noStrike" cap="none" normalizeH="0" baseline="0" dirty="0" smtClean="0">
              <a:ln>
                <a:noFill/>
              </a:ln>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pPr>
            <a:r>
              <a:rPr kumimoji="0" lang="el-GR" sz="2200" b="0" i="0" u="none" strike="noStrike" cap="none" normalizeH="0" baseline="0" dirty="0" smtClean="0">
                <a:ln>
                  <a:noFill/>
                </a:ln>
                <a:effectLst/>
                <a:latin typeface="Times New Roman" pitchFamily="18" charset="0"/>
                <a:ea typeface="Calibri" pitchFamily="34" charset="0"/>
                <a:cs typeface="Times New Roman" pitchFamily="18" charset="0"/>
              </a:rPr>
              <a:t>Μοντέλο τάσεων</a:t>
            </a:r>
            <a:r>
              <a:rPr kumimoji="0" lang="en-US" sz="2200" b="0" i="0" u="none" strike="noStrike" cap="none" normalizeH="0" baseline="0" dirty="0" smtClean="0">
                <a:ln>
                  <a:noFill/>
                </a:ln>
                <a:effectLst/>
                <a:latin typeface="Times New Roman" pitchFamily="18" charset="0"/>
                <a:ea typeface="Calibri" pitchFamily="34" charset="0"/>
                <a:cs typeface="Times New Roman" pitchFamily="18" charset="0"/>
              </a:rPr>
              <a:t> Reynolds (Reynolds Stress Model – RSM)</a:t>
            </a:r>
            <a:endParaRPr kumimoji="0" lang="el-GR" sz="2200" b="0" i="0" u="none" strike="noStrike" cap="none" normalizeH="0" baseline="0" dirty="0" smtClean="0">
              <a:ln>
                <a:noFill/>
              </a:ln>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pPr>
            <a:r>
              <a:rPr kumimoji="0" lang="el-GR" sz="2200" b="0" i="0" u="none" strike="noStrike" cap="none" normalizeH="0" baseline="0" dirty="0" smtClean="0">
                <a:ln>
                  <a:noFill/>
                </a:ln>
                <a:effectLst/>
                <a:latin typeface="Times New Roman" pitchFamily="18" charset="0"/>
                <a:ea typeface="Calibri" pitchFamily="34" charset="0"/>
                <a:cs typeface="Times New Roman" pitchFamily="18" charset="0"/>
              </a:rPr>
              <a:t>Μοντελοποίηση μεγάλων δινών (</a:t>
            </a:r>
            <a:r>
              <a:rPr kumimoji="0" lang="en-US" sz="2200" b="0" i="0" u="none" strike="noStrike" cap="none" normalizeH="0" baseline="0" dirty="0" smtClean="0">
                <a:ln>
                  <a:noFill/>
                </a:ln>
                <a:effectLst/>
                <a:latin typeface="Times New Roman" pitchFamily="18" charset="0"/>
                <a:ea typeface="Calibri" pitchFamily="34" charset="0"/>
                <a:cs typeface="Times New Roman" pitchFamily="18" charset="0"/>
              </a:rPr>
              <a:t>Large</a:t>
            </a:r>
            <a:r>
              <a:rPr kumimoji="0" lang="el-GR" sz="2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200" b="0" i="0" u="none" strike="noStrike" cap="none" normalizeH="0" baseline="0" dirty="0" smtClean="0">
                <a:ln>
                  <a:noFill/>
                </a:ln>
                <a:effectLst/>
                <a:latin typeface="Times New Roman" pitchFamily="18" charset="0"/>
                <a:ea typeface="Calibri" pitchFamily="34" charset="0"/>
                <a:cs typeface="Times New Roman" pitchFamily="18" charset="0"/>
              </a:rPr>
              <a:t>Eddy</a:t>
            </a:r>
            <a:r>
              <a:rPr kumimoji="0" lang="el-GR" sz="2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200" b="0" i="0" u="none" strike="noStrike" cap="none" normalizeH="0" baseline="0" dirty="0" smtClean="0">
                <a:ln>
                  <a:noFill/>
                </a:ln>
                <a:effectLst/>
                <a:latin typeface="Times New Roman" pitchFamily="18" charset="0"/>
                <a:ea typeface="Calibri" pitchFamily="34" charset="0"/>
                <a:cs typeface="Times New Roman" pitchFamily="18" charset="0"/>
              </a:rPr>
              <a:t>Simulation</a:t>
            </a:r>
            <a:r>
              <a:rPr kumimoji="0" lang="el-GR" sz="2200" b="0" i="0" u="none" strike="noStrike" cap="none" normalizeH="0" baseline="0" dirty="0" smtClean="0">
                <a:ln>
                  <a:noFill/>
                </a:ln>
                <a:effectLst/>
                <a:latin typeface="Times New Roman" pitchFamily="18" charset="0"/>
                <a:ea typeface="Calibri" pitchFamily="34" charset="0"/>
                <a:cs typeface="Times New Roman" pitchFamily="18" charset="0"/>
              </a:rPr>
              <a:t> - </a:t>
            </a:r>
            <a:r>
              <a:rPr kumimoji="0" lang="en-US" sz="2200" b="0" i="0" u="none" strike="noStrike" cap="none" normalizeH="0" baseline="0" dirty="0" smtClean="0">
                <a:ln>
                  <a:noFill/>
                </a:ln>
                <a:effectLst/>
                <a:latin typeface="Times New Roman" pitchFamily="18" charset="0"/>
                <a:ea typeface="Calibri" pitchFamily="34" charset="0"/>
                <a:cs typeface="Times New Roman" pitchFamily="18" charset="0"/>
              </a:rPr>
              <a:t>LES</a:t>
            </a:r>
            <a:r>
              <a:rPr kumimoji="0" lang="el-GR" sz="22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el-GR" sz="22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 TextBox"/>
          <p:cNvSpPr txBox="1">
            <a:spLocks noChangeArrowheads="1"/>
          </p:cNvSpPr>
          <p:nvPr/>
        </p:nvSpPr>
        <p:spPr bwMode="auto">
          <a:xfrm>
            <a:off x="571472" y="428604"/>
            <a:ext cx="8001056" cy="400110"/>
          </a:xfrm>
          <a:prstGeom prst="rect">
            <a:avLst/>
          </a:prstGeom>
          <a:noFill/>
          <a:ln w="9525">
            <a:noFill/>
            <a:miter lim="800000"/>
            <a:headEnd/>
            <a:tailEnd/>
          </a:ln>
        </p:spPr>
        <p:txBody>
          <a:bodyPr wrap="square">
            <a:spAutoFit/>
          </a:bodyPr>
          <a:lstStyle/>
          <a:p>
            <a:r>
              <a:rPr lang="en-US" sz="2000" dirty="0" smtClean="0">
                <a:latin typeface="Palatino Linotype" pitchFamily="18" charset="0"/>
              </a:rPr>
              <a:t>    </a:t>
            </a:r>
            <a:endParaRPr lang="el-GR" sz="2000" dirty="0">
              <a:latin typeface="Palatino Linotype" pitchFamily="18" charset="0"/>
            </a:endParaRPr>
          </a:p>
        </p:txBody>
      </p:sp>
      <p:sp>
        <p:nvSpPr>
          <p:cNvPr id="781314" name="Rectangle 2"/>
          <p:cNvSpPr>
            <a:spLocks noChangeArrowheads="1"/>
          </p:cNvSpPr>
          <p:nvPr/>
        </p:nvSpPr>
        <p:spPr bwMode="auto">
          <a:xfrm>
            <a:off x="2285984" y="1071546"/>
            <a:ext cx="607223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Η εξίσωση μεταφοράς για το μοντέλο </a:t>
            </a:r>
            <a:r>
              <a:rPr kumimoji="0" lang="en-US" sz="220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k</a:t>
            </a:r>
            <a:r>
              <a:rPr kumimoji="0" lang="el-GR" sz="220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-ε</a:t>
            </a:r>
            <a:endParaRPr kumimoji="0" lang="el-GR" sz="220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1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78131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85918" y="2143116"/>
            <a:ext cx="5884118" cy="1785950"/>
          </a:xfrm>
          <a:prstGeom prst="rect">
            <a:avLst/>
          </a:prstGeom>
          <a:solidFill>
            <a:schemeClr val="tx1"/>
          </a:solid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05539" name="Object 3"/>
          <p:cNvGraphicFramePr>
            <a:graphicFrameLocks noChangeAspect="1"/>
          </p:cNvGraphicFramePr>
          <p:nvPr/>
        </p:nvGraphicFramePr>
        <p:xfrm>
          <a:off x="3286116" y="2357430"/>
          <a:ext cx="1956526" cy="785818"/>
        </p:xfrm>
        <a:graphic>
          <a:graphicData uri="http://schemas.openxmlformats.org/presentationml/2006/ole">
            <p:oleObj spid="_x0000_s705539" r:id="rId4" imgW="901309" imgH="355446" progId="">
              <p:embed/>
            </p:oleObj>
          </a:graphicData>
        </a:graphic>
      </p:graphicFrame>
      <p:sp>
        <p:nvSpPr>
          <p:cNvPr id="705540" name="Rectangle 4"/>
          <p:cNvSpPr>
            <a:spLocks noChangeArrowheads="1"/>
          </p:cNvSpPr>
          <p:nvPr/>
        </p:nvSpPr>
        <p:spPr bwMode="auto">
          <a:xfrm>
            <a:off x="642910" y="500043"/>
            <a:ext cx="785818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Σύμφωνα με το μοντέλο </a:t>
            </a:r>
            <a:r>
              <a:rPr kumimoji="0" lang="en-US"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VOF</a:t>
            </a: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επιλύονται οι παρακάτω εξισώσεις για τον προσδιορισμό των ογκομετρικών κλασμάτων του ύδατος και του αέρα σε κάθε υπολογιστικό κελί</a:t>
            </a:r>
            <a:endParaRPr kumimoji="0" lang="el-GR" sz="2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5541" name="Rectangle 5"/>
          <p:cNvSpPr>
            <a:spLocks noChangeArrowheads="1"/>
          </p:cNvSpPr>
          <p:nvPr/>
        </p:nvSpPr>
        <p:spPr bwMode="auto">
          <a:xfrm>
            <a:off x="3143240" y="3571876"/>
            <a:ext cx="24288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u="none" strike="noStrike" cap="none" normalizeH="0" baseline="0" dirty="0" smtClean="0">
                <a:ln>
                  <a:noFill/>
                </a:ln>
                <a:solidFill>
                  <a:srgbClr val="000000"/>
                </a:solidFill>
                <a:effectLst/>
                <a:latin typeface="Times New Roman" pitchFamily="18" charset="0"/>
                <a:cs typeface="Times New Roman" pitchFamily="18" charset="0"/>
              </a:rPr>
              <a:t> α</a:t>
            </a:r>
            <a:r>
              <a:rPr kumimoji="0" lang="en-US" sz="2400" b="0" u="none" strike="noStrike" cap="none" normalizeH="0" baseline="-30000" dirty="0" smtClean="0">
                <a:ln>
                  <a:noFill/>
                </a:ln>
                <a:solidFill>
                  <a:srgbClr val="000000"/>
                </a:solidFill>
                <a:effectLst/>
                <a:latin typeface="Times New Roman" pitchFamily="18" charset="0"/>
                <a:cs typeface="Times New Roman" pitchFamily="18" charset="0"/>
              </a:rPr>
              <a:t>w</a:t>
            </a:r>
            <a:r>
              <a:rPr kumimoji="0" lang="el-GR" sz="2400" b="0" u="none" strike="noStrike" cap="none" normalizeH="0" baseline="0" dirty="0" smtClean="0">
                <a:ln>
                  <a:noFill/>
                </a:ln>
                <a:solidFill>
                  <a:srgbClr val="000000"/>
                </a:solidFill>
                <a:effectLst/>
                <a:latin typeface="Times New Roman" pitchFamily="18" charset="0"/>
                <a:cs typeface="Times New Roman" pitchFamily="18" charset="0"/>
              </a:rPr>
              <a:t> + α</a:t>
            </a:r>
            <a:r>
              <a:rPr kumimoji="0" lang="en-US" sz="2400" b="0" u="none" strike="noStrike" cap="none" normalizeH="0" baseline="-30000" dirty="0" smtClean="0">
                <a:ln>
                  <a:noFill/>
                </a:ln>
                <a:solidFill>
                  <a:srgbClr val="000000"/>
                </a:solidFill>
                <a:effectLst/>
                <a:latin typeface="Times New Roman" pitchFamily="18" charset="0"/>
                <a:cs typeface="Times New Roman" pitchFamily="18" charset="0"/>
              </a:rPr>
              <a:t>air</a:t>
            </a:r>
            <a:r>
              <a:rPr kumimoji="0" lang="el-GR" sz="2400" b="0" u="none" strike="noStrike" cap="none" normalizeH="0" baseline="0" dirty="0" smtClean="0">
                <a:ln>
                  <a:noFill/>
                </a:ln>
                <a:solidFill>
                  <a:srgbClr val="000000"/>
                </a:solidFill>
                <a:effectLst/>
                <a:latin typeface="Times New Roman" pitchFamily="18" charset="0"/>
                <a:cs typeface="Times New Roman" pitchFamily="18" charset="0"/>
              </a:rPr>
              <a:t> = 1.0</a:t>
            </a:r>
            <a:endParaRPr kumimoji="0" lang="el-GR" sz="2400" b="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όπου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6228" name="Rectangle 20"/>
          <p:cNvSpPr>
            <a:spLocks noChangeArrowheads="1"/>
          </p:cNvSpPr>
          <p:nvPr/>
        </p:nvSpPr>
        <p:spPr bwMode="auto">
          <a:xfrm>
            <a:off x="571472" y="271043"/>
            <a:ext cx="807249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Ανάλογα με την τιμή που λαμβάνει το ογκομετρικό κλάσμα του νερού α</a:t>
            </a:r>
            <a:r>
              <a:rPr kumimoji="0" lang="en-US" sz="2200" b="0" i="0"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w</a:t>
            </a: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σε κάθε υπολογιστικό κελί μπορεί,</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για </a:t>
            </a:r>
            <a:r>
              <a:rPr kumimoji="0" lang="el-GR" sz="22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α</a:t>
            </a:r>
            <a:r>
              <a:rPr kumimoji="0" lang="en-US" sz="2200" b="0" i="1"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w</a:t>
            </a:r>
            <a:r>
              <a:rPr kumimoji="0" lang="el-GR" sz="22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en-US" sz="22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1</a:t>
            </a:r>
            <a:r>
              <a:rPr kumimoji="0" lang="el-GR" sz="22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.0</a:t>
            </a: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το υπολογιστικό κελί είναι πληρωμένο από ύδωρ,</a:t>
            </a:r>
            <a:endParaRPr kumimoji="0" lang="el-GR" sz="2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για </a:t>
            </a:r>
            <a:r>
              <a:rPr kumimoji="0" lang="el-GR" sz="22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α</a:t>
            </a:r>
            <a:r>
              <a:rPr kumimoji="0" lang="en-US" sz="2200" b="0" i="1"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w</a:t>
            </a:r>
            <a:r>
              <a:rPr kumimoji="0" lang="el-GR" sz="22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en-US" sz="22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0</a:t>
            </a:r>
            <a:r>
              <a:rPr kumimoji="0" lang="el-GR" sz="22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.0</a:t>
            </a: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το υπολογιστικό κελί είναι πληρωμένο από αέρα,</a:t>
            </a:r>
            <a:endParaRPr kumimoji="0" lang="el-GR" sz="2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για </a:t>
            </a:r>
            <a:r>
              <a:rPr kumimoji="0" lang="el-GR" sz="22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0.0 &lt; α</a:t>
            </a:r>
            <a:r>
              <a:rPr kumimoji="0" lang="en-US" sz="2200" b="0" i="1"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w </a:t>
            </a:r>
            <a:r>
              <a:rPr kumimoji="0" lang="el-GR" sz="22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&lt; 1.0</a:t>
            </a: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το υπολογιστικό κελί βρίσκεται στην </a:t>
            </a:r>
            <a:r>
              <a:rPr kumimoji="0" lang="el-GR" sz="2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διεπιφάνεια</a:t>
            </a: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tabLst/>
            </a:pPr>
            <a:r>
              <a:rPr lang="el-GR" sz="2200" dirty="0" smtClean="0">
                <a:solidFill>
                  <a:schemeClr val="bg1"/>
                </a:solidFill>
                <a:latin typeface="Times New Roman" pitchFamily="18" charset="0"/>
                <a:ea typeface="Times New Roman" pitchFamily="18" charset="0"/>
                <a:cs typeface="Times New Roman" pitchFamily="18" charset="0"/>
              </a:rPr>
              <a:t>                                </a:t>
            </a: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ύδατος και αέρα (ελεύθερη επιφάνεια),</a:t>
            </a:r>
            <a:endParaRPr kumimoji="0" lang="el-GR" sz="2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για </a:t>
            </a:r>
            <a:r>
              <a:rPr kumimoji="0" lang="el-GR" sz="22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α</a:t>
            </a:r>
            <a:r>
              <a:rPr kumimoji="0" lang="en-US" sz="2200" b="0" i="1"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w</a:t>
            </a:r>
            <a:r>
              <a:rPr kumimoji="0" lang="en-US" sz="22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l-GR" sz="22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&gt;0.5      </a:t>
            </a: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το κελί θεωρείται πληρωμένο με </a:t>
            </a:r>
            <a:r>
              <a:rPr lang="el-GR" sz="2200" dirty="0" smtClean="0">
                <a:solidFill>
                  <a:schemeClr val="bg1"/>
                </a:solidFill>
                <a:latin typeface="Times New Roman" pitchFamily="18" charset="0"/>
                <a:ea typeface="Times New Roman" pitchFamily="18" charset="0"/>
                <a:cs typeface="Times New Roman" pitchFamily="18" charset="0"/>
              </a:rPr>
              <a:t>ύδωρ</a:t>
            </a:r>
            <a:r>
              <a:rPr kumimoji="0" lang="el-GR" sz="2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el-GR" sz="22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 name="3 - TextBox"/>
          <p:cNvSpPr txBox="1"/>
          <p:nvPr/>
        </p:nvSpPr>
        <p:spPr>
          <a:xfrm>
            <a:off x="7110202" y="4071942"/>
            <a:ext cx="319318" cy="369332"/>
          </a:xfrm>
          <a:prstGeom prst="rect">
            <a:avLst/>
          </a:prstGeom>
          <a:noFill/>
        </p:spPr>
        <p:txBody>
          <a:bodyPr wrap="none" rtlCol="0">
            <a:spAutoFit/>
          </a:bodyPr>
          <a:lstStyle/>
          <a:p>
            <a:r>
              <a:rPr lang="el-GR" dirty="0" smtClean="0">
                <a:solidFill>
                  <a:schemeClr val="bg1"/>
                </a:solidFill>
              </a:rPr>
              <a:t>&gt;</a:t>
            </a:r>
            <a:endParaRPr lang="el-GR" dirty="0">
              <a:solidFill>
                <a:schemeClr val="bg1"/>
              </a:solidFill>
            </a:endParaRPr>
          </a:p>
        </p:txBody>
      </p:sp>
      <p:pic>
        <p:nvPicPr>
          <p:cNvPr id="711682" name="Picture 2"/>
          <p:cNvPicPr>
            <a:picLocks noChangeAspect="1" noChangeArrowheads="1"/>
          </p:cNvPicPr>
          <p:nvPr/>
        </p:nvPicPr>
        <p:blipFill>
          <a:blip r:embed="rId3"/>
          <a:srcRect/>
          <a:stretch>
            <a:fillRect/>
          </a:stretch>
        </p:blipFill>
        <p:spPr bwMode="auto">
          <a:xfrm>
            <a:off x="1785918" y="3000372"/>
            <a:ext cx="5715000" cy="3781425"/>
          </a:xfrm>
          <a:prstGeom prst="rect">
            <a:avLst/>
          </a:prstGeom>
          <a:noFill/>
          <a:ln w="9525">
            <a:noFill/>
            <a:miter lim="800000"/>
            <a:headEnd/>
            <a:tailEnd/>
          </a:ln>
          <a:effectLst/>
        </p:spPr>
      </p:pic>
      <p:sp>
        <p:nvSpPr>
          <p:cNvPr id="6" name="5 - Ορθογώνιο"/>
          <p:cNvSpPr/>
          <p:nvPr/>
        </p:nvSpPr>
        <p:spPr>
          <a:xfrm>
            <a:off x="4929190" y="4702742"/>
            <a:ext cx="340158" cy="369332"/>
          </a:xfrm>
          <a:prstGeom prst="rect">
            <a:avLst/>
          </a:prstGeom>
        </p:spPr>
        <p:txBody>
          <a:bodyPr wrap="none">
            <a:spAutoFit/>
          </a:bodyPr>
          <a:lstStyle/>
          <a:p>
            <a:r>
              <a:rPr lang="el-GR" i="1" dirty="0" smtClean="0">
                <a:solidFill>
                  <a:schemeClr val="bg1"/>
                </a:solidFill>
                <a:latin typeface="Times New Roman" pitchFamily="18" charset="0"/>
                <a:ea typeface="Times New Roman" pitchFamily="18" charset="0"/>
                <a:cs typeface="Times New Roman" pitchFamily="18" charset="0"/>
              </a:rPr>
              <a:t>&gt;</a:t>
            </a:r>
            <a:endParaRPr lang="el-GR"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7218" name="Rectangle 4"/>
          <p:cNvSpPr>
            <a:spLocks noGrp="1" noChangeArrowheads="1"/>
          </p:cNvSpPr>
          <p:nvPr>
            <p:ph idx="4294967295"/>
          </p:nvPr>
        </p:nvSpPr>
        <p:spPr>
          <a:xfrm>
            <a:off x="357158" y="142852"/>
            <a:ext cx="8429684" cy="5357850"/>
          </a:xfrm>
        </p:spPr>
        <p:txBody>
          <a:bodyPr anchor="ctr"/>
          <a:lstStyle/>
          <a:p>
            <a:endParaRPr lang="el-GR" sz="2200" dirty="0" smtClean="0">
              <a:solidFill>
                <a:schemeClr val="bg1"/>
              </a:solidFill>
              <a:latin typeface="Times New Roman" pitchFamily="18" charset="0"/>
              <a:cs typeface="Times New Roman" pitchFamily="18" charset="0"/>
            </a:endParaRPr>
          </a:p>
          <a:p>
            <a:endParaRPr lang="el-GR" sz="2200" dirty="0" smtClean="0">
              <a:solidFill>
                <a:schemeClr val="bg1"/>
              </a:solidFill>
              <a:latin typeface="Times New Roman" pitchFamily="18" charset="0"/>
              <a:cs typeface="Times New Roman" pitchFamily="18" charset="0"/>
            </a:endParaRPr>
          </a:p>
          <a:p>
            <a:endParaRPr lang="el-GR" sz="2200" dirty="0" smtClean="0">
              <a:solidFill>
                <a:schemeClr val="bg1"/>
              </a:solidFill>
              <a:latin typeface="Times New Roman" pitchFamily="18" charset="0"/>
              <a:cs typeface="Times New Roman" pitchFamily="18" charset="0"/>
            </a:endParaRPr>
          </a:p>
          <a:p>
            <a:endParaRPr lang="el-GR" sz="2200" dirty="0" smtClean="0">
              <a:solidFill>
                <a:schemeClr val="bg1"/>
              </a:solidFill>
              <a:latin typeface="Times New Roman" pitchFamily="18" charset="0"/>
              <a:cs typeface="Times New Roman" pitchFamily="18" charset="0"/>
            </a:endParaRPr>
          </a:p>
          <a:p>
            <a:endParaRPr lang="el-GR" sz="2200" dirty="0" smtClean="0">
              <a:solidFill>
                <a:schemeClr val="bg1"/>
              </a:solidFill>
              <a:latin typeface="Times New Roman" pitchFamily="18" charset="0"/>
              <a:cs typeface="Times New Roman" pitchFamily="18" charset="0"/>
            </a:endParaRPr>
          </a:p>
          <a:p>
            <a:r>
              <a:rPr lang="el-GR" sz="2200" dirty="0" smtClean="0">
                <a:solidFill>
                  <a:schemeClr val="bg1"/>
                </a:solidFill>
                <a:latin typeface="Times New Roman" pitchFamily="18" charset="0"/>
                <a:cs typeface="Times New Roman" pitchFamily="18" charset="0"/>
              </a:rPr>
              <a:t>Οι ιδιότητες που εμφανίζονται στις εξισώσεις των ορμών και της συνέχειας προσδιορίζονται με χρήση των ακόλουθων εξισώσεων,</a:t>
            </a:r>
          </a:p>
          <a:p>
            <a:pPr>
              <a:buNone/>
            </a:pPr>
            <a:r>
              <a:rPr lang="el-GR" sz="2200" dirty="0" smtClean="0">
                <a:solidFill>
                  <a:schemeClr val="bg1"/>
                </a:solidFill>
                <a:latin typeface="Times New Roman" pitchFamily="18" charset="0"/>
                <a:cs typeface="Times New Roman" pitchFamily="18" charset="0"/>
              </a:rPr>
              <a:t> </a:t>
            </a:r>
          </a:p>
          <a:p>
            <a:pPr>
              <a:buNone/>
            </a:pPr>
            <a:r>
              <a:rPr lang="el-GR" sz="2400" i="1" dirty="0" smtClean="0">
                <a:solidFill>
                  <a:schemeClr val="bg1"/>
                </a:solidFill>
                <a:latin typeface="Times New Roman" pitchFamily="18" charset="0"/>
                <a:cs typeface="Times New Roman" pitchFamily="18" charset="0"/>
              </a:rPr>
              <a:t>                     </a:t>
            </a:r>
            <a:r>
              <a:rPr lang="en-US" sz="2400" i="1" dirty="0" smtClean="0">
                <a:solidFill>
                  <a:schemeClr val="bg1"/>
                </a:solidFill>
                <a:latin typeface="Times New Roman" pitchFamily="18" charset="0"/>
                <a:cs typeface="Times New Roman" pitchFamily="18" charset="0"/>
              </a:rPr>
              <a:t>r</a:t>
            </a:r>
            <a:r>
              <a:rPr lang="el-GR" sz="2400" i="1" dirty="0" smtClean="0">
                <a:solidFill>
                  <a:schemeClr val="bg1"/>
                </a:solidFill>
                <a:latin typeface="Times New Roman" pitchFamily="18" charset="0"/>
                <a:cs typeface="Times New Roman" pitchFamily="18" charset="0"/>
              </a:rPr>
              <a:t> = α</a:t>
            </a:r>
            <a:r>
              <a:rPr lang="en-US" sz="2400" i="1" baseline="-25000" dirty="0" smtClean="0">
                <a:solidFill>
                  <a:schemeClr val="bg1"/>
                </a:solidFill>
                <a:latin typeface="Times New Roman" pitchFamily="18" charset="0"/>
                <a:cs typeface="Times New Roman" pitchFamily="18" charset="0"/>
              </a:rPr>
              <a:t>w</a:t>
            </a:r>
            <a:r>
              <a:rPr lang="el-GR" sz="2400" i="1" dirty="0" smtClean="0">
                <a:solidFill>
                  <a:schemeClr val="bg1"/>
                </a:solidFill>
                <a:latin typeface="Times New Roman" pitchFamily="18" charset="0"/>
                <a:cs typeface="Times New Roman" pitchFamily="18" charset="0"/>
              </a:rPr>
              <a:t> ρ</a:t>
            </a:r>
            <a:r>
              <a:rPr lang="en-US" sz="2400" i="1" baseline="-25000" dirty="0" smtClean="0">
                <a:solidFill>
                  <a:schemeClr val="bg1"/>
                </a:solidFill>
                <a:latin typeface="Times New Roman" pitchFamily="18" charset="0"/>
                <a:cs typeface="Times New Roman" pitchFamily="18" charset="0"/>
              </a:rPr>
              <a:t>w </a:t>
            </a:r>
            <a:r>
              <a:rPr lang="el-GR" sz="2400" i="1" dirty="0" smtClean="0">
                <a:solidFill>
                  <a:schemeClr val="bg1"/>
                </a:solidFill>
                <a:latin typeface="Times New Roman" pitchFamily="18" charset="0"/>
                <a:cs typeface="Times New Roman" pitchFamily="18" charset="0"/>
              </a:rPr>
              <a:t>+ (1.0 - α</a:t>
            </a:r>
            <a:r>
              <a:rPr lang="en-US" sz="2400" i="1" baseline="-25000" dirty="0" smtClean="0">
                <a:solidFill>
                  <a:schemeClr val="bg1"/>
                </a:solidFill>
                <a:latin typeface="Times New Roman" pitchFamily="18" charset="0"/>
                <a:cs typeface="Times New Roman" pitchFamily="18" charset="0"/>
              </a:rPr>
              <a:t>w</a:t>
            </a:r>
            <a:r>
              <a:rPr lang="el-GR" sz="2400" i="1" dirty="0" smtClean="0">
                <a:solidFill>
                  <a:schemeClr val="bg1"/>
                </a:solidFill>
                <a:latin typeface="Times New Roman" pitchFamily="18" charset="0"/>
                <a:cs typeface="Times New Roman" pitchFamily="18" charset="0"/>
              </a:rPr>
              <a:t>) ρ</a:t>
            </a:r>
            <a:r>
              <a:rPr lang="en-US" sz="2400" i="1" baseline="-25000" dirty="0" smtClean="0">
                <a:solidFill>
                  <a:schemeClr val="bg1"/>
                </a:solidFill>
                <a:latin typeface="Times New Roman" pitchFamily="18" charset="0"/>
                <a:cs typeface="Times New Roman" pitchFamily="18" charset="0"/>
              </a:rPr>
              <a:t>air</a:t>
            </a:r>
            <a:endParaRPr lang="el-GR" sz="2400" dirty="0" smtClean="0">
              <a:solidFill>
                <a:schemeClr val="bg1"/>
              </a:solidFill>
              <a:latin typeface="Times New Roman" pitchFamily="18" charset="0"/>
              <a:cs typeface="Times New Roman" pitchFamily="18" charset="0"/>
            </a:endParaRPr>
          </a:p>
          <a:p>
            <a:pPr>
              <a:buNone/>
            </a:pPr>
            <a:r>
              <a:rPr lang="el-GR" sz="2400" dirty="0" smtClean="0">
                <a:solidFill>
                  <a:schemeClr val="bg1"/>
                </a:solidFill>
                <a:latin typeface="Times New Roman" pitchFamily="18" charset="0"/>
                <a:cs typeface="Times New Roman" pitchFamily="18" charset="0"/>
              </a:rPr>
              <a:t> </a:t>
            </a:r>
          </a:p>
          <a:p>
            <a:pPr>
              <a:buNone/>
            </a:pPr>
            <a:r>
              <a:rPr lang="el-GR" sz="2400" i="1" dirty="0" smtClean="0">
                <a:solidFill>
                  <a:schemeClr val="bg1"/>
                </a:solidFill>
                <a:latin typeface="Times New Roman" pitchFamily="18" charset="0"/>
                <a:cs typeface="Times New Roman" pitchFamily="18" charset="0"/>
              </a:rPr>
              <a:t>                     μ = α</a:t>
            </a:r>
            <a:r>
              <a:rPr lang="en-US" sz="2400" i="1" baseline="-25000" dirty="0" smtClean="0">
                <a:solidFill>
                  <a:schemeClr val="bg1"/>
                </a:solidFill>
                <a:latin typeface="Times New Roman" pitchFamily="18" charset="0"/>
                <a:cs typeface="Times New Roman" pitchFamily="18" charset="0"/>
              </a:rPr>
              <a:t>w</a:t>
            </a:r>
            <a:r>
              <a:rPr lang="en-US" sz="2400" i="1" dirty="0" smtClean="0">
                <a:solidFill>
                  <a:schemeClr val="bg1"/>
                </a:solidFill>
                <a:latin typeface="Times New Roman" pitchFamily="18" charset="0"/>
                <a:cs typeface="Times New Roman" pitchFamily="18" charset="0"/>
              </a:rPr>
              <a:t> </a:t>
            </a:r>
            <a:r>
              <a:rPr lang="el-GR" sz="2400" i="1" dirty="0" smtClean="0">
                <a:solidFill>
                  <a:schemeClr val="bg1"/>
                </a:solidFill>
                <a:latin typeface="Times New Roman" pitchFamily="18" charset="0"/>
                <a:cs typeface="Times New Roman" pitchFamily="18" charset="0"/>
              </a:rPr>
              <a:t>μ</a:t>
            </a:r>
            <a:r>
              <a:rPr lang="en-US" sz="2400" i="1" baseline="-25000" dirty="0" smtClean="0">
                <a:solidFill>
                  <a:schemeClr val="bg1"/>
                </a:solidFill>
                <a:latin typeface="Times New Roman" pitchFamily="18" charset="0"/>
                <a:cs typeface="Times New Roman" pitchFamily="18" charset="0"/>
              </a:rPr>
              <a:t>w </a:t>
            </a:r>
            <a:r>
              <a:rPr lang="el-GR" sz="2400" i="1" dirty="0" smtClean="0">
                <a:solidFill>
                  <a:schemeClr val="bg1"/>
                </a:solidFill>
                <a:latin typeface="Times New Roman" pitchFamily="18" charset="0"/>
                <a:cs typeface="Times New Roman" pitchFamily="18" charset="0"/>
              </a:rPr>
              <a:t>+ (1.0 - α</a:t>
            </a:r>
            <a:r>
              <a:rPr lang="en-US" sz="2400" i="1" baseline="-25000" dirty="0" smtClean="0">
                <a:solidFill>
                  <a:schemeClr val="bg1"/>
                </a:solidFill>
                <a:latin typeface="Times New Roman" pitchFamily="18" charset="0"/>
                <a:cs typeface="Times New Roman" pitchFamily="18" charset="0"/>
              </a:rPr>
              <a:t>w</a:t>
            </a:r>
            <a:r>
              <a:rPr lang="el-GR" sz="2400" i="1" dirty="0" smtClean="0">
                <a:solidFill>
                  <a:schemeClr val="bg1"/>
                </a:solidFill>
                <a:latin typeface="Times New Roman" pitchFamily="18" charset="0"/>
                <a:cs typeface="Times New Roman" pitchFamily="18" charset="0"/>
              </a:rPr>
              <a:t>) μ</a:t>
            </a:r>
            <a:r>
              <a:rPr lang="en-US" sz="2400" i="1" baseline="-25000" dirty="0" smtClean="0">
                <a:solidFill>
                  <a:schemeClr val="bg1"/>
                </a:solidFill>
                <a:latin typeface="Times New Roman" pitchFamily="18" charset="0"/>
                <a:cs typeface="Times New Roman" pitchFamily="18" charset="0"/>
              </a:rPr>
              <a:t>air</a:t>
            </a:r>
            <a:endParaRPr lang="el-GR" sz="2400" i="1" baseline="-25000" dirty="0" smtClean="0">
              <a:solidFill>
                <a:schemeClr val="bg1"/>
              </a:solidFill>
              <a:latin typeface="Times New Roman" pitchFamily="18" charset="0"/>
              <a:cs typeface="Times New Roman" pitchFamily="18" charset="0"/>
            </a:endParaRPr>
          </a:p>
          <a:p>
            <a:pPr>
              <a:buNone/>
            </a:pPr>
            <a:r>
              <a:rPr lang="el-GR" sz="2400" dirty="0" smtClean="0">
                <a:solidFill>
                  <a:schemeClr val="bg1"/>
                </a:solidFill>
                <a:latin typeface="Times New Roman" pitchFamily="18" charset="0"/>
                <a:cs typeface="Times New Roman" pitchFamily="18" charset="0"/>
              </a:rPr>
              <a:t>   </a:t>
            </a:r>
          </a:p>
          <a:p>
            <a:pPr>
              <a:buNone/>
            </a:pPr>
            <a:r>
              <a:rPr lang="el-GR" sz="2200" dirty="0" smtClean="0">
                <a:solidFill>
                  <a:schemeClr val="bg1"/>
                </a:solidFill>
                <a:latin typeface="Times New Roman" pitchFamily="18" charset="0"/>
                <a:cs typeface="Times New Roman" pitchFamily="18" charset="0"/>
              </a:rPr>
              <a:t>     και  είναι η πυκνότητα του ύδατος και του αέρα αντίστοιχα, ενώ όπου και  είναι το ιξώδες του ύδατος και του αέρα, αντίστοιχα. </a:t>
            </a:r>
            <a:endParaRPr lang="el-GR" sz="1800" dirty="0" smtClean="0">
              <a:solidFill>
                <a:schemeClr val="bg1"/>
              </a:solidFill>
              <a:latin typeface="Times New Roman" pitchFamily="18" charset="0"/>
              <a:cs typeface="Times New Roman" pitchFamily="18" charset="0"/>
            </a:endParaRPr>
          </a:p>
          <a:p>
            <a:pPr>
              <a:buNone/>
            </a:pPr>
            <a:endParaRPr lang="el-GR" sz="1200" dirty="0" smtClean="0">
              <a:solidFill>
                <a:schemeClr val="bg1"/>
              </a:solidFill>
              <a:latin typeface="Times New Roman" pitchFamily="18" charset="0"/>
              <a:cs typeface="Times New Roman" pitchFamily="18" charset="0"/>
            </a:endParaRPr>
          </a:p>
          <a:p>
            <a:pPr>
              <a:buNone/>
            </a:pPr>
            <a:r>
              <a:rPr lang="el-GR" sz="2200" dirty="0" smtClean="0">
                <a:solidFill>
                  <a:schemeClr val="bg1"/>
                </a:solidFill>
                <a:latin typeface="Times New Roman" pitchFamily="18" charset="0"/>
                <a:cs typeface="Times New Roman" pitchFamily="18" charset="0"/>
              </a:rPr>
              <a:t>     Για την ζεύξη πιέσεως και ταχύτητος χρησιμοποιήθηκε ο αλγόριθμος </a:t>
            </a:r>
            <a:r>
              <a:rPr lang="en-US" sz="2200" dirty="0" smtClean="0">
                <a:solidFill>
                  <a:schemeClr val="bg1"/>
                </a:solidFill>
                <a:latin typeface="Times New Roman" pitchFamily="18" charset="0"/>
                <a:cs typeface="Times New Roman" pitchFamily="18" charset="0"/>
              </a:rPr>
              <a:t>SIMPLE</a:t>
            </a:r>
            <a:r>
              <a:rPr lang="el-GR" sz="2200" dirty="0" smtClean="0">
                <a:solidFill>
                  <a:schemeClr val="bg1"/>
                </a:solidFill>
                <a:latin typeface="Times New Roman" pitchFamily="18" charset="0"/>
                <a:cs typeface="Times New Roman" pitchFamily="18" charset="0"/>
              </a:rPr>
              <a:t> ενώ για την χωρική </a:t>
            </a:r>
            <a:r>
              <a:rPr lang="el-GR" sz="2200" dirty="0" err="1" smtClean="0">
                <a:solidFill>
                  <a:schemeClr val="bg1"/>
                </a:solidFill>
                <a:latin typeface="Times New Roman" pitchFamily="18" charset="0"/>
                <a:cs typeface="Times New Roman" pitchFamily="18" charset="0"/>
              </a:rPr>
              <a:t>διακριτοποίηση</a:t>
            </a:r>
            <a:r>
              <a:rPr lang="el-GR" sz="2200" dirty="0" smtClean="0">
                <a:solidFill>
                  <a:schemeClr val="bg1"/>
                </a:solidFill>
                <a:latin typeface="Times New Roman" pitchFamily="18" charset="0"/>
                <a:cs typeface="Times New Roman" pitchFamily="18" charset="0"/>
              </a:rPr>
              <a:t> των υπολογισμών </a:t>
            </a:r>
            <a:r>
              <a:rPr lang="el-GR" sz="2800" dirty="0" smtClean="0"/>
              <a:t>χρησιμοποιήθηκε το πρώτης τάξης προς τα πίσω σχήμα για όλες τις εξισώσεις που επιλέχθηκαν. </a:t>
            </a:r>
          </a:p>
          <a:p>
            <a:pPr marL="0" indent="0" algn="just" eaLnBrk="1" hangingPunct="1">
              <a:spcBef>
                <a:spcPct val="0"/>
              </a:spcBef>
              <a:buFont typeface="Wingdings" pitchFamily="2" charset="2"/>
              <a:buNone/>
            </a:pPr>
            <a:r>
              <a:rPr lang="en-US" sz="2600" dirty="0" smtClean="0">
                <a:latin typeface="Times New Roman" pitchFamily="18" charset="0"/>
                <a:cs typeface="Times New Roman" pitchFamily="18" charset="0"/>
              </a:rPr>
              <a:t>odes used was 1.825.113</a:t>
            </a:r>
          </a:p>
          <a:p>
            <a:pPr marL="0" indent="0" algn="just" eaLnBrk="1" hangingPunct="1">
              <a:buFont typeface="Wingdings" pitchFamily="2" charset="2"/>
              <a:buNone/>
            </a:pPr>
            <a:endParaRPr lang="en-US" sz="2000" b="1" dirty="0" smtClean="0">
              <a:solidFill>
                <a:srgbClr val="FFFF00"/>
              </a:solidFill>
            </a:endParaRPr>
          </a:p>
          <a:p>
            <a:pPr marL="0" indent="0" algn="just" eaLnBrk="1" hangingPunct="1">
              <a:buFont typeface="Wingdings" pitchFamily="2" charset="2"/>
              <a:buNone/>
            </a:pPr>
            <a:endParaRPr lang="el-GR" sz="2000" b="1" dirty="0" smtClean="0">
              <a:solidFill>
                <a:srgbClr val="FFFF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 Τίτλος"/>
          <p:cNvSpPr txBox="1">
            <a:spLocks/>
          </p:cNvSpPr>
          <p:nvPr/>
        </p:nvSpPr>
        <p:spPr>
          <a:xfrm>
            <a:off x="857224" y="3071810"/>
            <a:ext cx="7772400" cy="1975104"/>
          </a:xfrm>
          <a:prstGeom prst="rect">
            <a:avLst/>
          </a:prstGeom>
          <a:effectLst>
            <a:reflection blurRad="6350" stA="50000" endA="300" endPos="55000" dir="5400000" sy="-100000" algn="bl" rotWithShape="0"/>
          </a:effectLst>
          <a:scene3d>
            <a:camera prst="orthographicFront"/>
            <a:lightRig rig="threePt" dir="t"/>
          </a:scene3d>
          <a:sp3d>
            <a:bevelT/>
          </a:sp3d>
        </p:spPr>
        <p:txBody>
          <a:bodyPr>
            <a:normAutofit/>
          </a:bodyPr>
          <a:lstStyle/>
          <a:p>
            <a:pPr algn="ctr" fontAlgn="auto">
              <a:spcAft>
                <a:spcPts val="0"/>
              </a:spcAft>
              <a:defRPr/>
            </a:pPr>
            <a:endParaRPr lang="el-GR" sz="4000" b="1" spc="-100" dirty="0">
              <a:solidFill>
                <a:schemeClr val="tx2">
                  <a:satMod val="200000"/>
                </a:schemeClr>
              </a:solidFill>
              <a:effectLst>
                <a:outerShdw blurRad="38100" dist="38100" dir="2700000" algn="tl">
                  <a:srgbClr val="000000">
                    <a:alpha val="43137"/>
                  </a:srgbClr>
                </a:outerShdw>
              </a:effectLst>
              <a:latin typeface="Palatino Linotype" pitchFamily="18" charset="0"/>
              <a:ea typeface="+mj-ea"/>
              <a:cs typeface="+mj-cs"/>
            </a:endParaRPr>
          </a:p>
        </p:txBody>
      </p:sp>
      <p:sp>
        <p:nvSpPr>
          <p:cNvPr id="4" name="Rectangle 1"/>
          <p:cNvSpPr>
            <a:spLocks noChangeArrowheads="1"/>
          </p:cNvSpPr>
          <p:nvPr/>
        </p:nvSpPr>
        <p:spPr bwMode="auto">
          <a:xfrm>
            <a:off x="571472" y="428604"/>
            <a:ext cx="7929618"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Οι εξισώσεις που περιγράφουν την ροή επιλύθηκαν με την παραδοχή ότι η ροή είναι τρισδιάστατη, χρονικά</a:t>
            </a:r>
            <a:r>
              <a:rPr kumimoji="0" lang="el-GR" sz="22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σταθερή, ασυμπίεστη, τυρβώδης και ισόθερμη, ενώ η πυκνότητα του ύδατος</a:t>
            </a:r>
            <a:r>
              <a:rPr kumimoji="0" lang="el-GR" sz="22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λήφθηκε ίση με 998.2 </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kg</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m</a:t>
            </a:r>
            <a:r>
              <a:rPr kumimoji="0" lang="el-GR" sz="2200" b="0" i="0" u="none" strike="noStrike" cap="none" normalizeH="0" baseline="30000" dirty="0" smtClean="0">
                <a:ln>
                  <a:noFill/>
                </a:ln>
                <a:effectLst/>
                <a:latin typeface="Times New Roman" pitchFamily="18" charset="0"/>
                <a:ea typeface="Times New Roman" pitchFamily="18" charset="0"/>
                <a:cs typeface="Times New Roman" pitchFamily="18" charset="0"/>
              </a:rPr>
              <a:t>3</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 Το δυναμικό ιξώδες του ύδατος θεωρήθηκε ίσο με 0.001003 </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kg</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m</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s</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 Αντίστοιχα, για τον αέρα η πυκνότητα λήφθηκε ίση με 1.225 </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kg</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m</a:t>
            </a:r>
            <a:r>
              <a:rPr kumimoji="0" lang="el-GR" sz="2200" b="0" i="0" u="none" strike="noStrike" cap="none" normalizeH="0" baseline="30000" dirty="0" smtClean="0">
                <a:ln>
                  <a:noFill/>
                </a:ln>
                <a:effectLst/>
                <a:latin typeface="Times New Roman" pitchFamily="18" charset="0"/>
                <a:ea typeface="Times New Roman" pitchFamily="18" charset="0"/>
                <a:cs typeface="Times New Roman" pitchFamily="18" charset="0"/>
              </a:rPr>
              <a:t>3 </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ενώ το δυναμικό ιξώδες 1.7894×10</a:t>
            </a:r>
            <a:r>
              <a:rPr kumimoji="0" lang="el-GR" sz="2200" b="0" i="0" u="none" strike="noStrike" cap="none" normalizeH="0" baseline="30000" dirty="0" smtClean="0">
                <a:ln>
                  <a:noFill/>
                </a:ln>
                <a:effectLst/>
                <a:latin typeface="Times New Roman" pitchFamily="18" charset="0"/>
                <a:ea typeface="Times New Roman" pitchFamily="18" charset="0"/>
                <a:cs typeface="Times New Roman" pitchFamily="18" charset="0"/>
              </a:rPr>
              <a:t>-5 </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kg</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m</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s</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lang="el-GR" sz="2200" dirty="0" smtClean="0">
              <a:latin typeface="Times New Roman" pitchFamily="18" charset="0"/>
              <a:ea typeface="Times New Roman" pitchFamily="18" charset="0"/>
              <a:cs typeface="Times New Roman" pitchFamily="18" charset="0"/>
            </a:endParaRPr>
          </a:p>
          <a:p>
            <a:pPr marL="0" marR="0" lvl="0" indent="180975" defTabSz="914400" rtl="0" eaLnBrk="1" fontAlgn="base" latinLnBrk="0" hangingPunct="1">
              <a:lnSpc>
                <a:spcPct val="100000"/>
              </a:lnSpc>
              <a:spcBef>
                <a:spcPct val="0"/>
              </a:spcBef>
              <a:spcAft>
                <a:spcPct val="0"/>
              </a:spcAft>
              <a:buClrTx/>
              <a:buSzTx/>
              <a:buFontTx/>
              <a:buNone/>
              <a:tabLst/>
            </a:pPr>
            <a:endPar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algn="just"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Τέλος, οι οριακές συνθήκες που χρησιμοποιήθηκαν είναι οι εξής,</a:t>
            </a:r>
          </a:p>
          <a:p>
            <a:pPr marL="0" marR="0" lvl="0" algn="just" defTabSz="914400" rtl="0" eaLnBrk="1" fontAlgn="base" latinLnBrk="0" hangingPunct="1">
              <a:lnSpc>
                <a:spcPct val="100000"/>
              </a:lnSpc>
              <a:spcBef>
                <a:spcPct val="0"/>
              </a:spcBef>
              <a:spcAft>
                <a:spcPct val="0"/>
              </a:spcAft>
              <a:buClrTx/>
              <a:buSzTx/>
              <a:buFontTx/>
              <a:buNone/>
              <a:tabLst/>
            </a:pPr>
            <a:endParaRPr kumimoji="0" lang="el-GR" sz="2200" b="0" i="0" u="none" strike="noStrike" cap="none" normalizeH="0" baseline="0" dirty="0" smtClean="0">
              <a:ln>
                <a:noFill/>
              </a:ln>
              <a:effectLst/>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 α) για το τοίχωμα χρησιμοποιήθηκε η συνθήκη μη-ολισθήσεως,        </a:t>
            </a:r>
            <a:endParaRPr kumimoji="0" lang="el-GR" sz="22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    β) για την εισαγωγή του ύδατος καθορίσθηκαν το επίπεδο της </a:t>
            </a:r>
          </a:p>
          <a:p>
            <a:pPr marL="0" marR="0" lvl="0" indent="0" algn="just" defTabSz="914400" rtl="0" eaLnBrk="0" fontAlgn="base" latinLnBrk="0" hangingPunct="0">
              <a:lnSpc>
                <a:spcPct val="100000"/>
              </a:lnSpc>
              <a:spcBef>
                <a:spcPct val="0"/>
              </a:spcBef>
              <a:spcAft>
                <a:spcPct val="0"/>
              </a:spcAft>
              <a:buClrTx/>
              <a:buSzTx/>
              <a:buFontTx/>
              <a:buNone/>
              <a:tabLst/>
            </a:pPr>
            <a:r>
              <a:rPr lang="el-GR" sz="2200" dirty="0" smtClean="0">
                <a:latin typeface="Times New Roman" pitchFamily="18" charset="0"/>
                <a:ea typeface="Times New Roman" pitchFamily="18" charset="0"/>
                <a:cs typeface="Times New Roman" pitchFamily="18" charset="0"/>
              </a:rPr>
              <a:t>        </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ελεύθερης επιφάνειας</a:t>
            </a:r>
            <a:r>
              <a:rPr kumimoji="0" lang="el-GR" sz="22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του ύδατος, το μέγεθος της ταχύτητος και        </a:t>
            </a:r>
          </a:p>
          <a:p>
            <a:pPr marL="0" marR="0" lvl="0" indent="0" algn="just" defTabSz="914400" rtl="0" eaLnBrk="0" fontAlgn="base" latinLnBrk="0" hangingPunct="0">
              <a:lnSpc>
                <a:spcPct val="100000"/>
              </a:lnSpc>
              <a:spcBef>
                <a:spcPct val="0"/>
              </a:spcBef>
              <a:spcAft>
                <a:spcPct val="0"/>
              </a:spcAft>
              <a:buClrTx/>
              <a:buSzTx/>
              <a:buFontTx/>
              <a:buNone/>
              <a:tabLst/>
            </a:pPr>
            <a:r>
              <a:rPr lang="el-GR" sz="2200" dirty="0" smtClean="0">
                <a:latin typeface="Times New Roman" pitchFamily="18" charset="0"/>
                <a:ea typeface="Times New Roman" pitchFamily="18" charset="0"/>
                <a:cs typeface="Times New Roman" pitchFamily="18" charset="0"/>
              </a:rPr>
              <a:t>        </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το υψόμετρο του </a:t>
            </a:r>
            <a:r>
              <a:rPr kumimoji="0" lang="el-GR" sz="2200" b="0" i="0" u="none" strike="noStrike" cap="none" normalizeH="0" baseline="0" dirty="0" err="1" smtClean="0">
                <a:ln>
                  <a:noFill/>
                </a:ln>
                <a:effectLst/>
                <a:latin typeface="Times New Roman" pitchFamily="18" charset="0"/>
                <a:ea typeface="Times New Roman" pitchFamily="18" charset="0"/>
                <a:cs typeface="Times New Roman" pitchFamily="18" charset="0"/>
              </a:rPr>
              <a:t>πυθμένος</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el-GR" sz="22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    γ) για την έξοδο του ύδατος από τον αγωγό καθορίσθηκαν το </a:t>
            </a:r>
          </a:p>
          <a:p>
            <a:pPr marL="0" marR="0" lvl="0" indent="0" algn="just" defTabSz="914400" rtl="0" eaLnBrk="0" fontAlgn="base" latinLnBrk="0" hangingPunct="0">
              <a:lnSpc>
                <a:spcPct val="100000"/>
              </a:lnSpc>
              <a:spcBef>
                <a:spcPct val="0"/>
              </a:spcBef>
              <a:spcAft>
                <a:spcPct val="0"/>
              </a:spcAft>
              <a:buClrTx/>
              <a:buSzTx/>
              <a:buFontTx/>
              <a:buNone/>
              <a:tabLst/>
            </a:pPr>
            <a:r>
              <a:rPr lang="el-GR" sz="2200" dirty="0" smtClean="0">
                <a:latin typeface="Times New Roman" pitchFamily="18" charset="0"/>
                <a:ea typeface="Times New Roman" pitchFamily="18" charset="0"/>
                <a:cs typeface="Times New Roman" pitchFamily="18" charset="0"/>
              </a:rPr>
              <a:t>        </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επίπεδο της ελεύθερης επιφάνειας του ύδατος και το υψόμετρο           </a:t>
            </a:r>
          </a:p>
          <a:p>
            <a:pPr marL="0" marR="0" lvl="0" indent="0" algn="just" defTabSz="914400" rtl="0" eaLnBrk="0" fontAlgn="base" latinLnBrk="0" hangingPunct="0">
              <a:lnSpc>
                <a:spcPct val="100000"/>
              </a:lnSpc>
              <a:spcBef>
                <a:spcPct val="0"/>
              </a:spcBef>
              <a:spcAft>
                <a:spcPct val="0"/>
              </a:spcAft>
              <a:buClrTx/>
              <a:buSzTx/>
              <a:buFontTx/>
              <a:buNone/>
              <a:tabLst/>
            </a:pPr>
            <a:r>
              <a:rPr lang="el-GR" sz="2200" dirty="0" smtClean="0">
                <a:latin typeface="Times New Roman" pitchFamily="18" charset="0"/>
                <a:ea typeface="Times New Roman" pitchFamily="18" charset="0"/>
                <a:cs typeface="Times New Roman" pitchFamily="18" charset="0"/>
              </a:rPr>
              <a:t>        </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του </a:t>
            </a:r>
            <a:r>
              <a:rPr kumimoji="0" lang="el-GR" sz="2200" b="0" i="0" u="none" strike="noStrike" cap="none" normalizeH="0" baseline="0" dirty="0" err="1" smtClean="0">
                <a:ln>
                  <a:noFill/>
                </a:ln>
                <a:effectLst/>
                <a:latin typeface="Times New Roman" pitchFamily="18" charset="0"/>
                <a:ea typeface="Times New Roman" pitchFamily="18" charset="0"/>
                <a:cs typeface="Times New Roman" pitchFamily="18" charset="0"/>
              </a:rPr>
              <a:t>πυθμένος</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el-GR" sz="22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7 - Ορθογώνιο"/>
          <p:cNvSpPr>
            <a:spLocks noChangeArrowheads="1"/>
          </p:cNvSpPr>
          <p:nvPr/>
        </p:nvSpPr>
        <p:spPr bwMode="auto">
          <a:xfrm>
            <a:off x="2285984" y="1785926"/>
            <a:ext cx="4572000" cy="1446550"/>
          </a:xfrm>
          <a:prstGeom prst="rect">
            <a:avLst/>
          </a:prstGeom>
          <a:noFill/>
          <a:ln w="9525">
            <a:noFill/>
            <a:miter lim="800000"/>
            <a:headEnd/>
            <a:tailEnd/>
          </a:ln>
        </p:spPr>
        <p:txBody>
          <a:bodyPr>
            <a:spAutoFit/>
          </a:bodyPr>
          <a:lstStyle/>
          <a:p>
            <a:pPr algn="ctr">
              <a:lnSpc>
                <a:spcPct val="80000"/>
              </a:lnSpc>
              <a:buFont typeface="Wingdings" pitchFamily="2" charset="2"/>
              <a:buNone/>
            </a:pPr>
            <a:r>
              <a:rPr lang="el-GR" sz="2000" dirty="0" smtClean="0">
                <a:solidFill>
                  <a:srgbClr val="D9DDFD"/>
                </a:solidFill>
                <a:latin typeface="Times New Roman" pitchFamily="18" charset="0"/>
                <a:cs typeface="Times New Roman" pitchFamily="18" charset="0"/>
              </a:rPr>
              <a:t>Παρουσιάζων</a:t>
            </a:r>
            <a:endParaRPr lang="el-GR" sz="2000" dirty="0">
              <a:solidFill>
                <a:srgbClr val="D9DDFD"/>
              </a:solidFill>
              <a:latin typeface="Times New Roman" pitchFamily="18" charset="0"/>
              <a:cs typeface="Times New Roman" pitchFamily="18" charset="0"/>
            </a:endParaRPr>
          </a:p>
          <a:p>
            <a:pPr algn="ctr">
              <a:lnSpc>
                <a:spcPct val="80000"/>
              </a:lnSpc>
            </a:pPr>
            <a:endParaRPr lang="en-US" sz="4000" b="1" dirty="0">
              <a:solidFill>
                <a:srgbClr val="94F0E4"/>
              </a:solidFill>
              <a:latin typeface="Times New Roman" pitchFamily="18" charset="0"/>
              <a:cs typeface="Times New Roman" pitchFamily="18" charset="0"/>
            </a:endParaRPr>
          </a:p>
          <a:p>
            <a:pPr algn="ctr"/>
            <a:r>
              <a:rPr lang="el-GR" sz="4000" dirty="0" smtClean="0">
                <a:solidFill>
                  <a:srgbClr val="D9DDFD"/>
                </a:solidFill>
                <a:latin typeface="Times New Roman" pitchFamily="18" charset="0"/>
              </a:rPr>
              <a:t>Ιωάννης Β. Σούλης</a:t>
            </a:r>
            <a:endParaRPr lang="en-GB" sz="4000" dirty="0">
              <a:solidFill>
                <a:srgbClr val="D9DDFD"/>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Καταγραφή"/>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14348" y="1357298"/>
            <a:ext cx="7643866" cy="4929222"/>
          </a:xfrm>
          <a:prstGeom prst="rect">
            <a:avLst/>
          </a:prstGeom>
          <a:noFill/>
          <a:ln>
            <a:noFill/>
          </a:ln>
        </p:spPr>
      </p:pic>
      <p:sp>
        <p:nvSpPr>
          <p:cNvPr id="4" name="3 - Ορθογώνιο"/>
          <p:cNvSpPr/>
          <p:nvPr/>
        </p:nvSpPr>
        <p:spPr>
          <a:xfrm>
            <a:off x="2643174" y="500042"/>
            <a:ext cx="4351319" cy="430887"/>
          </a:xfrm>
          <a:prstGeom prst="rect">
            <a:avLst/>
          </a:prstGeom>
        </p:spPr>
        <p:txBody>
          <a:bodyPr wrap="none">
            <a:spAutoFit/>
          </a:bodyPr>
          <a:lstStyle/>
          <a:p>
            <a:r>
              <a:rPr lang="el-GR" sz="2200" dirty="0" smtClean="0">
                <a:latin typeface="Times New Roman" pitchFamily="18" charset="0"/>
                <a:cs typeface="Times New Roman" pitchFamily="18" charset="0"/>
              </a:rPr>
              <a:t>Εισαγωγή της γεωμετρίας στο </a:t>
            </a:r>
            <a:r>
              <a:rPr lang="el-GR" sz="2200" dirty="0" err="1" smtClean="0">
                <a:latin typeface="Times New Roman" pitchFamily="18" charset="0"/>
                <a:cs typeface="Times New Roman" pitchFamily="18" charset="0"/>
              </a:rPr>
              <a:t>Ansys</a:t>
            </a:r>
            <a:endParaRPr lang="el-GR" sz="2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C:\Users\user\Desktop\Νέος φάκελος\Καταγραφή3.PN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85786" y="1643050"/>
            <a:ext cx="7643866" cy="4643470"/>
          </a:xfrm>
          <a:prstGeom prst="rect">
            <a:avLst/>
          </a:prstGeom>
          <a:noFill/>
          <a:ln>
            <a:noFill/>
          </a:ln>
        </p:spPr>
      </p:pic>
      <p:sp>
        <p:nvSpPr>
          <p:cNvPr id="4" name="3 - Ορθογώνιο"/>
          <p:cNvSpPr/>
          <p:nvPr/>
        </p:nvSpPr>
        <p:spPr>
          <a:xfrm>
            <a:off x="2143108" y="500042"/>
            <a:ext cx="4873450" cy="430887"/>
          </a:xfrm>
          <a:prstGeom prst="rect">
            <a:avLst/>
          </a:prstGeom>
        </p:spPr>
        <p:txBody>
          <a:bodyPr wrap="none">
            <a:spAutoFit/>
          </a:bodyPr>
          <a:lstStyle/>
          <a:p>
            <a:r>
              <a:rPr lang="el-GR" sz="2200" dirty="0" smtClean="0">
                <a:latin typeface="Times New Roman" pitchFamily="18" charset="0"/>
                <a:cs typeface="Times New Roman" pitchFamily="18" charset="0"/>
              </a:rPr>
              <a:t>Ονομασία της επιφάνειας της γεωμετρίας</a:t>
            </a:r>
            <a:endParaRPr lang="el-GR" sz="2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F:\airfoil\1.pn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857224" y="1214423"/>
            <a:ext cx="7500990" cy="5143535"/>
          </a:xfrm>
          <a:prstGeom prst="rect">
            <a:avLst/>
          </a:prstGeom>
          <a:noFill/>
          <a:ln>
            <a:noFill/>
          </a:ln>
        </p:spPr>
      </p:pic>
      <p:sp>
        <p:nvSpPr>
          <p:cNvPr id="4" name="3 - Ορθογώνιο"/>
          <p:cNvSpPr/>
          <p:nvPr/>
        </p:nvSpPr>
        <p:spPr>
          <a:xfrm>
            <a:off x="2285984" y="571480"/>
            <a:ext cx="4418197" cy="430887"/>
          </a:xfrm>
          <a:prstGeom prst="rect">
            <a:avLst/>
          </a:prstGeom>
        </p:spPr>
        <p:txBody>
          <a:bodyPr wrap="none">
            <a:spAutoFit/>
          </a:bodyPr>
          <a:lstStyle/>
          <a:p>
            <a:r>
              <a:rPr lang="el-GR" sz="2200" dirty="0" smtClean="0">
                <a:latin typeface="Times New Roman" pitchFamily="18" charset="0"/>
                <a:cs typeface="Times New Roman" pitchFamily="18" charset="0"/>
              </a:rPr>
              <a:t>Εφαρμογή του δομημένου πλέγματος</a:t>
            </a:r>
            <a:endParaRPr lang="el-GR" sz="2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857224" y="1714488"/>
            <a:ext cx="7500989" cy="4643470"/>
          </a:xfrm>
          <a:prstGeom prst="rect">
            <a:avLst/>
          </a:prstGeom>
          <a:noFill/>
          <a:ln>
            <a:noFill/>
          </a:ln>
        </p:spPr>
      </p:pic>
      <p:sp>
        <p:nvSpPr>
          <p:cNvPr id="7198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Εφαρμογή του πλέγματος στην γεωμετρία</a:t>
            </a:r>
            <a:endParaRPr kumimoji="0" lang="el-G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1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Εφαρμογή του πλέγματος στην γεωμετρία</a:t>
            </a:r>
            <a:endParaRPr kumimoji="0" lang="el-G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 Ορθογώνιο"/>
          <p:cNvSpPr/>
          <p:nvPr/>
        </p:nvSpPr>
        <p:spPr>
          <a:xfrm>
            <a:off x="3201892" y="571480"/>
            <a:ext cx="2584554" cy="430887"/>
          </a:xfrm>
          <a:prstGeom prst="rect">
            <a:avLst/>
          </a:prstGeom>
        </p:spPr>
        <p:txBody>
          <a:bodyPr wrap="none">
            <a:spAutoFit/>
          </a:bodyPr>
          <a:lstStyle/>
          <a:p>
            <a:r>
              <a:rPr lang="el-GR" sz="2200" dirty="0" smtClean="0">
                <a:latin typeface="Times New Roman" pitchFamily="18" charset="0"/>
                <a:cs typeface="Times New Roman" pitchFamily="18" charset="0"/>
              </a:rPr>
              <a:t>Υπολογιστικό δίκτυο</a:t>
            </a:r>
            <a:endParaRPr lang="el-GR" sz="2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C:\Users\user\Desktop\Νέος φάκελος\Καταγραφή13.PN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r="60468"/>
          <a:stretch>
            <a:fillRect/>
          </a:stretch>
        </p:blipFill>
        <p:spPr bwMode="auto">
          <a:xfrm>
            <a:off x="1142976" y="1643050"/>
            <a:ext cx="6858048" cy="5072098"/>
          </a:xfrm>
          <a:prstGeom prst="rect">
            <a:avLst/>
          </a:prstGeom>
          <a:noFill/>
          <a:ln>
            <a:noFill/>
          </a:ln>
        </p:spPr>
      </p:pic>
      <p:sp>
        <p:nvSpPr>
          <p:cNvPr id="4" name="3 - Ορθογώνιο"/>
          <p:cNvSpPr/>
          <p:nvPr/>
        </p:nvSpPr>
        <p:spPr>
          <a:xfrm>
            <a:off x="2071670" y="569221"/>
            <a:ext cx="5316135" cy="430887"/>
          </a:xfrm>
          <a:prstGeom prst="rect">
            <a:avLst/>
          </a:prstGeom>
        </p:spPr>
        <p:txBody>
          <a:bodyPr wrap="none">
            <a:spAutoFit/>
          </a:bodyPr>
          <a:lstStyle/>
          <a:p>
            <a:r>
              <a:rPr lang="el-GR" sz="2200" dirty="0" smtClean="0">
                <a:latin typeface="Times New Roman" pitchFamily="18" charset="0"/>
                <a:cs typeface="Times New Roman" pitchFamily="18" charset="0"/>
              </a:rPr>
              <a:t>Επιλογή μοντέλου </a:t>
            </a:r>
            <a:r>
              <a:rPr lang="en-US" sz="2200" dirty="0" err="1" smtClean="0">
                <a:latin typeface="Times New Roman" pitchFamily="18" charset="0"/>
                <a:cs typeface="Times New Roman" pitchFamily="18" charset="0"/>
              </a:rPr>
              <a:t>VoF</a:t>
            </a:r>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για την προσομοίωση</a:t>
            </a:r>
            <a:endParaRPr lang="el-GR" sz="2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3353888" y="642918"/>
            <a:ext cx="2146806" cy="430887"/>
          </a:xfrm>
          <a:prstGeom prst="rect">
            <a:avLst/>
          </a:prstGeom>
          <a:noFill/>
          <a:ln w="9525">
            <a:noFill/>
            <a:miter lim="800000"/>
            <a:headEnd/>
            <a:tailEnd/>
          </a:ln>
        </p:spPr>
        <p:txBody>
          <a:bodyPr wrap="none">
            <a:spAutoFit/>
          </a:bodyPr>
          <a:lstStyle/>
          <a:p>
            <a:r>
              <a:rPr lang="el-GR" sz="2200" dirty="0" smtClean="0">
                <a:latin typeface="Times New Roman" pitchFamily="18" charset="0"/>
                <a:cs typeface="Times New Roman" pitchFamily="18" charset="0"/>
              </a:rPr>
              <a:t>Το </a:t>
            </a:r>
            <a:r>
              <a:rPr lang="el-GR" sz="2200" dirty="0" err="1" smtClean="0">
                <a:latin typeface="Times New Roman" pitchFamily="18" charset="0"/>
                <a:cs typeface="Times New Roman" pitchFamily="18" charset="0"/>
              </a:rPr>
              <a:t>μοντέλλο</a:t>
            </a:r>
            <a:r>
              <a:rPr lang="el-GR"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VoF</a:t>
            </a:r>
            <a:endParaRPr lang="en-US" sz="2200" dirty="0">
              <a:latin typeface="Times New Roman" pitchFamily="18" charset="0"/>
              <a:cs typeface="Times New Roman" pitchFamily="18" charset="0"/>
            </a:endParaRPr>
          </a:p>
        </p:txBody>
      </p:sp>
      <p:pic>
        <p:nvPicPr>
          <p:cNvPr id="783362" name="Picture 2"/>
          <p:cNvPicPr>
            <a:picLocks noChangeAspect="1" noChangeArrowheads="1"/>
          </p:cNvPicPr>
          <p:nvPr/>
        </p:nvPicPr>
        <p:blipFill>
          <a:blip r:embed="rId3"/>
          <a:srcRect/>
          <a:stretch>
            <a:fillRect/>
          </a:stretch>
        </p:blipFill>
        <p:spPr bwMode="auto">
          <a:xfrm>
            <a:off x="1000101" y="1643050"/>
            <a:ext cx="6858048" cy="428628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C:\Users\user\Desktop\Νέος φάκελος\Καταγραφή16.PN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r="60176"/>
          <a:stretch>
            <a:fillRect/>
          </a:stretch>
        </p:blipFill>
        <p:spPr bwMode="auto">
          <a:xfrm>
            <a:off x="1428728" y="1500174"/>
            <a:ext cx="6643734" cy="4929222"/>
          </a:xfrm>
          <a:prstGeom prst="rect">
            <a:avLst/>
          </a:prstGeom>
          <a:noFill/>
          <a:ln>
            <a:noFill/>
          </a:ln>
        </p:spPr>
      </p:pic>
      <p:sp>
        <p:nvSpPr>
          <p:cNvPr id="4" name="3 - Ορθογώνιο"/>
          <p:cNvSpPr/>
          <p:nvPr/>
        </p:nvSpPr>
        <p:spPr>
          <a:xfrm>
            <a:off x="1071538" y="640659"/>
            <a:ext cx="7215238" cy="430887"/>
          </a:xfrm>
          <a:prstGeom prst="rect">
            <a:avLst/>
          </a:prstGeom>
        </p:spPr>
        <p:txBody>
          <a:bodyPr wrap="square">
            <a:spAutoFit/>
          </a:bodyPr>
          <a:lstStyle/>
          <a:p>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Παράθυρο καθορισμού των οριακών συνθηκών</a:t>
            </a:r>
            <a:endParaRPr lang="el-GR" sz="2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3071802" y="500042"/>
            <a:ext cx="2271776" cy="430887"/>
          </a:xfrm>
          <a:prstGeom prst="rect">
            <a:avLst/>
          </a:prstGeom>
          <a:noFill/>
          <a:ln w="9525">
            <a:noFill/>
            <a:miter lim="800000"/>
            <a:headEnd/>
            <a:tailEnd/>
          </a:ln>
        </p:spPr>
        <p:txBody>
          <a:bodyPr wrap="none">
            <a:spAutoFit/>
          </a:bodyPr>
          <a:lstStyle/>
          <a:p>
            <a:r>
              <a:rPr lang="el-GR" sz="2200" dirty="0" smtClean="0">
                <a:latin typeface="Times New Roman" pitchFamily="18" charset="0"/>
                <a:cs typeface="Times New Roman" pitchFamily="18" charset="0"/>
              </a:rPr>
              <a:t>Οριακές συνθήκες</a:t>
            </a:r>
            <a:endParaRPr lang="en-US" sz="2200" dirty="0">
              <a:latin typeface="Times New Roman" pitchFamily="18" charset="0"/>
              <a:cs typeface="Times New Roman" pitchFamily="18" charset="0"/>
            </a:endParaRPr>
          </a:p>
        </p:txBody>
      </p:sp>
      <p:pic>
        <p:nvPicPr>
          <p:cNvPr id="784386" name="Picture 2"/>
          <p:cNvPicPr>
            <a:picLocks noChangeAspect="1" noChangeArrowheads="1"/>
          </p:cNvPicPr>
          <p:nvPr/>
        </p:nvPicPr>
        <p:blipFill>
          <a:blip r:embed="rId3"/>
          <a:srcRect/>
          <a:stretch>
            <a:fillRect/>
          </a:stretch>
        </p:blipFill>
        <p:spPr bwMode="auto">
          <a:xfrm>
            <a:off x="571472" y="2071678"/>
            <a:ext cx="3857652" cy="2087905"/>
          </a:xfrm>
          <a:prstGeom prst="rect">
            <a:avLst/>
          </a:prstGeom>
          <a:noFill/>
          <a:ln w="9525">
            <a:noFill/>
            <a:miter lim="800000"/>
            <a:headEnd/>
            <a:tailEnd/>
          </a:ln>
          <a:effectLst/>
        </p:spPr>
      </p:pic>
      <p:pic>
        <p:nvPicPr>
          <p:cNvPr id="4" name="3 - Εικόνα" descr="C:\Users\user\Desktop\Νέος φάκελος\Καταγραφή38.PNG"/>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000628" y="3143248"/>
            <a:ext cx="3929090" cy="2071702"/>
          </a:xfrm>
          <a:prstGeom prst="rect">
            <a:avLst/>
          </a:prstGeom>
          <a:noFill/>
          <a:ln>
            <a:noFill/>
          </a:ln>
        </p:spPr>
      </p:pic>
      <p:sp>
        <p:nvSpPr>
          <p:cNvPr id="5" name="Rectangle 3"/>
          <p:cNvSpPr>
            <a:spLocks noChangeArrowheads="1"/>
          </p:cNvSpPr>
          <p:nvPr/>
        </p:nvSpPr>
        <p:spPr bwMode="auto">
          <a:xfrm>
            <a:off x="1714480" y="1500174"/>
            <a:ext cx="1128835" cy="430887"/>
          </a:xfrm>
          <a:prstGeom prst="rect">
            <a:avLst/>
          </a:prstGeom>
          <a:noFill/>
          <a:ln w="9525">
            <a:noFill/>
            <a:miter lim="800000"/>
            <a:headEnd/>
            <a:tailEnd/>
          </a:ln>
        </p:spPr>
        <p:txBody>
          <a:bodyPr wrap="none">
            <a:spAutoFit/>
          </a:bodyPr>
          <a:lstStyle/>
          <a:p>
            <a:r>
              <a:rPr lang="el-GR" sz="2200" dirty="0" smtClean="0">
                <a:latin typeface="Times New Roman" pitchFamily="18" charset="0"/>
                <a:cs typeface="Times New Roman" pitchFamily="18" charset="0"/>
              </a:rPr>
              <a:t>είσοδος </a:t>
            </a:r>
            <a:endParaRPr lang="en-US" sz="2200" dirty="0">
              <a:latin typeface="Times New Roman" pitchFamily="18" charset="0"/>
              <a:cs typeface="Times New Roman" pitchFamily="18" charset="0"/>
            </a:endParaRPr>
          </a:p>
        </p:txBody>
      </p:sp>
      <p:sp>
        <p:nvSpPr>
          <p:cNvPr id="6" name="Rectangle 3"/>
          <p:cNvSpPr>
            <a:spLocks noChangeArrowheads="1"/>
          </p:cNvSpPr>
          <p:nvPr/>
        </p:nvSpPr>
        <p:spPr bwMode="auto">
          <a:xfrm>
            <a:off x="6643702" y="2571744"/>
            <a:ext cx="945259" cy="430887"/>
          </a:xfrm>
          <a:prstGeom prst="rect">
            <a:avLst/>
          </a:prstGeom>
          <a:noFill/>
          <a:ln w="9525">
            <a:noFill/>
            <a:miter lim="800000"/>
            <a:headEnd/>
            <a:tailEnd/>
          </a:ln>
        </p:spPr>
        <p:txBody>
          <a:bodyPr wrap="none">
            <a:spAutoFit/>
          </a:bodyPr>
          <a:lstStyle/>
          <a:p>
            <a:r>
              <a:rPr lang="el-GR" sz="2200" dirty="0" smtClean="0">
                <a:latin typeface="Times New Roman" pitchFamily="18" charset="0"/>
                <a:cs typeface="Times New Roman" pitchFamily="18" charset="0"/>
              </a:rPr>
              <a:t>έξοδος</a:t>
            </a:r>
            <a:endParaRPr lang="en-US" sz="2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2236446" y="2620028"/>
            <a:ext cx="4764446" cy="523220"/>
          </a:xfrm>
          <a:prstGeom prst="rect">
            <a:avLst/>
          </a:prstGeom>
          <a:noFill/>
          <a:ln w="9525">
            <a:noFill/>
            <a:miter lim="800000"/>
            <a:headEnd/>
            <a:tailEnd/>
          </a:ln>
        </p:spPr>
        <p:txBody>
          <a:bodyPr wrap="none">
            <a:spAutoFit/>
          </a:bodyPr>
          <a:lstStyle/>
          <a:p>
            <a:r>
              <a:rPr lang="el-GR" sz="2800" dirty="0" smtClean="0">
                <a:solidFill>
                  <a:srgbClr val="DAEB03"/>
                </a:solidFill>
                <a:latin typeface="Times New Roman" pitchFamily="18" charset="0"/>
                <a:cs typeface="Times New Roman" pitchFamily="18" charset="0"/>
              </a:rPr>
              <a:t>Αποτελέσματα για στρωτή  ροή</a:t>
            </a:r>
            <a:endParaRPr lang="en-US" sz="2800" dirty="0">
              <a:solidFill>
                <a:srgbClr val="DAEB03"/>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2477873" y="640659"/>
            <a:ext cx="4094391" cy="430887"/>
          </a:xfrm>
          <a:prstGeom prst="rect">
            <a:avLst/>
          </a:prstGeom>
          <a:noFill/>
          <a:ln w="9525">
            <a:noFill/>
            <a:miter lim="800000"/>
            <a:headEnd/>
            <a:tailEnd/>
          </a:ln>
        </p:spPr>
        <p:txBody>
          <a:bodyPr wrap="none">
            <a:spAutoFit/>
          </a:bodyPr>
          <a:lstStyle/>
          <a:p>
            <a:r>
              <a:rPr lang="el-GR" sz="2200" dirty="0" smtClean="0">
                <a:latin typeface="Times New Roman" pitchFamily="18" charset="0"/>
                <a:cs typeface="Times New Roman" pitchFamily="18" charset="0"/>
              </a:rPr>
              <a:t>Παροχές και χαρακτηριστικά ροής</a:t>
            </a:r>
            <a:endParaRPr lang="en-US" sz="2200" dirty="0">
              <a:solidFill>
                <a:srgbClr val="DAEB03"/>
              </a:solidFill>
              <a:latin typeface="Times New Roman" pitchFamily="18" charset="0"/>
              <a:cs typeface="Times New Roman" pitchFamily="18" charset="0"/>
            </a:endParaRPr>
          </a:p>
        </p:txBody>
      </p:sp>
      <p:pic>
        <p:nvPicPr>
          <p:cNvPr id="782338" name="Picture 2"/>
          <p:cNvPicPr>
            <a:picLocks noChangeAspect="1" noChangeArrowheads="1"/>
          </p:cNvPicPr>
          <p:nvPr/>
        </p:nvPicPr>
        <p:blipFill>
          <a:blip r:embed="rId3"/>
          <a:srcRect/>
          <a:stretch>
            <a:fillRect/>
          </a:stretch>
        </p:blipFill>
        <p:spPr bwMode="auto">
          <a:xfrm>
            <a:off x="777573" y="1500174"/>
            <a:ext cx="7652079" cy="50006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3571868" y="2643182"/>
            <a:ext cx="1693156" cy="523220"/>
          </a:xfrm>
          <a:prstGeom prst="rect">
            <a:avLst/>
          </a:prstGeom>
          <a:noFill/>
          <a:ln w="9525">
            <a:noFill/>
            <a:miter lim="800000"/>
            <a:headEnd/>
            <a:tailEnd/>
          </a:ln>
        </p:spPr>
        <p:txBody>
          <a:bodyPr wrap="none">
            <a:spAutoFit/>
          </a:bodyPr>
          <a:lstStyle/>
          <a:p>
            <a:r>
              <a:rPr lang="el-GR" sz="2800" dirty="0" err="1" smtClean="0">
                <a:solidFill>
                  <a:srgbClr val="DAEB03"/>
                </a:solidFill>
                <a:latin typeface="Times New Roman" pitchFamily="18" charset="0"/>
                <a:cs typeface="Times New Roman" pitchFamily="18" charset="0"/>
              </a:rPr>
              <a:t>Περίληψις</a:t>
            </a:r>
            <a:endParaRPr lang="en-US" sz="2800" dirty="0">
              <a:solidFill>
                <a:srgbClr val="DAEB03"/>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003" t="3021" r="1080" b="2197"/>
          <a:stretch>
            <a:fillRect/>
          </a:stretch>
        </p:blipFill>
        <p:spPr bwMode="auto">
          <a:xfrm>
            <a:off x="500034" y="3643314"/>
            <a:ext cx="3857652" cy="2571768"/>
          </a:xfrm>
          <a:prstGeom prst="rect">
            <a:avLst/>
          </a:prstGeom>
          <a:solidFill>
            <a:schemeClr val="tx1"/>
          </a:solidFill>
          <a:ln>
            <a:noFill/>
          </a:ln>
        </p:spPr>
      </p:pic>
      <p:sp>
        <p:nvSpPr>
          <p:cNvPr id="7219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επιφάνειας ρευστού για το κάτω όριο Q=0.00807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 Ορθογώνιο"/>
          <p:cNvSpPr/>
          <p:nvPr/>
        </p:nvSpPr>
        <p:spPr>
          <a:xfrm>
            <a:off x="428628" y="2643182"/>
            <a:ext cx="4071934" cy="769441"/>
          </a:xfrm>
          <a:prstGeom prst="rect">
            <a:avLst/>
          </a:prstGeom>
        </p:spPr>
        <p:txBody>
          <a:bodyPr wrap="square">
            <a:spAutoFit/>
          </a:bodyPr>
          <a:lstStyle/>
          <a:p>
            <a:r>
              <a:rPr lang="el-GR" sz="2200" dirty="0" smtClean="0">
                <a:latin typeface="Times New Roman" pitchFamily="18" charset="0"/>
                <a:cs typeface="Times New Roman" pitchFamily="18" charset="0"/>
              </a:rPr>
              <a:t>   Ύψος επιφάνειας ρευστού για</a:t>
            </a:r>
          </a:p>
          <a:p>
            <a:r>
              <a:rPr lang="el-GR" sz="2200" dirty="0" smtClean="0">
                <a:latin typeface="Times New Roman" pitchFamily="18" charset="0"/>
                <a:cs typeface="Times New Roman" pitchFamily="18" charset="0"/>
              </a:rPr>
              <a:t> το κάτω όριο Q=0.00807 m</a:t>
            </a:r>
            <a:r>
              <a:rPr lang="el-GR" sz="2200" baseline="30000" dirty="0" smtClean="0">
                <a:latin typeface="Times New Roman" pitchFamily="18" charset="0"/>
                <a:cs typeface="Times New Roman" pitchFamily="18" charset="0"/>
              </a:rPr>
              <a:t>3</a:t>
            </a:r>
            <a:r>
              <a:rPr lang="el-GR" sz="2200" dirty="0" smtClean="0">
                <a:latin typeface="Times New Roman" pitchFamily="18" charset="0"/>
                <a:cs typeface="Times New Roman" pitchFamily="18" charset="0"/>
              </a:rPr>
              <a:t>/sec</a:t>
            </a:r>
            <a:endParaRPr lang="el-GR" sz="2200" dirty="0">
              <a:latin typeface="Times New Roman" pitchFamily="18" charset="0"/>
              <a:cs typeface="Times New Roman" pitchFamily="18" charset="0"/>
            </a:endParaRPr>
          </a:p>
        </p:txBody>
      </p:sp>
      <p:pic>
        <p:nvPicPr>
          <p:cNvPr id="7" name="6 - Εικόνα"/>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133" r="990"/>
          <a:stretch>
            <a:fillRect/>
          </a:stretch>
        </p:blipFill>
        <p:spPr bwMode="auto">
          <a:xfrm>
            <a:off x="4857752" y="1571612"/>
            <a:ext cx="3709660" cy="2643206"/>
          </a:xfrm>
          <a:prstGeom prst="rect">
            <a:avLst/>
          </a:prstGeom>
          <a:solidFill>
            <a:schemeClr val="tx1"/>
          </a:solidFill>
          <a:ln>
            <a:noFill/>
          </a:ln>
        </p:spPr>
      </p:pic>
      <p:sp>
        <p:nvSpPr>
          <p:cNvPr id="8" name="7 - Ορθογώνιο"/>
          <p:cNvSpPr/>
          <p:nvPr/>
        </p:nvSpPr>
        <p:spPr>
          <a:xfrm>
            <a:off x="5000660" y="500042"/>
            <a:ext cx="4572000" cy="769441"/>
          </a:xfrm>
          <a:prstGeom prst="rect">
            <a:avLst/>
          </a:prstGeom>
        </p:spPr>
        <p:txBody>
          <a:bodyPr>
            <a:spAutoFit/>
          </a:bodyPr>
          <a:lstStyle/>
          <a:p>
            <a:r>
              <a:rPr lang="el-GR" sz="2200" dirty="0" smtClean="0">
                <a:latin typeface="Times New Roman" pitchFamily="18" charset="0"/>
                <a:cs typeface="Times New Roman" pitchFamily="18" charset="0"/>
              </a:rPr>
              <a:t> Ύψος επιφάνειας ρευστού για </a:t>
            </a:r>
          </a:p>
          <a:p>
            <a:r>
              <a:rPr lang="el-GR" sz="2200" dirty="0" smtClean="0">
                <a:latin typeface="Times New Roman" pitchFamily="18" charset="0"/>
                <a:cs typeface="Times New Roman" pitchFamily="18" charset="0"/>
              </a:rPr>
              <a:t>το άνω όριο Q=0.00807 m</a:t>
            </a:r>
            <a:r>
              <a:rPr lang="el-GR" sz="2200" baseline="30000" dirty="0" smtClean="0">
                <a:latin typeface="Times New Roman" pitchFamily="18" charset="0"/>
                <a:cs typeface="Times New Roman" pitchFamily="18" charset="0"/>
              </a:rPr>
              <a:t>3</a:t>
            </a:r>
            <a:r>
              <a:rPr lang="el-GR" sz="2200" dirty="0" smtClean="0">
                <a:latin typeface="Times New Roman" pitchFamily="18" charset="0"/>
                <a:cs typeface="Times New Roman" pitchFamily="18" charset="0"/>
              </a:rPr>
              <a:t>/sec</a:t>
            </a:r>
            <a:endParaRPr lang="el-GR" sz="2200"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5"/>
          <a:srcRect/>
          <a:stretch>
            <a:fillRect/>
          </a:stretch>
        </p:blipFill>
        <p:spPr bwMode="auto">
          <a:xfrm>
            <a:off x="428596" y="642918"/>
            <a:ext cx="3626495" cy="200026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71011" name="7 - TextBox"/>
          <p:cNvSpPr txBox="1">
            <a:spLocks noChangeArrowheads="1"/>
          </p:cNvSpPr>
          <p:nvPr/>
        </p:nvSpPr>
        <p:spPr bwMode="auto">
          <a:xfrm>
            <a:off x="5072063" y="1643063"/>
            <a:ext cx="2857500" cy="369887"/>
          </a:xfrm>
          <a:prstGeom prst="rect">
            <a:avLst/>
          </a:prstGeom>
          <a:noFill/>
          <a:ln w="9525">
            <a:noFill/>
            <a:miter lim="800000"/>
            <a:headEnd/>
            <a:tailEnd/>
          </a:ln>
        </p:spPr>
        <p:txBody>
          <a:bodyPr>
            <a:spAutoFit/>
          </a:bodyPr>
          <a:lstStyle/>
          <a:p>
            <a:endParaRPr lang="en-US">
              <a:latin typeface="Corbel" pitchFamily="34" charset="0"/>
            </a:endParaRPr>
          </a:p>
        </p:txBody>
      </p:sp>
      <p:pic>
        <p:nvPicPr>
          <p:cNvPr id="5" name="4 - Εικόν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6712" t="2487" r="1341" b="2129"/>
          <a:stretch>
            <a:fillRect/>
          </a:stretch>
        </p:blipFill>
        <p:spPr bwMode="auto">
          <a:xfrm>
            <a:off x="500034" y="3786190"/>
            <a:ext cx="4000528" cy="2428892"/>
          </a:xfrm>
          <a:prstGeom prst="rect">
            <a:avLst/>
          </a:prstGeom>
          <a:solidFill>
            <a:schemeClr val="tx1"/>
          </a:solidFill>
          <a:ln>
            <a:noFill/>
          </a:ln>
        </p:spPr>
      </p:pic>
      <p:sp>
        <p:nvSpPr>
          <p:cNvPr id="6" name="5 - Ορθογώνιο"/>
          <p:cNvSpPr/>
          <p:nvPr/>
        </p:nvSpPr>
        <p:spPr>
          <a:xfrm>
            <a:off x="714348" y="2802435"/>
            <a:ext cx="3929090" cy="769441"/>
          </a:xfrm>
          <a:prstGeom prst="rect">
            <a:avLst/>
          </a:prstGeom>
        </p:spPr>
        <p:txBody>
          <a:bodyPr wrap="square">
            <a:spAutoFit/>
          </a:bodyPr>
          <a:lstStyle/>
          <a:p>
            <a:r>
              <a:rPr lang="el-GR" sz="2200" dirty="0" smtClean="0">
                <a:latin typeface="Times New Roman" pitchFamily="18" charset="0"/>
                <a:cs typeface="Times New Roman" pitchFamily="18" charset="0"/>
              </a:rPr>
              <a:t>  Στατική πίεση πυθμένα στο </a:t>
            </a:r>
          </a:p>
          <a:p>
            <a:r>
              <a:rPr lang="el-GR" sz="2200" dirty="0" smtClean="0">
                <a:latin typeface="Times New Roman" pitchFamily="18" charset="0"/>
                <a:cs typeface="Times New Roman" pitchFamily="18" charset="0"/>
              </a:rPr>
              <a:t>κάτω όριο Q=0.00807 m</a:t>
            </a:r>
            <a:r>
              <a:rPr lang="el-GR" sz="2200" baseline="30000" dirty="0" smtClean="0">
                <a:latin typeface="Times New Roman" pitchFamily="18" charset="0"/>
                <a:cs typeface="Times New Roman" pitchFamily="18" charset="0"/>
              </a:rPr>
              <a:t>3</a:t>
            </a:r>
            <a:r>
              <a:rPr lang="el-GR" sz="2200" dirty="0" smtClean="0">
                <a:latin typeface="Times New Roman" pitchFamily="18" charset="0"/>
                <a:cs typeface="Times New Roman" pitchFamily="18" charset="0"/>
              </a:rPr>
              <a:t>/sec</a:t>
            </a:r>
            <a:endParaRPr lang="el-GR" sz="2200" dirty="0">
              <a:latin typeface="Times New Roman" pitchFamily="18" charset="0"/>
              <a:cs typeface="Times New Roman" pitchFamily="18" charset="0"/>
            </a:endParaRPr>
          </a:p>
        </p:txBody>
      </p:sp>
      <p:pic>
        <p:nvPicPr>
          <p:cNvPr id="7" name="6 - Εικόνα"/>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5788" t="2997" r="1610" b="2180"/>
          <a:stretch>
            <a:fillRect/>
          </a:stretch>
        </p:blipFill>
        <p:spPr bwMode="auto">
          <a:xfrm>
            <a:off x="4714876" y="1500174"/>
            <a:ext cx="3857620" cy="2500330"/>
          </a:xfrm>
          <a:prstGeom prst="rect">
            <a:avLst/>
          </a:prstGeom>
          <a:solidFill>
            <a:schemeClr val="tx1"/>
          </a:solidFill>
          <a:ln>
            <a:noFill/>
          </a:ln>
        </p:spPr>
      </p:pic>
      <p:sp>
        <p:nvSpPr>
          <p:cNvPr id="8" name="7 - Ορθογώνιο"/>
          <p:cNvSpPr/>
          <p:nvPr/>
        </p:nvSpPr>
        <p:spPr>
          <a:xfrm>
            <a:off x="5072066" y="571480"/>
            <a:ext cx="3929090" cy="769441"/>
          </a:xfrm>
          <a:prstGeom prst="rect">
            <a:avLst/>
          </a:prstGeom>
        </p:spPr>
        <p:txBody>
          <a:bodyPr wrap="square">
            <a:spAutoFit/>
          </a:bodyPr>
          <a:lstStyle/>
          <a:p>
            <a:r>
              <a:rPr lang="el-GR" sz="2200" dirty="0" smtClean="0">
                <a:latin typeface="Times New Roman" pitchFamily="18" charset="0"/>
                <a:cs typeface="Times New Roman" pitchFamily="18" charset="0"/>
              </a:rPr>
              <a:t> Στατική πίεση πυθμένα στο </a:t>
            </a:r>
          </a:p>
          <a:p>
            <a:r>
              <a:rPr lang="el-GR" sz="2200" dirty="0" smtClean="0">
                <a:latin typeface="Times New Roman" pitchFamily="18" charset="0"/>
                <a:cs typeface="Times New Roman" pitchFamily="18" charset="0"/>
              </a:rPr>
              <a:t>άνω όριο Q=0.00807 m</a:t>
            </a:r>
            <a:r>
              <a:rPr lang="el-GR" sz="2200" baseline="30000" dirty="0" smtClean="0">
                <a:latin typeface="Times New Roman" pitchFamily="18" charset="0"/>
                <a:cs typeface="Times New Roman" pitchFamily="18" charset="0"/>
              </a:rPr>
              <a:t>3</a:t>
            </a:r>
            <a:r>
              <a:rPr lang="el-GR" sz="2200" dirty="0" smtClean="0">
                <a:latin typeface="Times New Roman" pitchFamily="18" charset="0"/>
                <a:cs typeface="Times New Roman" pitchFamily="18" charset="0"/>
              </a:rPr>
              <a:t>/sec</a:t>
            </a:r>
            <a:endParaRPr lang="el-GR" sz="2200"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5"/>
          <a:srcRect/>
          <a:stretch>
            <a:fillRect/>
          </a:stretch>
        </p:blipFill>
        <p:spPr bwMode="auto">
          <a:xfrm>
            <a:off x="428596" y="642918"/>
            <a:ext cx="3626495" cy="200026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71011" name="7 - TextBox"/>
          <p:cNvSpPr txBox="1">
            <a:spLocks noChangeArrowheads="1"/>
          </p:cNvSpPr>
          <p:nvPr/>
        </p:nvSpPr>
        <p:spPr bwMode="auto">
          <a:xfrm>
            <a:off x="5072063" y="1643063"/>
            <a:ext cx="2857500" cy="369887"/>
          </a:xfrm>
          <a:prstGeom prst="rect">
            <a:avLst/>
          </a:prstGeom>
          <a:noFill/>
          <a:ln w="9525">
            <a:noFill/>
            <a:miter lim="800000"/>
            <a:headEnd/>
            <a:tailEnd/>
          </a:ln>
        </p:spPr>
        <p:txBody>
          <a:bodyPr>
            <a:spAutoFit/>
          </a:bodyPr>
          <a:lstStyle/>
          <a:p>
            <a:endParaRPr lang="en-US">
              <a:latin typeface="Corbel" pitchFamily="34" charset="0"/>
            </a:endParaRPr>
          </a:p>
        </p:txBody>
      </p:sp>
      <p:pic>
        <p:nvPicPr>
          <p:cNvPr id="5" name="4 - Εικόν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476" r="1324" b="2061"/>
          <a:stretch>
            <a:fillRect/>
          </a:stretch>
        </p:blipFill>
        <p:spPr bwMode="auto">
          <a:xfrm>
            <a:off x="642910" y="1785926"/>
            <a:ext cx="7929618" cy="4500594"/>
          </a:xfrm>
          <a:prstGeom prst="rect">
            <a:avLst/>
          </a:prstGeom>
          <a:solidFill>
            <a:schemeClr val="tx1"/>
          </a:solidFill>
          <a:ln>
            <a:noFill/>
          </a:ln>
        </p:spPr>
      </p:pic>
      <p:sp>
        <p:nvSpPr>
          <p:cNvPr id="7260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Ύψος επιφάνειας ρευστού για την κεντρική γραμμή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260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Ύψος επιφάνειας ρευστού για την κεντρική γραμμή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260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Ύψος επιφάνειας ρευστού για την κεντρική γραμμή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260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Ύψος επιφάνειας ρευστού για την κεντρική γραμμή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 Ορθογώνιο"/>
          <p:cNvSpPr/>
          <p:nvPr/>
        </p:nvSpPr>
        <p:spPr>
          <a:xfrm>
            <a:off x="0" y="569221"/>
            <a:ext cx="8786842" cy="769441"/>
          </a:xfrm>
          <a:prstGeom prst="rect">
            <a:avLst/>
          </a:prstGeom>
        </p:spPr>
        <p:txBody>
          <a:bodyPr wrap="square">
            <a:spAutoFit/>
          </a:bodyPr>
          <a:lstStyle/>
          <a:p>
            <a:r>
              <a:rPr lang="el-GR" sz="2200" dirty="0" smtClean="0">
                <a:latin typeface="Times New Roman" pitchFamily="18" charset="0"/>
                <a:cs typeface="Times New Roman" pitchFamily="18" charset="0"/>
              </a:rPr>
              <a:t>                                          Ύψος επιφάνειας ρευστού στην κεντρική </a:t>
            </a:r>
          </a:p>
          <a:p>
            <a:r>
              <a:rPr lang="el-GR" sz="2200" dirty="0" smtClean="0">
                <a:latin typeface="Times New Roman" pitchFamily="18" charset="0"/>
                <a:cs typeface="Times New Roman" pitchFamily="18" charset="0"/>
              </a:rPr>
              <a:t>                                                    γραμμή για Q=0.0163 m</a:t>
            </a:r>
            <a:r>
              <a:rPr lang="el-GR" sz="2200" baseline="30000" dirty="0" smtClean="0">
                <a:latin typeface="Times New Roman" pitchFamily="18" charset="0"/>
                <a:cs typeface="Times New Roman" pitchFamily="18" charset="0"/>
              </a:rPr>
              <a:t>3</a:t>
            </a:r>
            <a:r>
              <a:rPr lang="el-GR" sz="2200" dirty="0" smtClean="0">
                <a:latin typeface="Times New Roman" pitchFamily="18" charset="0"/>
                <a:cs typeface="Times New Roman" pitchFamily="18" charset="0"/>
              </a:rPr>
              <a:t>/sec</a:t>
            </a:r>
            <a:endParaRPr lang="el-GR" sz="2200"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4" cstate="print"/>
          <a:srcRect/>
          <a:stretch>
            <a:fillRect/>
          </a:stretch>
        </p:blipFill>
        <p:spPr bwMode="auto">
          <a:xfrm>
            <a:off x="649438" y="428604"/>
            <a:ext cx="2279488" cy="125729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71011" name="7 - TextBox"/>
          <p:cNvSpPr txBox="1">
            <a:spLocks noChangeArrowheads="1"/>
          </p:cNvSpPr>
          <p:nvPr/>
        </p:nvSpPr>
        <p:spPr bwMode="auto">
          <a:xfrm>
            <a:off x="5072063" y="1643063"/>
            <a:ext cx="2857500" cy="369887"/>
          </a:xfrm>
          <a:prstGeom prst="rect">
            <a:avLst/>
          </a:prstGeom>
          <a:noFill/>
          <a:ln w="9525">
            <a:noFill/>
            <a:miter lim="800000"/>
            <a:headEnd/>
            <a:tailEnd/>
          </a:ln>
        </p:spPr>
        <p:txBody>
          <a:bodyPr>
            <a:spAutoFit/>
          </a:bodyPr>
          <a:lstStyle/>
          <a:p>
            <a:endParaRPr lang="en-US">
              <a:latin typeface="Corbel" pitchFamily="34" charset="0"/>
            </a:endParaRPr>
          </a:p>
        </p:txBody>
      </p:sp>
      <p:pic>
        <p:nvPicPr>
          <p:cNvPr id="5" name="4 - Εικόν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42910" y="1500174"/>
            <a:ext cx="7930203" cy="4786346"/>
          </a:xfrm>
          <a:prstGeom prst="rect">
            <a:avLst/>
          </a:prstGeom>
          <a:solidFill>
            <a:schemeClr val="tx1"/>
          </a:solidFill>
          <a:ln>
            <a:noFill/>
          </a:ln>
        </p:spPr>
      </p:pic>
      <p:sp>
        <p:nvSpPr>
          <p:cNvPr id="6" name="5 - Ορθογώνιο"/>
          <p:cNvSpPr/>
          <p:nvPr/>
        </p:nvSpPr>
        <p:spPr>
          <a:xfrm>
            <a:off x="0" y="640659"/>
            <a:ext cx="8858280" cy="769441"/>
          </a:xfrm>
          <a:prstGeom prst="rect">
            <a:avLst/>
          </a:prstGeom>
        </p:spPr>
        <p:txBody>
          <a:bodyPr wrap="square">
            <a:spAutoFit/>
          </a:bodyPr>
          <a:lstStyle/>
          <a:p>
            <a:r>
              <a:rPr lang="el-GR" sz="2200" dirty="0" smtClean="0">
                <a:latin typeface="Times New Roman" pitchFamily="18" charset="0"/>
                <a:cs typeface="Times New Roman" pitchFamily="18" charset="0"/>
              </a:rPr>
              <a:t>                                             Στατική πίεση πυθμένα στην κεντρική</a:t>
            </a:r>
          </a:p>
          <a:p>
            <a:r>
              <a:rPr lang="el-GR" sz="2200" dirty="0" smtClean="0">
                <a:latin typeface="Times New Roman" pitchFamily="18" charset="0"/>
                <a:cs typeface="Times New Roman" pitchFamily="18" charset="0"/>
              </a:rPr>
              <a:t>                                                   γραμμή για Q=0.0163 m</a:t>
            </a:r>
            <a:r>
              <a:rPr lang="el-GR" sz="2200" baseline="30000" dirty="0" smtClean="0">
                <a:latin typeface="Times New Roman" pitchFamily="18" charset="0"/>
                <a:cs typeface="Times New Roman" pitchFamily="18" charset="0"/>
              </a:rPr>
              <a:t>3</a:t>
            </a:r>
            <a:r>
              <a:rPr lang="el-GR" sz="2200" dirty="0" smtClean="0">
                <a:latin typeface="Times New Roman" pitchFamily="18" charset="0"/>
                <a:cs typeface="Times New Roman" pitchFamily="18" charset="0"/>
              </a:rPr>
              <a:t>/sec</a:t>
            </a:r>
            <a:endParaRPr lang="el-GR" sz="22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4" cstate="print"/>
          <a:srcRect/>
          <a:stretch>
            <a:fillRect/>
          </a:stretch>
        </p:blipFill>
        <p:spPr bwMode="auto">
          <a:xfrm>
            <a:off x="571472" y="171440"/>
            <a:ext cx="2279488" cy="125729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2236446" y="2620028"/>
            <a:ext cx="4867038" cy="523220"/>
          </a:xfrm>
          <a:prstGeom prst="rect">
            <a:avLst/>
          </a:prstGeom>
          <a:noFill/>
          <a:ln w="9525">
            <a:noFill/>
            <a:miter lim="800000"/>
            <a:headEnd/>
            <a:tailEnd/>
          </a:ln>
        </p:spPr>
        <p:txBody>
          <a:bodyPr wrap="none">
            <a:spAutoFit/>
          </a:bodyPr>
          <a:lstStyle/>
          <a:p>
            <a:r>
              <a:rPr lang="el-GR" sz="2800" dirty="0" smtClean="0">
                <a:solidFill>
                  <a:srgbClr val="DAEB03"/>
                </a:solidFill>
                <a:latin typeface="Times New Roman" pitchFamily="18" charset="0"/>
                <a:cs typeface="Times New Roman" pitchFamily="18" charset="0"/>
              </a:rPr>
              <a:t>Αποτελέσματα για τυρβώδη ροή</a:t>
            </a:r>
            <a:endParaRPr lang="en-US" sz="2800" dirty="0">
              <a:solidFill>
                <a:srgbClr val="DAEB03"/>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71011" name="7 - TextBox"/>
          <p:cNvSpPr txBox="1">
            <a:spLocks noChangeArrowheads="1"/>
          </p:cNvSpPr>
          <p:nvPr/>
        </p:nvSpPr>
        <p:spPr bwMode="auto">
          <a:xfrm>
            <a:off x="5072063" y="1643063"/>
            <a:ext cx="2857500" cy="369887"/>
          </a:xfrm>
          <a:prstGeom prst="rect">
            <a:avLst/>
          </a:prstGeom>
          <a:noFill/>
          <a:ln w="9525">
            <a:noFill/>
            <a:miter lim="800000"/>
            <a:headEnd/>
            <a:tailEnd/>
          </a:ln>
        </p:spPr>
        <p:txBody>
          <a:bodyPr>
            <a:spAutoFit/>
          </a:bodyPr>
          <a:lstStyle/>
          <a:p>
            <a:endParaRPr lang="en-US">
              <a:latin typeface="Corbel" pitchFamily="34" charset="0"/>
            </a:endParaRPr>
          </a:p>
        </p:txBody>
      </p:sp>
      <p:pic>
        <p:nvPicPr>
          <p:cNvPr id="5" name="4 - Εικόνα"/>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857224" y="1478938"/>
            <a:ext cx="7500990" cy="5093334"/>
          </a:xfrm>
          <a:prstGeom prst="rect">
            <a:avLst/>
          </a:prstGeom>
          <a:noFill/>
          <a:ln>
            <a:noFill/>
          </a:ln>
        </p:spPr>
      </p:pic>
      <p:sp>
        <p:nvSpPr>
          <p:cNvPr id="7301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Πύκνωση του πλέγματος κοντά στο τοίχωμα</a:t>
            </a:r>
            <a:endParaRPr kumimoji="0" lang="el-G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30114" name="Rectangle 2"/>
          <p:cNvSpPr>
            <a:spLocks noChangeArrowheads="1"/>
          </p:cNvSpPr>
          <p:nvPr/>
        </p:nvSpPr>
        <p:spPr bwMode="auto">
          <a:xfrm>
            <a:off x="142844" y="640659"/>
            <a:ext cx="871543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l-GR" sz="2200" dirty="0" smtClean="0">
                <a:latin typeface="Times New Roman" pitchFamily="18" charset="0"/>
                <a:cs typeface="Times New Roman" pitchFamily="18" charset="0"/>
              </a:rPr>
              <a:t>                       Πύκνωση του πλέγματος κοντά στο τοίχωμα</a:t>
            </a:r>
            <a:endParaRPr kumimoji="0" lang="el-GR" sz="2200" b="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71011" name="7 - TextBox"/>
          <p:cNvSpPr txBox="1">
            <a:spLocks noChangeArrowheads="1"/>
          </p:cNvSpPr>
          <p:nvPr/>
        </p:nvSpPr>
        <p:spPr bwMode="auto">
          <a:xfrm>
            <a:off x="5072063" y="1643063"/>
            <a:ext cx="2857500" cy="369887"/>
          </a:xfrm>
          <a:prstGeom prst="rect">
            <a:avLst/>
          </a:prstGeom>
          <a:noFill/>
          <a:ln w="9525">
            <a:noFill/>
            <a:miter lim="800000"/>
            <a:headEnd/>
            <a:tailEnd/>
          </a:ln>
        </p:spPr>
        <p:txBody>
          <a:bodyPr>
            <a:spAutoFit/>
          </a:bodyPr>
          <a:lstStyle/>
          <a:p>
            <a:endParaRPr lang="en-US">
              <a:latin typeface="Corbel" pitchFamily="34" charset="0"/>
            </a:endParaRPr>
          </a:p>
        </p:txBody>
      </p:sp>
      <p:pic>
        <p:nvPicPr>
          <p:cNvPr id="5" name="4 - Εικόν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082" t="2223" r="1157" b="1895"/>
          <a:stretch>
            <a:fillRect/>
          </a:stretch>
        </p:blipFill>
        <p:spPr bwMode="auto">
          <a:xfrm>
            <a:off x="642910" y="1576067"/>
            <a:ext cx="7929618" cy="4639015"/>
          </a:xfrm>
          <a:prstGeom prst="rect">
            <a:avLst/>
          </a:prstGeom>
          <a:solidFill>
            <a:schemeClr val="tx1"/>
          </a:solidFill>
          <a:ln>
            <a:noFill/>
          </a:ln>
        </p:spPr>
      </p:pic>
      <p:sp>
        <p:nvSpPr>
          <p:cNvPr id="7" name="6 - Ορθογώνιο"/>
          <p:cNvSpPr/>
          <p:nvPr/>
        </p:nvSpPr>
        <p:spPr>
          <a:xfrm>
            <a:off x="285720" y="428604"/>
            <a:ext cx="8358246" cy="769441"/>
          </a:xfrm>
          <a:prstGeom prst="rect">
            <a:avLst/>
          </a:prstGeom>
        </p:spPr>
        <p:txBody>
          <a:bodyPr wrap="square">
            <a:spAutoFit/>
          </a:bodyPr>
          <a:lstStyle/>
          <a:p>
            <a:r>
              <a:rPr lang="el-GR" i="1" dirty="0" smtClean="0"/>
              <a:t>                                         </a:t>
            </a:r>
            <a:r>
              <a:rPr lang="el-GR" sz="2200" dirty="0" smtClean="0">
                <a:latin typeface="Times New Roman" pitchFamily="18" charset="0"/>
                <a:cs typeface="Times New Roman" pitchFamily="18" charset="0"/>
              </a:rPr>
              <a:t>Ύψος επιφάνειας ρευστού για την κεντρική </a:t>
            </a:r>
          </a:p>
          <a:p>
            <a:r>
              <a:rPr lang="el-GR" sz="2200" dirty="0" smtClean="0">
                <a:latin typeface="Times New Roman" pitchFamily="18" charset="0"/>
                <a:cs typeface="Times New Roman" pitchFamily="18" charset="0"/>
              </a:rPr>
              <a:t>                                      γραμμή </a:t>
            </a:r>
            <a:r>
              <a:rPr lang="en-US" sz="2200" dirty="0" smtClean="0">
                <a:latin typeface="Times New Roman" pitchFamily="18" charset="0"/>
                <a:cs typeface="Times New Roman" pitchFamily="18" charset="0"/>
              </a:rPr>
              <a:t>Q</a:t>
            </a:r>
            <a:r>
              <a:rPr lang="el-GR" sz="2200" dirty="0" smtClean="0">
                <a:latin typeface="Times New Roman" pitchFamily="18" charset="0"/>
                <a:cs typeface="Times New Roman" pitchFamily="18" charset="0"/>
              </a:rPr>
              <a:t>=0.00807 </a:t>
            </a:r>
            <a:r>
              <a:rPr lang="en-US" sz="2200" dirty="0" smtClean="0">
                <a:latin typeface="Times New Roman" pitchFamily="18" charset="0"/>
                <a:cs typeface="Times New Roman" pitchFamily="18" charset="0"/>
              </a:rPr>
              <a:t>m</a:t>
            </a:r>
            <a:r>
              <a:rPr lang="el-GR" sz="2200" baseline="30000" dirty="0" smtClean="0">
                <a:latin typeface="Times New Roman" pitchFamily="18" charset="0"/>
                <a:cs typeface="Times New Roman" pitchFamily="18" charset="0"/>
              </a:rPr>
              <a:t>3</a:t>
            </a:r>
            <a:r>
              <a:rPr lang="el-GR"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sec</a:t>
            </a:r>
            <a:r>
              <a:rPr lang="el-GR" sz="2200" dirty="0" smtClean="0">
                <a:latin typeface="Times New Roman" pitchFamily="18" charset="0"/>
                <a:cs typeface="Times New Roman" pitchFamily="18" charset="0"/>
              </a:rPr>
              <a:t>.Τυρβώδης ροή</a:t>
            </a:r>
            <a:endParaRPr lang="el-GR" sz="22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4" cstate="print"/>
          <a:srcRect/>
          <a:stretch>
            <a:fillRect/>
          </a:stretch>
        </p:blipFill>
        <p:spPr bwMode="auto">
          <a:xfrm>
            <a:off x="649438" y="242878"/>
            <a:ext cx="2279488" cy="125729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71011" name="7 - TextBox"/>
          <p:cNvSpPr txBox="1">
            <a:spLocks noChangeArrowheads="1"/>
          </p:cNvSpPr>
          <p:nvPr/>
        </p:nvSpPr>
        <p:spPr bwMode="auto">
          <a:xfrm>
            <a:off x="5072063" y="1643063"/>
            <a:ext cx="2857500" cy="369887"/>
          </a:xfrm>
          <a:prstGeom prst="rect">
            <a:avLst/>
          </a:prstGeom>
          <a:noFill/>
          <a:ln w="9525">
            <a:noFill/>
            <a:miter lim="800000"/>
            <a:headEnd/>
            <a:tailEnd/>
          </a:ln>
        </p:spPr>
        <p:txBody>
          <a:bodyPr>
            <a:spAutoFit/>
          </a:bodyPr>
          <a:lstStyle/>
          <a:p>
            <a:endParaRPr lang="en-US">
              <a:latin typeface="Corbel" pitchFamily="34" charset="0"/>
            </a:endParaRPr>
          </a:p>
        </p:txBody>
      </p:sp>
      <p:pic>
        <p:nvPicPr>
          <p:cNvPr id="5" name="4 - Εικόν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5273" t="2737" r="1401"/>
          <a:stretch>
            <a:fillRect/>
          </a:stretch>
        </p:blipFill>
        <p:spPr bwMode="auto">
          <a:xfrm>
            <a:off x="642910" y="1428736"/>
            <a:ext cx="7929618" cy="4929222"/>
          </a:xfrm>
          <a:prstGeom prst="rect">
            <a:avLst/>
          </a:prstGeom>
          <a:solidFill>
            <a:schemeClr val="tx1"/>
          </a:solidFill>
          <a:ln>
            <a:noFill/>
          </a:ln>
        </p:spPr>
      </p:pic>
      <p:sp>
        <p:nvSpPr>
          <p:cNvPr id="6" name="5 - Ορθογώνιο"/>
          <p:cNvSpPr/>
          <p:nvPr/>
        </p:nvSpPr>
        <p:spPr>
          <a:xfrm>
            <a:off x="500034" y="357166"/>
            <a:ext cx="8358246" cy="769441"/>
          </a:xfrm>
          <a:prstGeom prst="rect">
            <a:avLst/>
          </a:prstGeom>
        </p:spPr>
        <p:txBody>
          <a:bodyPr wrap="square">
            <a:spAutoFit/>
          </a:bodyPr>
          <a:lstStyle/>
          <a:p>
            <a:r>
              <a:rPr lang="el-GR" sz="2200" dirty="0" smtClean="0">
                <a:latin typeface="Times New Roman" pitchFamily="18" charset="0"/>
                <a:cs typeface="Times New Roman" pitchFamily="18" charset="0"/>
              </a:rPr>
              <a:t>                                    Στατική πίεση </a:t>
            </a:r>
            <a:r>
              <a:rPr lang="el-GR" sz="2200" dirty="0" err="1" smtClean="0">
                <a:latin typeface="Times New Roman" pitchFamily="18" charset="0"/>
                <a:cs typeface="Times New Roman" pitchFamily="18" charset="0"/>
              </a:rPr>
              <a:t>πυθμένος</a:t>
            </a:r>
            <a:r>
              <a:rPr lang="el-GR" sz="2200" dirty="0" smtClean="0">
                <a:latin typeface="Times New Roman" pitchFamily="18" charset="0"/>
                <a:cs typeface="Times New Roman" pitchFamily="18" charset="0"/>
              </a:rPr>
              <a:t> για την κεντρική </a:t>
            </a:r>
          </a:p>
          <a:p>
            <a:r>
              <a:rPr lang="el-GR" sz="2200" dirty="0" smtClean="0">
                <a:latin typeface="Times New Roman" pitchFamily="18" charset="0"/>
                <a:cs typeface="Times New Roman" pitchFamily="18" charset="0"/>
              </a:rPr>
              <a:t>                                    γραμμή </a:t>
            </a:r>
            <a:r>
              <a:rPr lang="en-US" sz="2200" dirty="0" smtClean="0">
                <a:latin typeface="Times New Roman" pitchFamily="18" charset="0"/>
                <a:cs typeface="Times New Roman" pitchFamily="18" charset="0"/>
              </a:rPr>
              <a:t>Q</a:t>
            </a:r>
            <a:r>
              <a:rPr lang="el-GR" sz="2200" dirty="0" smtClean="0">
                <a:latin typeface="Times New Roman" pitchFamily="18" charset="0"/>
                <a:cs typeface="Times New Roman" pitchFamily="18" charset="0"/>
              </a:rPr>
              <a:t>=0.00807 </a:t>
            </a:r>
            <a:r>
              <a:rPr lang="en-US" sz="2200" dirty="0" smtClean="0">
                <a:latin typeface="Times New Roman" pitchFamily="18" charset="0"/>
                <a:cs typeface="Times New Roman" pitchFamily="18" charset="0"/>
              </a:rPr>
              <a:t>m</a:t>
            </a:r>
            <a:r>
              <a:rPr lang="el-GR" sz="2200" baseline="30000" dirty="0" smtClean="0">
                <a:latin typeface="Times New Roman" pitchFamily="18" charset="0"/>
                <a:cs typeface="Times New Roman" pitchFamily="18" charset="0"/>
              </a:rPr>
              <a:t>3</a:t>
            </a:r>
            <a:r>
              <a:rPr lang="el-GR"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sec</a:t>
            </a:r>
            <a:r>
              <a:rPr lang="el-GR" sz="2200" dirty="0" smtClean="0">
                <a:latin typeface="Times New Roman" pitchFamily="18" charset="0"/>
                <a:cs typeface="Times New Roman" pitchFamily="18" charset="0"/>
              </a:rPr>
              <a:t>. Τυρβώδης ροή</a:t>
            </a:r>
            <a:endParaRPr lang="el-GR" sz="22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4" cstate="print"/>
          <a:srcRect/>
          <a:stretch>
            <a:fillRect/>
          </a:stretch>
        </p:blipFill>
        <p:spPr bwMode="auto">
          <a:xfrm>
            <a:off x="642910" y="100002"/>
            <a:ext cx="2279488" cy="125729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71011" name="7 - TextBox"/>
          <p:cNvSpPr txBox="1">
            <a:spLocks noChangeArrowheads="1"/>
          </p:cNvSpPr>
          <p:nvPr/>
        </p:nvSpPr>
        <p:spPr bwMode="auto">
          <a:xfrm>
            <a:off x="5072063" y="1643063"/>
            <a:ext cx="2857500" cy="369887"/>
          </a:xfrm>
          <a:prstGeom prst="rect">
            <a:avLst/>
          </a:prstGeom>
          <a:noFill/>
          <a:ln w="9525">
            <a:noFill/>
            <a:miter lim="800000"/>
            <a:headEnd/>
            <a:tailEnd/>
          </a:ln>
        </p:spPr>
        <p:txBody>
          <a:bodyPr>
            <a:spAutoFit/>
          </a:bodyPr>
          <a:lstStyle/>
          <a:p>
            <a:endParaRPr lang="en-US">
              <a:latin typeface="Corbel" pitchFamily="34" charset="0"/>
            </a:endParaRPr>
          </a:p>
        </p:txBody>
      </p:sp>
      <p:pic>
        <p:nvPicPr>
          <p:cNvPr id="5" name="4 - Εικόν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429" r="1143" b="2702"/>
          <a:stretch>
            <a:fillRect/>
          </a:stretch>
        </p:blipFill>
        <p:spPr bwMode="auto">
          <a:xfrm>
            <a:off x="785786" y="1428736"/>
            <a:ext cx="7429552" cy="4786346"/>
          </a:xfrm>
          <a:prstGeom prst="rect">
            <a:avLst/>
          </a:prstGeom>
          <a:solidFill>
            <a:schemeClr val="tx1"/>
          </a:solidFill>
          <a:ln>
            <a:noFill/>
          </a:ln>
        </p:spPr>
      </p:pic>
      <p:sp>
        <p:nvSpPr>
          <p:cNvPr id="73625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Ύψος επιφάνειας ρευστούγια την κεντρική γραμμή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362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Ύψος επιφάνειας ρευστούγια την κεντρική γραμμή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3625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Ύψος επιφάνειας ρευστούγια την κεντρική γραμμή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8 - Ορθογώνιο"/>
          <p:cNvSpPr/>
          <p:nvPr/>
        </p:nvSpPr>
        <p:spPr>
          <a:xfrm>
            <a:off x="0" y="428604"/>
            <a:ext cx="8786842" cy="769441"/>
          </a:xfrm>
          <a:prstGeom prst="rect">
            <a:avLst/>
          </a:prstGeom>
        </p:spPr>
        <p:txBody>
          <a:bodyPr wrap="square">
            <a:spAutoFit/>
          </a:bodyPr>
          <a:lstStyle/>
          <a:p>
            <a:r>
              <a:rPr lang="el-GR" sz="2200" dirty="0" smtClean="0">
                <a:latin typeface="Times New Roman" pitchFamily="18" charset="0"/>
                <a:cs typeface="Times New Roman" pitchFamily="18" charset="0"/>
              </a:rPr>
              <a:t>                                            Ύψος επιφάνειας ρευστού για την κεντρική </a:t>
            </a:r>
          </a:p>
          <a:p>
            <a:r>
              <a:rPr lang="el-GR" sz="2200" dirty="0" smtClean="0">
                <a:latin typeface="Times New Roman" pitchFamily="18" charset="0"/>
                <a:cs typeface="Times New Roman" pitchFamily="18" charset="0"/>
              </a:rPr>
              <a:t>                                             γραμμή Q=0.0163 m</a:t>
            </a:r>
            <a:r>
              <a:rPr lang="el-GR" sz="2200" baseline="30000" dirty="0" smtClean="0">
                <a:latin typeface="Times New Roman" pitchFamily="18" charset="0"/>
                <a:cs typeface="Times New Roman" pitchFamily="18" charset="0"/>
              </a:rPr>
              <a:t>3</a:t>
            </a:r>
            <a:r>
              <a:rPr lang="el-GR" sz="2200" dirty="0" smtClean="0">
                <a:latin typeface="Times New Roman" pitchFamily="18" charset="0"/>
                <a:cs typeface="Times New Roman" pitchFamily="18" charset="0"/>
              </a:rPr>
              <a:t>/sec. Τυρβώδης ροή</a:t>
            </a:r>
            <a:endParaRPr lang="el-GR" sz="2200"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4" cstate="print"/>
          <a:srcRect/>
          <a:stretch>
            <a:fillRect/>
          </a:stretch>
        </p:blipFill>
        <p:spPr bwMode="auto">
          <a:xfrm>
            <a:off x="792314" y="100002"/>
            <a:ext cx="2279488" cy="125729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71011" name="7 - TextBox"/>
          <p:cNvSpPr txBox="1">
            <a:spLocks noChangeArrowheads="1"/>
          </p:cNvSpPr>
          <p:nvPr/>
        </p:nvSpPr>
        <p:spPr bwMode="auto">
          <a:xfrm>
            <a:off x="5072063" y="1643063"/>
            <a:ext cx="2857500" cy="369887"/>
          </a:xfrm>
          <a:prstGeom prst="rect">
            <a:avLst/>
          </a:prstGeom>
          <a:noFill/>
          <a:ln w="9525">
            <a:noFill/>
            <a:miter lim="800000"/>
            <a:headEnd/>
            <a:tailEnd/>
          </a:ln>
        </p:spPr>
        <p:txBody>
          <a:bodyPr>
            <a:spAutoFit/>
          </a:bodyPr>
          <a:lstStyle/>
          <a:p>
            <a:endParaRPr lang="en-US">
              <a:latin typeface="Corbel" pitchFamily="34" charset="0"/>
            </a:endParaRPr>
          </a:p>
        </p:txBody>
      </p:sp>
      <p:pic>
        <p:nvPicPr>
          <p:cNvPr id="5" name="4 - Εικόν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6219" t="2486" r="1430" b="2486"/>
          <a:stretch>
            <a:fillRect/>
          </a:stretch>
        </p:blipFill>
        <p:spPr bwMode="auto">
          <a:xfrm>
            <a:off x="785786" y="1643051"/>
            <a:ext cx="7429552" cy="4714908"/>
          </a:xfrm>
          <a:prstGeom prst="rect">
            <a:avLst/>
          </a:prstGeom>
          <a:solidFill>
            <a:schemeClr val="tx1"/>
          </a:solidFill>
          <a:ln>
            <a:noFill/>
          </a:ln>
        </p:spPr>
      </p:pic>
      <p:sp>
        <p:nvSpPr>
          <p:cNvPr id="7383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Στατική πίεση πυθμένα κεντρική γραμμή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 Ορθογώνιο"/>
          <p:cNvSpPr/>
          <p:nvPr/>
        </p:nvSpPr>
        <p:spPr>
          <a:xfrm>
            <a:off x="214282" y="571480"/>
            <a:ext cx="8643998" cy="769441"/>
          </a:xfrm>
          <a:prstGeom prst="rect">
            <a:avLst/>
          </a:prstGeom>
        </p:spPr>
        <p:txBody>
          <a:bodyPr wrap="square">
            <a:spAutoFit/>
          </a:bodyPr>
          <a:lstStyle/>
          <a:p>
            <a:r>
              <a:rPr lang="el-GR" sz="2200" dirty="0" smtClean="0">
                <a:latin typeface="Times New Roman" pitchFamily="18" charset="0"/>
                <a:cs typeface="Times New Roman" pitchFamily="18" charset="0"/>
              </a:rPr>
              <a:t>                                          Στατική πίεση </a:t>
            </a:r>
            <a:r>
              <a:rPr lang="el-GR" sz="2200" dirty="0" err="1" smtClean="0">
                <a:latin typeface="Times New Roman" pitchFamily="18" charset="0"/>
                <a:cs typeface="Times New Roman" pitchFamily="18" charset="0"/>
              </a:rPr>
              <a:t>πυθμένος</a:t>
            </a:r>
            <a:r>
              <a:rPr lang="el-GR" sz="2200" dirty="0" smtClean="0">
                <a:latin typeface="Times New Roman" pitchFamily="18" charset="0"/>
                <a:cs typeface="Times New Roman" pitchFamily="18" charset="0"/>
              </a:rPr>
              <a:t> για την κεντρική</a:t>
            </a:r>
          </a:p>
          <a:p>
            <a:r>
              <a:rPr lang="el-GR" sz="2200" dirty="0" smtClean="0">
                <a:latin typeface="Times New Roman" pitchFamily="18" charset="0"/>
                <a:cs typeface="Times New Roman" pitchFamily="18" charset="0"/>
              </a:rPr>
              <a:t>                                          γραμμή Q=0.0163 m</a:t>
            </a:r>
            <a:r>
              <a:rPr lang="el-GR" sz="2200" baseline="30000" dirty="0" smtClean="0">
                <a:latin typeface="Times New Roman" pitchFamily="18" charset="0"/>
                <a:cs typeface="Times New Roman" pitchFamily="18" charset="0"/>
              </a:rPr>
              <a:t>3</a:t>
            </a:r>
            <a:r>
              <a:rPr lang="el-GR" sz="2200" dirty="0" smtClean="0">
                <a:latin typeface="Times New Roman" pitchFamily="18" charset="0"/>
                <a:cs typeface="Times New Roman" pitchFamily="18" charset="0"/>
              </a:rPr>
              <a:t>/sec. Τυρβώδης ροή</a:t>
            </a:r>
            <a:endParaRPr lang="el-GR" sz="2200" dirty="0">
              <a:latin typeface="Times New Roman" pitchFamily="18" charset="0"/>
              <a:cs typeface="Times New Roman" pitchFamily="18" charset="0"/>
            </a:endParaRPr>
          </a:p>
        </p:txBody>
      </p:sp>
      <p:pic>
        <p:nvPicPr>
          <p:cNvPr id="711682" name="Picture 2"/>
          <p:cNvPicPr>
            <a:picLocks noChangeAspect="1" noChangeArrowheads="1"/>
          </p:cNvPicPr>
          <p:nvPr/>
        </p:nvPicPr>
        <p:blipFill>
          <a:blip r:embed="rId4" cstate="print"/>
          <a:srcRect/>
          <a:stretch>
            <a:fillRect/>
          </a:stretch>
        </p:blipFill>
        <p:spPr bwMode="auto">
          <a:xfrm>
            <a:off x="792314" y="285728"/>
            <a:ext cx="2279488" cy="125729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7 - Ορθογώνιο"/>
          <p:cNvSpPr>
            <a:spLocks noChangeArrowheads="1"/>
          </p:cNvSpPr>
          <p:nvPr/>
        </p:nvSpPr>
        <p:spPr bwMode="auto">
          <a:xfrm>
            <a:off x="0" y="155575"/>
            <a:ext cx="9144000" cy="3508653"/>
          </a:xfrm>
          <a:prstGeom prst="rect">
            <a:avLst/>
          </a:prstGeom>
          <a:noFill/>
          <a:ln w="9525">
            <a:noFill/>
            <a:miter lim="800000"/>
            <a:headEnd/>
            <a:tailEnd/>
          </a:ln>
        </p:spPr>
        <p:txBody>
          <a:bodyPr>
            <a:spAutoFit/>
          </a:bodyPr>
          <a:lstStyle/>
          <a:p>
            <a:pPr marL="342900" indent="-342900" algn="ctr"/>
            <a:endParaRPr lang="el-GR" sz="2000" b="1" dirty="0" smtClean="0">
              <a:solidFill>
                <a:srgbClr val="D9DDFD"/>
              </a:solidFill>
              <a:latin typeface="Times New Roman" pitchFamily="18" charset="0"/>
              <a:cs typeface="Times New Roman" pitchFamily="18" charset="0"/>
            </a:endParaRPr>
          </a:p>
          <a:p>
            <a:pPr marL="342900" indent="-342900" algn="ctr"/>
            <a:endParaRPr lang="el-GR" sz="2000" b="1" dirty="0" smtClean="0">
              <a:solidFill>
                <a:srgbClr val="D9DDFD"/>
              </a:solidFill>
              <a:latin typeface="Times New Roman" pitchFamily="18" charset="0"/>
              <a:cs typeface="Times New Roman" pitchFamily="18" charset="0"/>
            </a:endParaRPr>
          </a:p>
          <a:p>
            <a:pPr marL="342900" indent="-342900" algn="ctr"/>
            <a:endParaRPr lang="el-GR" sz="2000" b="1" dirty="0" smtClean="0">
              <a:solidFill>
                <a:srgbClr val="D9DDFD"/>
              </a:solidFill>
              <a:latin typeface="Times New Roman" pitchFamily="18" charset="0"/>
              <a:cs typeface="Times New Roman" pitchFamily="18" charset="0"/>
            </a:endParaRPr>
          </a:p>
          <a:p>
            <a:pPr marL="342900" indent="-342900"/>
            <a:endParaRPr lang="en-US" b="1" dirty="0">
              <a:solidFill>
                <a:srgbClr val="C1EEFF"/>
              </a:solidFill>
              <a:latin typeface="Times New Roman" pitchFamily="18" charset="0"/>
            </a:endParaRPr>
          </a:p>
          <a:p>
            <a:pPr marL="342900" indent="-342900" algn="ctr">
              <a:lnSpc>
                <a:spcPct val="80000"/>
              </a:lnSpc>
              <a:buFont typeface="Wingdings" pitchFamily="2" charset="2"/>
              <a:buAutoNum type="arabicParenR"/>
            </a:pPr>
            <a:endParaRPr lang="en-US" sz="2000" b="1" dirty="0">
              <a:solidFill>
                <a:srgbClr val="D9DDFD"/>
              </a:solidFill>
              <a:latin typeface="Times New Roman" pitchFamily="18" charset="0"/>
              <a:cs typeface="Times New Roman" pitchFamily="18" charset="0"/>
            </a:endParaRPr>
          </a:p>
          <a:p>
            <a:pPr marL="342900" indent="-342900" algn="ctr">
              <a:lnSpc>
                <a:spcPct val="80000"/>
              </a:lnSpc>
              <a:buFont typeface="Wingdings" pitchFamily="2" charset="2"/>
              <a:buNone/>
            </a:pPr>
            <a:endParaRPr lang="en-US" sz="2000" b="1" dirty="0">
              <a:solidFill>
                <a:srgbClr val="D9DDFD"/>
              </a:solidFill>
              <a:latin typeface="Times New Roman" pitchFamily="18" charset="0"/>
              <a:cs typeface="Times New Roman" pitchFamily="18" charset="0"/>
            </a:endParaRPr>
          </a:p>
          <a:p>
            <a:pPr marL="342900" indent="-342900" algn="ctr">
              <a:lnSpc>
                <a:spcPct val="80000"/>
              </a:lnSpc>
              <a:buFont typeface="Wingdings" pitchFamily="2" charset="2"/>
              <a:buNone/>
            </a:pPr>
            <a:endParaRPr lang="en-US" sz="2000" b="1" dirty="0">
              <a:solidFill>
                <a:srgbClr val="D9DDFD"/>
              </a:solidFill>
              <a:latin typeface="Times New Roman" pitchFamily="18" charset="0"/>
              <a:cs typeface="Times New Roman" pitchFamily="18" charset="0"/>
            </a:endParaRPr>
          </a:p>
          <a:p>
            <a:pPr marL="342900" indent="-342900" algn="ctr">
              <a:lnSpc>
                <a:spcPct val="80000"/>
              </a:lnSpc>
              <a:buFont typeface="Wingdings" pitchFamily="2" charset="2"/>
              <a:buNone/>
            </a:pPr>
            <a:endParaRPr lang="en-US" sz="2000" b="1" dirty="0">
              <a:solidFill>
                <a:srgbClr val="D9DDFD"/>
              </a:solidFill>
              <a:latin typeface="Times New Roman" pitchFamily="18" charset="0"/>
              <a:cs typeface="Times New Roman" pitchFamily="18" charset="0"/>
            </a:endParaRPr>
          </a:p>
          <a:p>
            <a:pPr marL="342900" indent="-342900" algn="ctr">
              <a:lnSpc>
                <a:spcPct val="80000"/>
              </a:lnSpc>
              <a:buFont typeface="Wingdings" pitchFamily="2" charset="2"/>
              <a:buNone/>
            </a:pPr>
            <a:endParaRPr lang="en-US" sz="2000" b="1" dirty="0">
              <a:solidFill>
                <a:srgbClr val="D9DDFD"/>
              </a:solidFill>
              <a:latin typeface="Times New Roman" pitchFamily="18" charset="0"/>
              <a:cs typeface="Times New Roman" pitchFamily="18" charset="0"/>
            </a:endParaRPr>
          </a:p>
          <a:p>
            <a:pPr marL="342900" indent="-342900" algn="ctr">
              <a:lnSpc>
                <a:spcPct val="80000"/>
              </a:lnSpc>
              <a:buFont typeface="Wingdings" pitchFamily="2" charset="2"/>
              <a:buNone/>
            </a:pPr>
            <a:endParaRPr lang="en-US" sz="2000" b="1" dirty="0">
              <a:solidFill>
                <a:srgbClr val="D9DDFD"/>
              </a:solidFill>
              <a:latin typeface="Times New Roman" pitchFamily="18" charset="0"/>
              <a:cs typeface="Times New Roman" pitchFamily="18" charset="0"/>
            </a:endParaRPr>
          </a:p>
          <a:p>
            <a:pPr marL="342900" indent="-342900" algn="ctr">
              <a:lnSpc>
                <a:spcPct val="80000"/>
              </a:lnSpc>
              <a:buFont typeface="Wingdings" pitchFamily="2" charset="2"/>
              <a:buNone/>
            </a:pPr>
            <a:endParaRPr lang="el-GR" sz="2000" b="1" dirty="0">
              <a:solidFill>
                <a:srgbClr val="D9DDFD"/>
              </a:solidFill>
              <a:latin typeface="Times New Roman" pitchFamily="18" charset="0"/>
              <a:cs typeface="Times New Roman" pitchFamily="18" charset="0"/>
            </a:endParaRPr>
          </a:p>
          <a:p>
            <a:pPr marL="342900" indent="-342900" algn="ctr">
              <a:lnSpc>
                <a:spcPct val="80000"/>
              </a:lnSpc>
            </a:pPr>
            <a:endParaRPr lang="en-US" sz="4000" b="1" dirty="0">
              <a:solidFill>
                <a:srgbClr val="94F0E4"/>
              </a:solidFill>
              <a:latin typeface="Times New Roman" pitchFamily="18" charset="0"/>
              <a:cs typeface="Times New Roman" pitchFamily="18" charset="0"/>
            </a:endParaRPr>
          </a:p>
        </p:txBody>
      </p:sp>
      <p:sp>
        <p:nvSpPr>
          <p:cNvPr id="11266" name="Rectangle 2"/>
          <p:cNvSpPr>
            <a:spLocks noChangeArrowheads="1"/>
          </p:cNvSpPr>
          <p:nvPr/>
        </p:nvSpPr>
        <p:spPr bwMode="auto">
          <a:xfrm>
            <a:off x="571472" y="285728"/>
            <a:ext cx="800105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l-GR" sz="2200" dirty="0" smtClean="0">
                <a:latin typeface="Times New Roman" pitchFamily="18" charset="0"/>
                <a:cs typeface="Times New Roman" pitchFamily="18" charset="0"/>
              </a:rPr>
              <a:t>Πραγματοποιείται υπολογιστική ανάλυση για την αριθμητική προσομοίωση </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ροής ύδατος πάνω από έναν </a:t>
            </a:r>
            <a:r>
              <a:rPr kumimoji="0" lang="el-GR" sz="2200" b="0" i="0" u="none" strike="noStrike" cap="none" normalizeH="0" baseline="0" dirty="0" err="1" smtClean="0">
                <a:ln>
                  <a:noFill/>
                </a:ln>
                <a:effectLst/>
                <a:latin typeface="Times New Roman" pitchFamily="18" charset="0"/>
                <a:ea typeface="Times New Roman" pitchFamily="18" charset="0"/>
                <a:cs typeface="Times New Roman" pitchFamily="18" charset="0"/>
              </a:rPr>
              <a:t>εκχειλιστή</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 διπλού τόξου και υπολογίστηκαν οι ταχύτητες ροής του ρευστού, η κατανομή της υδροστατικής πιέσεως στον πυθμένα, αλλά και η ελεύθερη επιφάνεια. </a:t>
            </a:r>
          </a:p>
          <a:p>
            <a:pPr algn="just"/>
            <a:endParaRPr lang="el-GR" sz="2200" dirty="0" smtClean="0">
              <a:latin typeface="Times New Roman" pitchFamily="18" charset="0"/>
              <a:ea typeface="Times New Roman" pitchFamily="18" charset="0"/>
              <a:cs typeface="Times New Roman" pitchFamily="18" charset="0"/>
            </a:endParaRPr>
          </a:p>
          <a:p>
            <a:pPr algn="just"/>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Η ροή προσομοιώθηκε με χρήση της μεθόδου πεπερασμένων όγκων και οι εξισώσεις ροής, </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Reynolds</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Averaged </a:t>
            </a:r>
            <a:r>
              <a:rPr kumimoji="0" lang="en-US" sz="2200" b="0" i="0" u="none" strike="noStrike" cap="none" normalizeH="0" baseline="0" dirty="0" err="1" smtClean="0">
                <a:ln>
                  <a:noFill/>
                </a:ln>
                <a:effectLst/>
                <a:latin typeface="Times New Roman" pitchFamily="18" charset="0"/>
                <a:ea typeface="Times New Roman" pitchFamily="18" charset="0"/>
                <a:cs typeface="Times New Roman" pitchFamily="18" charset="0"/>
              </a:rPr>
              <a:t>Navier</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Stokes</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 επιλύθηκαν με χρήση του </a:t>
            </a:r>
            <a:r>
              <a:rPr kumimoji="0" lang="el-GR" sz="2200" b="0" i="0" u="none" strike="noStrike" cap="none" normalizeH="0" baseline="0" dirty="0" err="1" smtClean="0">
                <a:ln>
                  <a:noFill/>
                </a:ln>
                <a:effectLst/>
                <a:latin typeface="Times New Roman" pitchFamily="18" charset="0"/>
                <a:ea typeface="Times New Roman" pitchFamily="18" charset="0"/>
                <a:cs typeface="Times New Roman" pitchFamily="18" charset="0"/>
              </a:rPr>
              <a:t>επιλυτή</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ANSYS Fluent</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 Για τον προσδιορισμό της ελεύθερης επιφάνειας χρησιμοποιήθηκε το πολυφασικό μοντέλο </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Volume</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 ο</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f Fluid</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V</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ο</a:t>
            </a:r>
            <a:r>
              <a:rPr kumimoji="0" lang="en-US" sz="2200" b="0" i="0" u="none" strike="noStrike" cap="none" normalizeH="0" baseline="0" dirty="0" smtClean="0">
                <a:ln>
                  <a:noFill/>
                </a:ln>
                <a:effectLst/>
                <a:latin typeface="Times New Roman" pitchFamily="18" charset="0"/>
                <a:ea typeface="Times New Roman" pitchFamily="18" charset="0"/>
                <a:cs typeface="Times New Roman" pitchFamily="18" charset="0"/>
              </a:rPr>
              <a:t>F</a:t>
            </a:r>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 </a:t>
            </a:r>
          </a:p>
          <a:p>
            <a:pPr algn="just"/>
            <a:endParaRPr lang="el-GR" sz="2200" dirty="0" smtClean="0">
              <a:latin typeface="Times New Roman" pitchFamily="18" charset="0"/>
              <a:ea typeface="Times New Roman" pitchFamily="18" charset="0"/>
              <a:cs typeface="Times New Roman" pitchFamily="18" charset="0"/>
            </a:endParaRPr>
          </a:p>
          <a:p>
            <a:pPr algn="just"/>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Οι προσομοιώσεις πραγματοποιήθηκαν για στρωτή αλλά και για τυρβώδη ροή διατηρώντας ίδιες τις συνθήκες εισόδου και εξόδου και οι διαφορές των υπολογισμών είναι ελάχιστες. </a:t>
            </a:r>
          </a:p>
          <a:p>
            <a:pPr algn="just"/>
            <a:endParaRPr lang="el-GR" sz="2200" dirty="0" smtClean="0">
              <a:latin typeface="Times New Roman" pitchFamily="18" charset="0"/>
              <a:ea typeface="Times New Roman" pitchFamily="18" charset="0"/>
              <a:cs typeface="Times New Roman" pitchFamily="18" charset="0"/>
            </a:endParaRPr>
          </a:p>
          <a:p>
            <a:pPr algn="just"/>
            <a:r>
              <a:rPr kumimoji="0" lang="el-GR" sz="2200" b="0" i="0" u="none" strike="noStrike" cap="none" normalizeH="0" baseline="0" dirty="0" smtClean="0">
                <a:ln>
                  <a:noFill/>
                </a:ln>
                <a:effectLst/>
                <a:latin typeface="Times New Roman" pitchFamily="18" charset="0"/>
                <a:ea typeface="Times New Roman" pitchFamily="18" charset="0"/>
                <a:cs typeface="Times New Roman" pitchFamily="18" charset="0"/>
              </a:rPr>
              <a:t>Έγινε σύγκριση με τα αποτελέσματα άλλων υπολογιστικών και πειραματικών εργασιών με ικανοποιητικά αποτελέσματα. </a:t>
            </a:r>
            <a:endParaRPr kumimoji="0" lang="el-GR" sz="22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1714480" y="2620028"/>
            <a:ext cx="6034024" cy="523220"/>
          </a:xfrm>
          <a:prstGeom prst="rect">
            <a:avLst/>
          </a:prstGeom>
          <a:noFill/>
          <a:ln w="9525">
            <a:noFill/>
            <a:miter lim="800000"/>
            <a:headEnd/>
            <a:tailEnd/>
          </a:ln>
        </p:spPr>
        <p:txBody>
          <a:bodyPr wrap="none">
            <a:spAutoFit/>
          </a:bodyPr>
          <a:lstStyle/>
          <a:p>
            <a:r>
              <a:rPr lang="el-GR" sz="2800" dirty="0" smtClean="0">
                <a:solidFill>
                  <a:srgbClr val="DAEB03"/>
                </a:solidFill>
                <a:latin typeface="Times New Roman" pitchFamily="18" charset="0"/>
                <a:cs typeface="Times New Roman" pitchFamily="18" charset="0"/>
              </a:rPr>
              <a:t>Αποτελέσματα ισοϋψών για στρωτή ροή</a:t>
            </a:r>
            <a:endParaRPr lang="en-US" sz="2800" dirty="0">
              <a:solidFill>
                <a:srgbClr val="DAEB03"/>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71011" name="7 - TextBox"/>
          <p:cNvSpPr txBox="1">
            <a:spLocks noChangeArrowheads="1"/>
          </p:cNvSpPr>
          <p:nvPr/>
        </p:nvSpPr>
        <p:spPr bwMode="auto">
          <a:xfrm>
            <a:off x="5072063" y="1643063"/>
            <a:ext cx="2857500" cy="369887"/>
          </a:xfrm>
          <a:prstGeom prst="rect">
            <a:avLst/>
          </a:prstGeom>
          <a:noFill/>
          <a:ln w="9525">
            <a:noFill/>
            <a:miter lim="800000"/>
            <a:headEnd/>
            <a:tailEnd/>
          </a:ln>
        </p:spPr>
        <p:txBody>
          <a:bodyPr>
            <a:spAutoFit/>
          </a:bodyPr>
          <a:lstStyle/>
          <a:p>
            <a:endParaRPr lang="en-US">
              <a:latin typeface="Corbel" pitchFamily="34" charset="0"/>
            </a:endParaRPr>
          </a:p>
        </p:txBody>
      </p:sp>
      <p:pic>
        <p:nvPicPr>
          <p:cNvPr id="5" name="4 - Εικόνα"/>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71472" y="1785927"/>
            <a:ext cx="7858179" cy="4500594"/>
          </a:xfrm>
          <a:prstGeom prst="rect">
            <a:avLst/>
          </a:prstGeom>
          <a:noFill/>
          <a:ln>
            <a:noFill/>
          </a:ln>
        </p:spPr>
      </p:pic>
      <p:sp>
        <p:nvSpPr>
          <p:cNvPr id="6" name="5 - Ορθογώνιο"/>
          <p:cNvSpPr/>
          <p:nvPr/>
        </p:nvSpPr>
        <p:spPr>
          <a:xfrm>
            <a:off x="-642974" y="571480"/>
            <a:ext cx="8858280" cy="430887"/>
          </a:xfrm>
          <a:prstGeom prst="rect">
            <a:avLst/>
          </a:prstGeom>
        </p:spPr>
        <p:txBody>
          <a:bodyPr wrap="square">
            <a:spAutoFit/>
          </a:bodyPr>
          <a:lstStyle/>
          <a:p>
            <a:r>
              <a:rPr lang="el-GR" sz="2200" dirty="0" smtClean="0">
                <a:latin typeface="Times New Roman" pitchFamily="18" charset="0"/>
                <a:cs typeface="Times New Roman" pitchFamily="18" charset="0"/>
              </a:rPr>
              <a:t>                    Πίεση </a:t>
            </a:r>
            <a:r>
              <a:rPr lang="el-GR" sz="2200" dirty="0" err="1" smtClean="0">
                <a:latin typeface="Times New Roman" pitchFamily="18" charset="0"/>
                <a:cs typeface="Times New Roman" pitchFamily="18" charset="0"/>
              </a:rPr>
              <a:t>πυθμένος</a:t>
            </a:r>
            <a:r>
              <a:rPr lang="el-GR" sz="2200" dirty="0" smtClean="0">
                <a:latin typeface="Times New Roman" pitchFamily="18" charset="0"/>
                <a:cs typeface="Times New Roman" pitchFamily="18" charset="0"/>
              </a:rPr>
              <a:t> στην στρωτή ροή για παροχή Q=0.0163 m</a:t>
            </a:r>
            <a:r>
              <a:rPr lang="el-GR" sz="2200" baseline="30000" dirty="0" smtClean="0">
                <a:latin typeface="Times New Roman" pitchFamily="18" charset="0"/>
                <a:cs typeface="Times New Roman" pitchFamily="18" charset="0"/>
              </a:rPr>
              <a:t>3</a:t>
            </a:r>
            <a:r>
              <a:rPr lang="el-GR" sz="2200" dirty="0" smtClean="0">
                <a:latin typeface="Times New Roman" pitchFamily="18" charset="0"/>
                <a:cs typeface="Times New Roman" pitchFamily="18" charset="0"/>
              </a:rPr>
              <a:t>/sec</a:t>
            </a:r>
            <a:endParaRPr lang="el-GR" sz="2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71011" name="7 - TextBox"/>
          <p:cNvSpPr txBox="1">
            <a:spLocks noChangeArrowheads="1"/>
          </p:cNvSpPr>
          <p:nvPr/>
        </p:nvSpPr>
        <p:spPr bwMode="auto">
          <a:xfrm>
            <a:off x="5072063" y="1643063"/>
            <a:ext cx="2857500" cy="369887"/>
          </a:xfrm>
          <a:prstGeom prst="rect">
            <a:avLst/>
          </a:prstGeom>
          <a:noFill/>
          <a:ln w="9525">
            <a:noFill/>
            <a:miter lim="800000"/>
            <a:headEnd/>
            <a:tailEnd/>
          </a:ln>
        </p:spPr>
        <p:txBody>
          <a:bodyPr>
            <a:spAutoFit/>
          </a:bodyPr>
          <a:lstStyle/>
          <a:p>
            <a:endParaRPr lang="en-US">
              <a:latin typeface="Corbel" pitchFamily="34" charset="0"/>
            </a:endParaRPr>
          </a:p>
        </p:txBody>
      </p:sp>
      <p:pic>
        <p:nvPicPr>
          <p:cNvPr id="5" name="4 - Εικόνα"/>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42910" y="3643314"/>
            <a:ext cx="3857652" cy="2428892"/>
          </a:xfrm>
          <a:prstGeom prst="rect">
            <a:avLst/>
          </a:prstGeom>
          <a:noFill/>
          <a:ln>
            <a:noFill/>
          </a:ln>
        </p:spPr>
      </p:pic>
      <p:sp>
        <p:nvSpPr>
          <p:cNvPr id="7424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Διατμητική τάση στρωτή ροή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α) κάτω όριο και πυθμένας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424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Διατμητική τάση στρωτή ροή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α) κάτω όριο και πυθμένας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424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Διατμητική τάση στρωτή ροή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α) κάτω όριο και πυθμένας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424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Διατμητική τάση στρωτή ροή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α) κάτω όριο και πυθμένας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424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Διατμητική τάση στρωτή ροή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α) κάτω όριο και πυθμένας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424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Διατμητική τάση στρωτή ροή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α) κάτω όριο και πυθμένας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4240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Διατμητική τάση στρωτή ροή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α) κάτω όριο και πυθμένας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74240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Διατμητική τάση στρωτή ροή Q=0.0163 m</a:t>
            </a:r>
            <a:r>
              <a:rPr kumimoji="0" lang="el-GR" sz="1200" b="0" i="1"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3</a:t>
            </a: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/sec</a:t>
            </a:r>
            <a:endParaRPr kumimoji="0" lang="el-G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α) κάτω όριο και πυθμένας β ) άνω όριο και πυθμένας</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15 - Εικόνα"/>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714876" y="1785926"/>
            <a:ext cx="3917625" cy="2500330"/>
          </a:xfrm>
          <a:prstGeom prst="rect">
            <a:avLst/>
          </a:prstGeom>
          <a:noFill/>
          <a:ln>
            <a:noFill/>
          </a:ln>
        </p:spPr>
      </p:pic>
      <p:sp>
        <p:nvSpPr>
          <p:cNvPr id="742409" name="Rectangle 9"/>
          <p:cNvSpPr>
            <a:spLocks noChangeArrowheads="1"/>
          </p:cNvSpPr>
          <p:nvPr/>
        </p:nvSpPr>
        <p:spPr bwMode="auto">
          <a:xfrm>
            <a:off x="500034" y="2357430"/>
            <a:ext cx="385765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u="none" strike="noStrike" cap="none" normalizeH="0" baseline="0" dirty="0" err="1" smtClean="0" bmk="_Toc528021980">
                <a:ln>
                  <a:noFill/>
                </a:ln>
                <a:effectLst/>
                <a:latin typeface="Times New Roman" pitchFamily="18" charset="0"/>
                <a:ea typeface="Calibri" pitchFamily="34" charset="0"/>
                <a:cs typeface="Times New Roman" pitchFamily="18" charset="0"/>
              </a:rPr>
              <a:t>Διατμητική</a:t>
            </a:r>
            <a:r>
              <a:rPr kumimoji="0" lang="el-GR" sz="2200" b="0" u="none" strike="noStrike" cap="none" normalizeH="0" baseline="0" dirty="0" smtClean="0" bmk="_Toc528021980">
                <a:ln>
                  <a:noFill/>
                </a:ln>
                <a:effectLst/>
                <a:latin typeface="Times New Roman" pitchFamily="18" charset="0"/>
                <a:ea typeface="Calibri" pitchFamily="34" charset="0"/>
                <a:cs typeface="Times New Roman" pitchFamily="18" charset="0"/>
              </a:rPr>
              <a:t> τάση, στρωτή ροή Q=0.0163 m</a:t>
            </a:r>
            <a:r>
              <a:rPr kumimoji="0" lang="el-GR" sz="2200" b="0" u="none" strike="noStrike" cap="none" normalizeH="0" baseline="30000" dirty="0" smtClean="0" bmk="_Toc528021980">
                <a:ln>
                  <a:noFill/>
                </a:ln>
                <a:effectLst/>
                <a:latin typeface="Times New Roman" pitchFamily="18" charset="0"/>
                <a:ea typeface="Calibri" pitchFamily="34" charset="0"/>
                <a:cs typeface="Times New Roman" pitchFamily="18" charset="0"/>
              </a:rPr>
              <a:t>3</a:t>
            </a:r>
            <a:r>
              <a:rPr kumimoji="0" lang="el-GR" sz="2200" b="0" u="none" strike="noStrike" cap="none" normalizeH="0" baseline="0" dirty="0" smtClean="0" bmk="_Toc528021980">
                <a:ln>
                  <a:noFill/>
                </a:ln>
                <a:effectLst/>
                <a:latin typeface="Times New Roman" pitchFamily="18" charset="0"/>
                <a:ea typeface="Calibri" pitchFamily="34" charset="0"/>
                <a:cs typeface="Times New Roman" pitchFamily="18" charset="0"/>
              </a:rPr>
              <a:t>/sec</a:t>
            </a:r>
            <a:endParaRPr kumimoji="0" lang="el-GR" sz="2200" b="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κάτω όριο του </a:t>
            </a:r>
            <a:r>
              <a:rPr kumimoji="0" lang="el-GR" sz="2200" b="0" u="none" strike="noStrike" cap="none" normalizeH="0" baseline="0" dirty="0" err="1" smtClean="0">
                <a:ln>
                  <a:noFill/>
                </a:ln>
                <a:effectLst/>
                <a:latin typeface="Times New Roman" pitchFamily="18" charset="0"/>
                <a:ea typeface="Calibri" pitchFamily="34" charset="0"/>
                <a:cs typeface="Times New Roman" pitchFamily="18" charset="0"/>
              </a:rPr>
              <a:t>πυθμένος</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el-GR" sz="2200" b="0" u="none" strike="noStrike" cap="none" normalizeH="0" baseline="0" dirty="0" smtClean="0">
              <a:ln>
                <a:noFill/>
              </a:ln>
              <a:effectLst/>
              <a:latin typeface="Times New Roman" pitchFamily="18" charset="0"/>
              <a:cs typeface="Times New Roman" pitchFamily="18" charset="0"/>
            </a:endParaRPr>
          </a:p>
        </p:txBody>
      </p:sp>
      <p:sp>
        <p:nvSpPr>
          <p:cNvPr id="19" name="Rectangle 9"/>
          <p:cNvSpPr>
            <a:spLocks noChangeArrowheads="1"/>
          </p:cNvSpPr>
          <p:nvPr/>
        </p:nvSpPr>
        <p:spPr bwMode="auto">
          <a:xfrm>
            <a:off x="5000628" y="606492"/>
            <a:ext cx="385765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u="none" strike="noStrike" cap="none" normalizeH="0" baseline="0" dirty="0" err="1" smtClean="0" bmk="_Toc528021980">
                <a:ln>
                  <a:noFill/>
                </a:ln>
                <a:effectLst/>
                <a:latin typeface="Times New Roman" pitchFamily="18" charset="0"/>
                <a:ea typeface="Calibri" pitchFamily="34" charset="0"/>
                <a:cs typeface="Times New Roman" pitchFamily="18" charset="0"/>
              </a:rPr>
              <a:t>Διατμητική</a:t>
            </a:r>
            <a:r>
              <a:rPr kumimoji="0" lang="el-GR" sz="2200" b="0" u="none" strike="noStrike" cap="none" normalizeH="0" baseline="0" dirty="0" smtClean="0" bmk="_Toc528021980">
                <a:ln>
                  <a:noFill/>
                </a:ln>
                <a:effectLst/>
                <a:latin typeface="Times New Roman" pitchFamily="18" charset="0"/>
                <a:ea typeface="Calibri" pitchFamily="34" charset="0"/>
                <a:cs typeface="Times New Roman" pitchFamily="18" charset="0"/>
              </a:rPr>
              <a:t> τάση, στρωτή ροή Q=0.0163 m</a:t>
            </a:r>
            <a:r>
              <a:rPr kumimoji="0" lang="el-GR" sz="2200" b="0" u="none" strike="noStrike" cap="none" normalizeH="0" baseline="30000" dirty="0" smtClean="0" bmk="_Toc528021980">
                <a:ln>
                  <a:noFill/>
                </a:ln>
                <a:effectLst/>
                <a:latin typeface="Times New Roman" pitchFamily="18" charset="0"/>
                <a:ea typeface="Calibri" pitchFamily="34" charset="0"/>
                <a:cs typeface="Times New Roman" pitchFamily="18" charset="0"/>
              </a:rPr>
              <a:t>3</a:t>
            </a:r>
            <a:r>
              <a:rPr kumimoji="0" lang="el-GR" sz="2200" b="0" u="none" strike="noStrike" cap="none" normalizeH="0" baseline="0" dirty="0" smtClean="0" bmk="_Toc528021980">
                <a:ln>
                  <a:noFill/>
                </a:ln>
                <a:effectLst/>
                <a:latin typeface="Times New Roman" pitchFamily="18" charset="0"/>
                <a:ea typeface="Calibri" pitchFamily="34" charset="0"/>
                <a:cs typeface="Times New Roman" pitchFamily="18" charset="0"/>
              </a:rPr>
              <a:t>/sec</a:t>
            </a:r>
            <a:endParaRPr kumimoji="0" lang="el-GR" sz="2200" b="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l-GR" sz="2200" dirty="0" smtClean="0">
                <a:latin typeface="Times New Roman" pitchFamily="18" charset="0"/>
                <a:ea typeface="Calibri" pitchFamily="34" charset="0"/>
                <a:cs typeface="Times New Roman" pitchFamily="18" charset="0"/>
              </a:rPr>
              <a:t>ά</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νω όριο του</a:t>
            </a:r>
            <a:r>
              <a:rPr kumimoji="0" lang="el-GR" sz="2200" b="0" u="none" strike="noStrike" cap="none" normalizeH="0" dirty="0" smtClean="0">
                <a:ln>
                  <a:noFill/>
                </a:ln>
                <a:effectLst/>
                <a:latin typeface="Times New Roman" pitchFamily="18" charset="0"/>
                <a:ea typeface="Calibri" pitchFamily="34" charset="0"/>
                <a:cs typeface="Times New Roman" pitchFamily="18" charset="0"/>
              </a:rPr>
              <a:t> </a:t>
            </a:r>
            <a:r>
              <a:rPr kumimoji="0" lang="el-GR" sz="2200" b="0" u="none" strike="noStrike" cap="none" normalizeH="0" baseline="0" dirty="0" err="1" smtClean="0">
                <a:ln>
                  <a:noFill/>
                </a:ln>
                <a:effectLst/>
                <a:latin typeface="Times New Roman" pitchFamily="18" charset="0"/>
                <a:ea typeface="Calibri" pitchFamily="34" charset="0"/>
                <a:cs typeface="Times New Roman" pitchFamily="18" charset="0"/>
              </a:rPr>
              <a:t>πυθμένος</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el-GR" sz="2200" b="0" u="none" strike="noStrike" cap="none" normalizeH="0" baseline="0" dirty="0" smtClean="0">
              <a:ln>
                <a:noFill/>
              </a:ln>
              <a:effectLst/>
              <a:latin typeface="Times New Roman" pitchFamily="18" charset="0"/>
              <a:cs typeface="Times New Roman" pitchFamily="18" charset="0"/>
            </a:endParaRPr>
          </a:p>
        </p:txBody>
      </p:sp>
      <p:pic>
        <p:nvPicPr>
          <p:cNvPr id="20" name="Picture 2"/>
          <p:cNvPicPr>
            <a:picLocks noChangeAspect="1" noChangeArrowheads="1"/>
          </p:cNvPicPr>
          <p:nvPr/>
        </p:nvPicPr>
        <p:blipFill>
          <a:blip r:embed="rId5"/>
          <a:srcRect/>
          <a:stretch>
            <a:fillRect/>
          </a:stretch>
        </p:blipFill>
        <p:spPr bwMode="auto">
          <a:xfrm>
            <a:off x="642910" y="571479"/>
            <a:ext cx="3786214" cy="189134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F:\turbulence\t\dokimi_3vl\5.PNG"/>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2910" y="3357562"/>
            <a:ext cx="3643338" cy="2857520"/>
          </a:xfrm>
          <a:prstGeom prst="rect">
            <a:avLst/>
          </a:prstGeom>
          <a:noFill/>
          <a:ln>
            <a:noFill/>
          </a:ln>
        </p:spPr>
      </p:pic>
      <p:pic>
        <p:nvPicPr>
          <p:cNvPr id="4" name="3 - Εικόνα" descr="F:\turbulence\t\dokimi_3vl\4.PNG"/>
          <p:cNvPicPr/>
          <p:nvPr/>
        </p:nvPicPr>
        <p:blipFill>
          <a:blip r:embed="rId4">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643438" y="1500174"/>
            <a:ext cx="3857652" cy="2857520"/>
          </a:xfrm>
          <a:prstGeom prst="rect">
            <a:avLst/>
          </a:prstGeom>
          <a:noFill/>
          <a:ln>
            <a:noFill/>
          </a:ln>
        </p:spPr>
      </p:pic>
      <p:sp>
        <p:nvSpPr>
          <p:cNvPr id="727041" name="Rectangle 1"/>
          <p:cNvSpPr>
            <a:spLocks noChangeArrowheads="1"/>
          </p:cNvSpPr>
          <p:nvPr/>
        </p:nvSpPr>
        <p:spPr bwMode="auto">
          <a:xfrm>
            <a:off x="285720" y="2035252"/>
            <a:ext cx="407196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Κλάσμα όγκου στρωτή ροή Q=0.0163 m</a:t>
            </a:r>
            <a:r>
              <a:rPr kumimoji="0" lang="el-GR" sz="2200" b="0" u="none" strike="noStrike" cap="none" normalizeH="0" baseline="30000" dirty="0" smtClean="0">
                <a:ln>
                  <a:noFill/>
                </a:ln>
                <a:effectLst/>
                <a:latin typeface="Times New Roman" pitchFamily="18" charset="0"/>
                <a:ea typeface="Calibri" pitchFamily="34" charset="0"/>
                <a:cs typeface="Times New Roman" pitchFamily="18" charset="0"/>
              </a:rPr>
              <a:t>3</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/sec,</a:t>
            </a:r>
            <a:endParaRPr kumimoji="0" lang="el-GR" sz="2200" b="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κάτω όριο και έξοδος</a:t>
            </a:r>
            <a:endParaRPr kumimoji="0" lang="el-GR" sz="2200" b="0" u="none" strike="noStrike" cap="none" normalizeH="0" baseline="0" dirty="0" smtClean="0">
              <a:ln>
                <a:noFill/>
              </a:ln>
              <a:effectLst/>
              <a:latin typeface="Times New Roman" pitchFamily="18" charset="0"/>
              <a:cs typeface="Times New Roman" pitchFamily="18" charset="0"/>
            </a:endParaRPr>
          </a:p>
        </p:txBody>
      </p:sp>
      <p:sp>
        <p:nvSpPr>
          <p:cNvPr id="6" name="Rectangle 1"/>
          <p:cNvSpPr>
            <a:spLocks noChangeArrowheads="1"/>
          </p:cNvSpPr>
          <p:nvPr/>
        </p:nvSpPr>
        <p:spPr bwMode="auto">
          <a:xfrm>
            <a:off x="4714876" y="357166"/>
            <a:ext cx="4045311"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Κλάσμα όγκου στρωτή ροή Q=0.0163 m</a:t>
            </a:r>
            <a:r>
              <a:rPr kumimoji="0" lang="el-GR" sz="2200" b="0" u="none" strike="noStrike" cap="none" normalizeH="0" baseline="30000" dirty="0" smtClean="0">
                <a:ln>
                  <a:noFill/>
                </a:ln>
                <a:effectLst/>
                <a:latin typeface="Times New Roman" pitchFamily="18" charset="0"/>
                <a:ea typeface="Calibri" pitchFamily="34" charset="0"/>
                <a:cs typeface="Times New Roman" pitchFamily="18" charset="0"/>
              </a:rPr>
              <a:t>3</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/sec,</a:t>
            </a:r>
            <a:endParaRPr kumimoji="0" lang="el-GR" sz="2200" b="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άνω όριο και έξοδος</a:t>
            </a:r>
            <a:endParaRPr kumimoji="0" lang="el-GR" sz="2200" b="0" u="none" strike="noStrike" cap="none" normalizeH="0" baseline="0" dirty="0" smtClean="0">
              <a:ln>
                <a:noFill/>
              </a:ln>
              <a:effectLst/>
              <a:latin typeface="Times New Roman" pitchFamily="18" charset="0"/>
              <a:cs typeface="Times New Roman" pitchFamily="18" charset="0"/>
            </a:endParaRPr>
          </a:p>
        </p:txBody>
      </p:sp>
      <p:pic>
        <p:nvPicPr>
          <p:cNvPr id="8" name="Picture 2"/>
          <p:cNvPicPr>
            <a:picLocks noChangeAspect="1" noChangeArrowheads="1"/>
          </p:cNvPicPr>
          <p:nvPr/>
        </p:nvPicPr>
        <p:blipFill>
          <a:blip r:embed="rId5"/>
          <a:srcRect/>
          <a:stretch>
            <a:fillRect/>
          </a:stretch>
        </p:blipFill>
        <p:spPr bwMode="auto">
          <a:xfrm>
            <a:off x="642910" y="180333"/>
            <a:ext cx="3786214" cy="189134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F:\turbulence\t\dokimi_3vl\1.PNG"/>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71472" y="1643050"/>
            <a:ext cx="7929618" cy="4728550"/>
          </a:xfrm>
          <a:prstGeom prst="rect">
            <a:avLst/>
          </a:prstGeom>
          <a:noFill/>
          <a:ln>
            <a:noFill/>
          </a:ln>
        </p:spPr>
      </p:pic>
      <p:sp>
        <p:nvSpPr>
          <p:cNvPr id="4" name="Rectangle 1"/>
          <p:cNvSpPr>
            <a:spLocks noChangeArrowheads="1"/>
          </p:cNvSpPr>
          <p:nvPr/>
        </p:nvSpPr>
        <p:spPr bwMode="auto">
          <a:xfrm>
            <a:off x="571472" y="428604"/>
            <a:ext cx="800105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l-GR" sz="2200" dirty="0" smtClean="0">
                <a:latin typeface="Times New Roman" pitchFamily="18" charset="0"/>
                <a:cs typeface="Times New Roman" pitchFamily="18" charset="0"/>
              </a:rPr>
              <a:t>Ελεύθερη επιφάνεια ροής ρευστού</a:t>
            </a:r>
            <a:r>
              <a:rPr lang="el-GR" sz="2200" b="1"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στην </a:t>
            </a:r>
          </a:p>
          <a:p>
            <a:pPr algn="ctr"/>
            <a:r>
              <a:rPr lang="el-GR" sz="2200" dirty="0" smtClean="0">
                <a:latin typeface="Times New Roman" pitchFamily="18" charset="0"/>
                <a:cs typeface="Times New Roman" pitchFamily="18" charset="0"/>
              </a:rPr>
              <a:t>στρωτή ροή για παροχή Q=0.0163 m</a:t>
            </a:r>
            <a:r>
              <a:rPr lang="el-GR" sz="2200" baseline="30000" dirty="0" smtClean="0">
                <a:latin typeface="Times New Roman" pitchFamily="18" charset="0"/>
                <a:cs typeface="Times New Roman" pitchFamily="18" charset="0"/>
              </a:rPr>
              <a:t>3</a:t>
            </a:r>
            <a:r>
              <a:rPr lang="el-GR" sz="2200" dirty="0" smtClean="0">
                <a:latin typeface="Times New Roman" pitchFamily="18" charset="0"/>
                <a:cs typeface="Times New Roman" pitchFamily="18" charset="0"/>
              </a:rPr>
              <a:t>/sec</a:t>
            </a:r>
            <a:endParaRPr lang="el-GR" sz="22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Υπότιτλος"/>
          <p:cNvSpPr>
            <a:spLocks noGrp="1"/>
          </p:cNvSpPr>
          <p:nvPr>
            <p:ph type="subTitle" idx="4294967295"/>
          </p:nvPr>
        </p:nvSpPr>
        <p:spPr>
          <a:xfrm>
            <a:off x="214282" y="2214555"/>
            <a:ext cx="8929718" cy="1143008"/>
          </a:xfrm>
        </p:spPr>
        <p:txBody>
          <a:bodyPr>
            <a:normAutofit/>
          </a:bodyPr>
          <a:lstStyle/>
          <a:p>
            <a:pPr>
              <a:buNone/>
            </a:pPr>
            <a:r>
              <a:rPr lang="el-GR" sz="2800" dirty="0" smtClean="0">
                <a:solidFill>
                  <a:srgbClr val="DAEB03"/>
                </a:solidFill>
                <a:latin typeface="Times New Roman" pitchFamily="18" charset="0"/>
                <a:cs typeface="Times New Roman" pitchFamily="18" charset="0"/>
              </a:rPr>
              <a:t>            Αποτελέσματα ισοϋψών για τυρβώδη ροή</a:t>
            </a:r>
            <a:endParaRPr lang="en-US" sz="2800" dirty="0" smtClean="0">
              <a:solidFill>
                <a:srgbClr val="DAEB03"/>
              </a:solidFill>
              <a:latin typeface="Times New Roman" pitchFamily="18" charset="0"/>
              <a:cs typeface="Times New Roman" pitchFamily="18" charset="0"/>
            </a:endParaRPr>
          </a:p>
          <a:p>
            <a:pPr algn="ctr" eaLnBrk="1" hangingPunct="1">
              <a:buFont typeface="Wingdings" pitchFamily="2" charset="2"/>
              <a:buNone/>
              <a:defRPr/>
            </a:pPr>
            <a:endParaRPr lang="en-US" sz="4000" b="1" dirty="0" smtClean="0">
              <a:solidFill>
                <a:srgbClr val="C1EEFF"/>
              </a:solidFill>
              <a:latin typeface="Times New Roman" pitchFamily="18" charset="0"/>
            </a:endParaRPr>
          </a:p>
          <a:p>
            <a:pPr algn="ctr" eaLnBrk="1" hangingPunct="1">
              <a:buFont typeface="Wingdings" pitchFamily="2" charset="2"/>
              <a:buNone/>
              <a:defRPr/>
            </a:pPr>
            <a:endParaRPr lang="el-GR" sz="2400" b="1" dirty="0" smtClean="0">
              <a:solidFill>
                <a:srgbClr val="C1EEFF"/>
              </a:solidFill>
              <a:effectLst>
                <a:outerShdw blurRad="38100" dist="38100" dir="2700000" algn="tl">
                  <a:srgbClr val="FFFFFF"/>
                </a:outerShdw>
              </a:effectLst>
              <a:latin typeface="Palatino Linotype" pitchFamily="18"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δοκιμη_3_τ6"/>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71538" y="1714489"/>
            <a:ext cx="7215238" cy="4429156"/>
          </a:xfrm>
          <a:prstGeom prst="rect">
            <a:avLst/>
          </a:prstGeom>
          <a:noFill/>
          <a:ln>
            <a:noFill/>
          </a:ln>
        </p:spPr>
      </p:pic>
      <p:sp>
        <p:nvSpPr>
          <p:cNvPr id="724993" name="Rectangle 1"/>
          <p:cNvSpPr>
            <a:spLocks noChangeArrowheads="1"/>
          </p:cNvSpPr>
          <p:nvPr/>
        </p:nvSpPr>
        <p:spPr bwMode="auto">
          <a:xfrm>
            <a:off x="962544" y="642918"/>
            <a:ext cx="7313220"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952625" algn="l"/>
              </a:tabLst>
            </a:pP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Πίεση </a:t>
            </a:r>
            <a:r>
              <a:rPr kumimoji="0" lang="el-GR" sz="2200" b="0" u="none" strike="noStrike" cap="none" normalizeH="0" baseline="0" dirty="0" err="1" smtClean="0">
                <a:ln>
                  <a:noFill/>
                </a:ln>
                <a:effectLst/>
                <a:latin typeface="Times New Roman" pitchFamily="18" charset="0"/>
                <a:ea typeface="Calibri" pitchFamily="34" charset="0"/>
                <a:cs typeface="Times New Roman" pitchFamily="18" charset="0"/>
              </a:rPr>
              <a:t>πυθμένος</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 για</a:t>
            </a:r>
            <a:r>
              <a:rPr kumimoji="0" lang="el-GR" sz="2200" b="0" u="none" strike="noStrike" cap="none" normalizeH="0" dirty="0" smtClean="0">
                <a:ln>
                  <a:noFill/>
                </a:ln>
                <a:effectLst/>
                <a:latin typeface="Times New Roman" pitchFamily="18" charset="0"/>
                <a:ea typeface="Calibri" pitchFamily="34" charset="0"/>
                <a:cs typeface="Times New Roman" pitchFamily="18" charset="0"/>
              </a:rPr>
              <a:t> </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τυρβώδη ροή με παροχή Q=0.0163 m</a:t>
            </a:r>
            <a:r>
              <a:rPr kumimoji="0" lang="el-GR" sz="2200" b="0" u="none" strike="noStrike" cap="none" normalizeH="0" baseline="30000" dirty="0" smtClean="0">
                <a:ln>
                  <a:noFill/>
                </a:ln>
                <a:effectLst/>
                <a:latin typeface="Times New Roman" pitchFamily="18" charset="0"/>
                <a:ea typeface="Calibri" pitchFamily="34" charset="0"/>
                <a:cs typeface="Times New Roman" pitchFamily="18" charset="0"/>
              </a:rPr>
              <a:t>3</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/sec</a:t>
            </a:r>
            <a:endParaRPr kumimoji="0" lang="el-GR" sz="2200" b="0" u="none" strike="noStrike" cap="none" normalizeH="0" baseline="0" dirty="0" smtClean="0">
              <a:ln>
                <a:noFill/>
              </a:ln>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2910" y="3500438"/>
            <a:ext cx="4071966" cy="2214578"/>
          </a:xfrm>
          <a:prstGeom prst="rect">
            <a:avLst/>
          </a:prstGeom>
          <a:noFill/>
          <a:ln>
            <a:noFill/>
          </a:ln>
        </p:spPr>
      </p:pic>
      <p:pic>
        <p:nvPicPr>
          <p:cNvPr id="4" name="3 - Εικόνα"/>
          <p:cNvPicPr/>
          <p:nvPr/>
        </p:nvPicPr>
        <p:blipFill>
          <a:blip r:embed="rId4">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72066" y="1285860"/>
            <a:ext cx="3429024" cy="2643206"/>
          </a:xfrm>
          <a:prstGeom prst="rect">
            <a:avLst/>
          </a:prstGeom>
          <a:noFill/>
          <a:ln>
            <a:noFill/>
          </a:ln>
        </p:spPr>
      </p:pic>
      <p:sp>
        <p:nvSpPr>
          <p:cNvPr id="722945" name="Rectangle 1"/>
          <p:cNvSpPr>
            <a:spLocks noChangeArrowheads="1"/>
          </p:cNvSpPr>
          <p:nvPr/>
        </p:nvSpPr>
        <p:spPr bwMode="auto">
          <a:xfrm>
            <a:off x="428596" y="2321004"/>
            <a:ext cx="428628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u="none" strike="noStrike" cap="none" normalizeH="0" baseline="0" dirty="0" err="1" smtClean="0">
                <a:ln>
                  <a:noFill/>
                </a:ln>
                <a:effectLst/>
                <a:latin typeface="Times New Roman" pitchFamily="18" charset="0"/>
                <a:ea typeface="Calibri" pitchFamily="34" charset="0"/>
                <a:cs typeface="Times New Roman" pitchFamily="18" charset="0"/>
              </a:rPr>
              <a:t>Διατμητική</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 τάση, τυρβώδης ροή Q=0.0163 m</a:t>
            </a:r>
            <a:r>
              <a:rPr kumimoji="0" lang="el-GR" sz="2200" b="0" u="none" strike="noStrike" cap="none" normalizeH="0" baseline="30000" dirty="0" smtClean="0">
                <a:ln>
                  <a:noFill/>
                </a:ln>
                <a:effectLst/>
                <a:latin typeface="Times New Roman" pitchFamily="18" charset="0"/>
                <a:ea typeface="Calibri" pitchFamily="34" charset="0"/>
                <a:cs typeface="Times New Roman" pitchFamily="18" charset="0"/>
              </a:rPr>
              <a:t>3</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/sec,</a:t>
            </a:r>
            <a:endParaRPr lang="el-GR" sz="2200" dirty="0" smtClean="0">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κάτω όριο και πυθμένας</a:t>
            </a:r>
            <a:endParaRPr kumimoji="0" lang="el-GR" sz="2200" b="0" u="none" strike="noStrike" cap="none" normalizeH="0" baseline="0" dirty="0" smtClean="0">
              <a:ln>
                <a:noFill/>
              </a:ln>
              <a:effectLst/>
              <a:latin typeface="Arial" pitchFamily="34" charset="0"/>
              <a:cs typeface="Arial" pitchFamily="34" charset="0"/>
            </a:endParaRPr>
          </a:p>
        </p:txBody>
      </p:sp>
      <p:sp>
        <p:nvSpPr>
          <p:cNvPr id="7" name="Rectangle 1"/>
          <p:cNvSpPr>
            <a:spLocks noChangeArrowheads="1"/>
          </p:cNvSpPr>
          <p:nvPr/>
        </p:nvSpPr>
        <p:spPr bwMode="auto">
          <a:xfrm>
            <a:off x="4572000" y="106426"/>
            <a:ext cx="428628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u="none" strike="noStrike" cap="none" normalizeH="0" baseline="0" dirty="0" err="1" smtClean="0">
                <a:ln>
                  <a:noFill/>
                </a:ln>
                <a:effectLst/>
                <a:latin typeface="Times New Roman" pitchFamily="18" charset="0"/>
                <a:ea typeface="Calibri" pitchFamily="34" charset="0"/>
                <a:cs typeface="Times New Roman" pitchFamily="18" charset="0"/>
              </a:rPr>
              <a:t>Διατμητική</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 τάση, τυρβώδης ροή Q=0.0163 m</a:t>
            </a:r>
            <a:r>
              <a:rPr kumimoji="0" lang="el-GR" sz="2200" b="0" u="none" strike="noStrike" cap="none" normalizeH="0" baseline="30000" dirty="0" smtClean="0">
                <a:ln>
                  <a:noFill/>
                </a:ln>
                <a:effectLst/>
                <a:latin typeface="Times New Roman" pitchFamily="18" charset="0"/>
                <a:ea typeface="Calibri" pitchFamily="34" charset="0"/>
                <a:cs typeface="Times New Roman" pitchFamily="18" charset="0"/>
              </a:rPr>
              <a:t>3</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/sec,</a:t>
            </a:r>
            <a:endParaRPr lang="el-GR" sz="2200" dirty="0" smtClean="0">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l-GR" sz="2200" dirty="0" smtClean="0">
                <a:latin typeface="Times New Roman" pitchFamily="18" charset="0"/>
                <a:ea typeface="Calibri" pitchFamily="34" charset="0"/>
                <a:cs typeface="Times New Roman" pitchFamily="18" charset="0"/>
              </a:rPr>
              <a:t>ά</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νω όριο και πυθμένας</a:t>
            </a:r>
            <a:endParaRPr kumimoji="0" lang="el-GR" sz="2200" b="0" u="none" strike="noStrike" cap="none" normalizeH="0" baseline="0" dirty="0" smtClean="0">
              <a:ln>
                <a:noFill/>
              </a:ln>
              <a:effectLst/>
              <a:latin typeface="Arial" pitchFamily="34" charset="0"/>
              <a:cs typeface="Arial" pitchFamily="34" charset="0"/>
            </a:endParaRPr>
          </a:p>
        </p:txBody>
      </p:sp>
      <p:pic>
        <p:nvPicPr>
          <p:cNvPr id="8" name="Picture 2"/>
          <p:cNvPicPr>
            <a:picLocks noChangeAspect="1" noChangeArrowheads="1"/>
          </p:cNvPicPr>
          <p:nvPr/>
        </p:nvPicPr>
        <p:blipFill>
          <a:blip r:embed="rId5"/>
          <a:srcRect/>
          <a:stretch>
            <a:fillRect/>
          </a:stretch>
        </p:blipFill>
        <p:spPr bwMode="auto">
          <a:xfrm>
            <a:off x="642910" y="500042"/>
            <a:ext cx="3786214" cy="189134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F:\turbulence\t\dokimi_3t\6.PNG"/>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71472" y="3643314"/>
            <a:ext cx="4071966" cy="2500330"/>
          </a:xfrm>
          <a:prstGeom prst="rect">
            <a:avLst/>
          </a:prstGeom>
          <a:noFill/>
          <a:ln>
            <a:noFill/>
          </a:ln>
        </p:spPr>
      </p:pic>
      <p:pic>
        <p:nvPicPr>
          <p:cNvPr id="4" name="3 - Εικόνα" descr="F:\turbulence\t\dokimi_3t\7.PNG"/>
          <p:cNvPicPr/>
          <p:nvPr/>
        </p:nvPicPr>
        <p:blipFill>
          <a:blip r:embed="rId4">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786314" y="1714488"/>
            <a:ext cx="3810628" cy="2571768"/>
          </a:xfrm>
          <a:prstGeom prst="rect">
            <a:avLst/>
          </a:prstGeom>
          <a:noFill/>
          <a:ln>
            <a:noFill/>
          </a:ln>
        </p:spPr>
      </p:pic>
      <p:sp>
        <p:nvSpPr>
          <p:cNvPr id="6" name="Rectangle 1"/>
          <p:cNvSpPr>
            <a:spLocks noChangeArrowheads="1"/>
          </p:cNvSpPr>
          <p:nvPr/>
        </p:nvSpPr>
        <p:spPr bwMode="auto">
          <a:xfrm>
            <a:off x="285720" y="2428868"/>
            <a:ext cx="421484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Κλάσμα όγκου τυρβώδης ροή Q=0.0163 m</a:t>
            </a:r>
            <a:r>
              <a:rPr kumimoji="0" lang="el-GR" sz="2200" b="0" u="none" strike="noStrike" cap="none" normalizeH="0" baseline="30000" dirty="0" smtClean="0">
                <a:ln>
                  <a:noFill/>
                </a:ln>
                <a:effectLst/>
                <a:latin typeface="Times New Roman" pitchFamily="18" charset="0"/>
                <a:ea typeface="Calibri" pitchFamily="34" charset="0"/>
                <a:cs typeface="Times New Roman" pitchFamily="18" charset="0"/>
              </a:rPr>
              <a:t>3</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/sec</a:t>
            </a:r>
            <a:r>
              <a:rPr kumimoji="0" lang="el-GR" sz="12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l-G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κάτω όριο και έξοδος</a:t>
            </a:r>
            <a:endParaRPr kumimoji="0" lang="el-GR" sz="2200" b="0" u="none" strike="noStrike" cap="none" normalizeH="0" baseline="0" dirty="0" smtClean="0">
              <a:ln>
                <a:noFill/>
              </a:ln>
              <a:effectLst/>
              <a:latin typeface="Arial" pitchFamily="34" charset="0"/>
              <a:cs typeface="Arial" pitchFamily="34" charset="0"/>
            </a:endParaRPr>
          </a:p>
        </p:txBody>
      </p:sp>
      <p:sp>
        <p:nvSpPr>
          <p:cNvPr id="7" name="Rectangle 1"/>
          <p:cNvSpPr>
            <a:spLocks noChangeArrowheads="1"/>
          </p:cNvSpPr>
          <p:nvPr/>
        </p:nvSpPr>
        <p:spPr bwMode="auto">
          <a:xfrm>
            <a:off x="4572000" y="500042"/>
            <a:ext cx="421484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Κλάσμα όγκου τυρβώδης ροή Q=0.0163 m</a:t>
            </a:r>
            <a:r>
              <a:rPr kumimoji="0" lang="el-GR" sz="2200" b="0" u="none" strike="noStrike" cap="none" normalizeH="0" baseline="30000" dirty="0" smtClean="0">
                <a:ln>
                  <a:noFill/>
                </a:ln>
                <a:effectLst/>
                <a:latin typeface="Times New Roman" pitchFamily="18" charset="0"/>
                <a:ea typeface="Calibri" pitchFamily="34" charset="0"/>
                <a:cs typeface="Times New Roman" pitchFamily="18" charset="0"/>
              </a:rPr>
              <a:t>3</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/sec</a:t>
            </a:r>
            <a:r>
              <a:rPr kumimoji="0" lang="el-GR" sz="12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l-G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l-GR" sz="2200" dirty="0" smtClean="0">
                <a:latin typeface="Times New Roman" pitchFamily="18" charset="0"/>
                <a:ea typeface="Calibri" pitchFamily="34" charset="0"/>
                <a:cs typeface="Times New Roman" pitchFamily="18" charset="0"/>
              </a:rPr>
              <a:t>ά</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νω όριο και έξοδος</a:t>
            </a:r>
            <a:endParaRPr kumimoji="0" lang="el-GR" sz="2200" b="0" u="none" strike="noStrike" cap="none" normalizeH="0" baseline="0" dirty="0" smtClean="0">
              <a:ln>
                <a:noFill/>
              </a:ln>
              <a:effectLst/>
              <a:latin typeface="Arial" pitchFamily="34" charset="0"/>
              <a:cs typeface="Arial" pitchFamily="34" charset="0"/>
            </a:endParaRPr>
          </a:p>
        </p:txBody>
      </p:sp>
      <p:pic>
        <p:nvPicPr>
          <p:cNvPr id="9" name="Picture 2"/>
          <p:cNvPicPr>
            <a:picLocks noChangeAspect="1" noChangeArrowheads="1"/>
          </p:cNvPicPr>
          <p:nvPr/>
        </p:nvPicPr>
        <p:blipFill>
          <a:blip r:embed="rId5"/>
          <a:srcRect/>
          <a:stretch>
            <a:fillRect/>
          </a:stretch>
        </p:blipFill>
        <p:spPr bwMode="auto">
          <a:xfrm>
            <a:off x="642910" y="571479"/>
            <a:ext cx="3786214" cy="189134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F:\turbulence\t\dokimi_3t\4.PNG"/>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2910" y="1428736"/>
            <a:ext cx="7715304" cy="4752565"/>
          </a:xfrm>
          <a:prstGeom prst="rect">
            <a:avLst/>
          </a:prstGeom>
          <a:noFill/>
          <a:ln>
            <a:noFill/>
          </a:ln>
        </p:spPr>
      </p:pic>
      <p:sp>
        <p:nvSpPr>
          <p:cNvPr id="4" name="Rectangle 1"/>
          <p:cNvSpPr>
            <a:spLocks noChangeArrowheads="1"/>
          </p:cNvSpPr>
          <p:nvPr/>
        </p:nvSpPr>
        <p:spPr bwMode="auto">
          <a:xfrm>
            <a:off x="962544" y="642918"/>
            <a:ext cx="730841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952625" algn="l"/>
              </a:tabLst>
            </a:pP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Πίεση </a:t>
            </a:r>
            <a:r>
              <a:rPr kumimoji="0" lang="el-GR" sz="2200" b="0" u="none" strike="noStrike" cap="none" normalizeH="0" baseline="0" dirty="0" err="1" smtClean="0">
                <a:ln>
                  <a:noFill/>
                </a:ln>
                <a:effectLst/>
                <a:latin typeface="Times New Roman" pitchFamily="18" charset="0"/>
                <a:ea typeface="Calibri" pitchFamily="34" charset="0"/>
                <a:cs typeface="Times New Roman" pitchFamily="18" charset="0"/>
              </a:rPr>
              <a:t>πυθμένος</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 για τυρβώδη ροή με παροχή Q=0.0163 m</a:t>
            </a:r>
            <a:r>
              <a:rPr kumimoji="0" lang="el-GR" sz="2200" b="0" u="none" strike="noStrike" cap="none" normalizeH="0" baseline="30000" dirty="0" smtClean="0">
                <a:ln>
                  <a:noFill/>
                </a:ln>
                <a:effectLst/>
                <a:latin typeface="Times New Roman" pitchFamily="18" charset="0"/>
                <a:ea typeface="Calibri" pitchFamily="34" charset="0"/>
                <a:cs typeface="Times New Roman" pitchFamily="18" charset="0"/>
              </a:rPr>
              <a:t>3</a:t>
            </a:r>
            <a:r>
              <a:rPr kumimoji="0" lang="el-GR" sz="2200" b="0" u="none" strike="noStrike" cap="none" normalizeH="0" baseline="0" dirty="0" smtClean="0">
                <a:ln>
                  <a:noFill/>
                </a:ln>
                <a:effectLst/>
                <a:latin typeface="Times New Roman" pitchFamily="18" charset="0"/>
                <a:ea typeface="Calibri" pitchFamily="34" charset="0"/>
                <a:cs typeface="Times New Roman" pitchFamily="18" charset="0"/>
              </a:rPr>
              <a:t>/sec</a:t>
            </a:r>
            <a:endParaRPr kumimoji="0" lang="el-GR" sz="2200" b="0" u="none" strike="noStrike" cap="none" normalizeH="0" baseline="0" dirty="0" smtClean="0">
              <a:ln>
                <a:noFill/>
              </a:ln>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142976" y="2620028"/>
            <a:ext cx="6885411" cy="523220"/>
          </a:xfrm>
          <a:prstGeom prst="rect">
            <a:avLst/>
          </a:prstGeom>
          <a:noFill/>
          <a:ln w="9525">
            <a:noFill/>
            <a:miter lim="800000"/>
            <a:headEnd/>
            <a:tailEnd/>
          </a:ln>
        </p:spPr>
        <p:txBody>
          <a:bodyPr wrap="none">
            <a:spAutoFit/>
          </a:bodyPr>
          <a:lstStyle/>
          <a:p>
            <a:r>
              <a:rPr lang="el-GR" sz="2800" dirty="0" smtClean="0">
                <a:solidFill>
                  <a:srgbClr val="DAEB03"/>
                </a:solidFill>
                <a:latin typeface="Times New Roman" pitchFamily="18" charset="0"/>
                <a:cs typeface="Times New Roman" pitchFamily="18" charset="0"/>
              </a:rPr>
              <a:t>Πειραματική διάταξη και υπολογιστικό δίκτυο</a:t>
            </a:r>
            <a:endParaRPr lang="en-US" sz="2800" dirty="0">
              <a:solidFill>
                <a:srgbClr val="DAEB03"/>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Υπότιτλος"/>
          <p:cNvSpPr>
            <a:spLocks noGrp="1"/>
          </p:cNvSpPr>
          <p:nvPr>
            <p:ph type="subTitle" idx="4294967295"/>
          </p:nvPr>
        </p:nvSpPr>
        <p:spPr>
          <a:xfrm>
            <a:off x="214282" y="2214554"/>
            <a:ext cx="8929718" cy="1728787"/>
          </a:xfrm>
        </p:spPr>
        <p:txBody>
          <a:bodyPr>
            <a:normAutofit/>
          </a:bodyPr>
          <a:lstStyle/>
          <a:p>
            <a:pPr algn="ctr" eaLnBrk="1" hangingPunct="1">
              <a:buFont typeface="Wingdings" pitchFamily="2" charset="2"/>
              <a:buNone/>
              <a:defRPr/>
            </a:pPr>
            <a:r>
              <a:rPr lang="el-GR" sz="2800" dirty="0" smtClean="0">
                <a:solidFill>
                  <a:srgbClr val="F4EF11"/>
                </a:solidFill>
                <a:latin typeface="Times New Roman" pitchFamily="18" charset="0"/>
              </a:rPr>
              <a:t>Συμπεράσματα</a:t>
            </a:r>
            <a:endParaRPr lang="en-US" sz="2800" dirty="0" smtClean="0">
              <a:solidFill>
                <a:srgbClr val="F4EF11"/>
              </a:solidFill>
              <a:latin typeface="Times New Roman" pitchFamily="18" charset="0"/>
            </a:endParaRPr>
          </a:p>
          <a:p>
            <a:pPr algn="ctr" eaLnBrk="1" hangingPunct="1">
              <a:buFont typeface="Wingdings" pitchFamily="2" charset="2"/>
              <a:buNone/>
              <a:defRPr/>
            </a:pPr>
            <a:endParaRPr lang="en-US" sz="4000" b="1" dirty="0" smtClean="0">
              <a:solidFill>
                <a:srgbClr val="C1EEFF"/>
              </a:solidFill>
              <a:latin typeface="Times New Roman" pitchFamily="18" charset="0"/>
            </a:endParaRPr>
          </a:p>
          <a:p>
            <a:pPr algn="ctr" eaLnBrk="1" hangingPunct="1">
              <a:buFont typeface="Wingdings" pitchFamily="2" charset="2"/>
              <a:buNone/>
              <a:defRPr/>
            </a:pPr>
            <a:endParaRPr lang="el-GR" sz="2400" b="1" dirty="0" smtClean="0">
              <a:solidFill>
                <a:srgbClr val="C1EEFF"/>
              </a:solidFill>
              <a:effectLst>
                <a:outerShdw blurRad="38100" dist="38100" dir="2700000" algn="tl">
                  <a:srgbClr val="FFFFFF"/>
                </a:outerShdw>
              </a:effectLst>
              <a:latin typeface="Palatino Linotyp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decel="50000" fill="hold">
                                          <p:stCondLst>
                                            <p:cond delay="0"/>
                                          </p:stCondLst>
                                        </p:cTn>
                                        <p:tgtEl>
                                          <p:spTgt spid="1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Υπότιτλος"/>
          <p:cNvSpPr>
            <a:spLocks noGrp="1"/>
          </p:cNvSpPr>
          <p:nvPr>
            <p:ph type="subTitle" idx="4294967295"/>
          </p:nvPr>
        </p:nvSpPr>
        <p:spPr>
          <a:xfrm>
            <a:off x="714348" y="571480"/>
            <a:ext cx="7715304" cy="4857784"/>
          </a:xfrm>
        </p:spPr>
        <p:txBody>
          <a:bodyPr>
            <a:normAutofit fontScale="25000" lnSpcReduction="20000"/>
          </a:bodyPr>
          <a:lstStyle/>
          <a:p>
            <a:pPr algn="just">
              <a:buNone/>
            </a:pPr>
            <a:r>
              <a:rPr lang="el-GR" sz="8800" dirty="0" smtClean="0">
                <a:latin typeface="Times New Roman" pitchFamily="18" charset="0"/>
                <a:cs typeface="Times New Roman" pitchFamily="18" charset="0"/>
              </a:rPr>
              <a:t>     </a:t>
            </a:r>
            <a:r>
              <a:rPr lang="el-GR" sz="9600" dirty="0" smtClean="0">
                <a:latin typeface="Times New Roman" pitchFamily="18" charset="0"/>
                <a:cs typeface="Times New Roman" pitchFamily="18" charset="0"/>
              </a:rPr>
              <a:t>Έγιναν προσομοιώσεις για δυο διαφορετικές συνθήκες ροής. Στην πρώτη περίπτωση μελετήθηκε η ροή ως στρωτή ενώ στο δεύτερο μελετήθηκε ως πλήρως τυρβώδης και έγινε χρήση του μοντέλου </a:t>
            </a:r>
            <a:r>
              <a:rPr lang="en-US" sz="9600" dirty="0" smtClean="0">
                <a:latin typeface="Times New Roman" pitchFamily="18" charset="0"/>
                <a:cs typeface="Times New Roman" pitchFamily="18" charset="0"/>
              </a:rPr>
              <a:t>RNG</a:t>
            </a:r>
            <a:r>
              <a:rPr lang="el-GR" sz="9600" dirty="0" smtClean="0">
                <a:latin typeface="Times New Roman" pitchFamily="18" charset="0"/>
                <a:cs typeface="Times New Roman" pitchFamily="18" charset="0"/>
              </a:rPr>
              <a:t>-</a:t>
            </a:r>
            <a:r>
              <a:rPr lang="en-US" sz="9600" dirty="0" smtClean="0">
                <a:latin typeface="Times New Roman" pitchFamily="18" charset="0"/>
                <a:cs typeface="Times New Roman" pitchFamily="18" charset="0"/>
              </a:rPr>
              <a:t>k</a:t>
            </a:r>
            <a:r>
              <a:rPr lang="el-GR" sz="9600" dirty="0" smtClean="0">
                <a:latin typeface="Times New Roman" pitchFamily="18" charset="0"/>
                <a:cs typeface="Times New Roman" pitchFamily="18" charset="0"/>
              </a:rPr>
              <a:t>-ε. </a:t>
            </a:r>
          </a:p>
          <a:p>
            <a:pPr algn="just">
              <a:buNone/>
            </a:pPr>
            <a:endParaRPr lang="el-GR" sz="9600" dirty="0" smtClean="0">
              <a:latin typeface="Times New Roman" pitchFamily="18" charset="0"/>
              <a:cs typeface="Times New Roman" pitchFamily="18" charset="0"/>
            </a:endParaRPr>
          </a:p>
          <a:p>
            <a:pPr algn="just">
              <a:buNone/>
            </a:pPr>
            <a:r>
              <a:rPr lang="el-GR" sz="9600" dirty="0" smtClean="0">
                <a:latin typeface="Times New Roman" pitchFamily="18" charset="0"/>
                <a:cs typeface="Times New Roman" pitchFamily="18" charset="0"/>
              </a:rPr>
              <a:t>     Για να διαπιστωθεί η ακρίβεια των αποτελεσμάτων από τις προσομοιώσεις αυτά συγκρίθηκαν με πραγματικά δεδομένα από αντίστοιχο εργαστηριακό ομοίωμα. </a:t>
            </a:r>
          </a:p>
          <a:p>
            <a:pPr algn="just">
              <a:buNone/>
            </a:pPr>
            <a:endParaRPr lang="el-GR" sz="9600" dirty="0" smtClean="0">
              <a:latin typeface="Times New Roman" pitchFamily="18" charset="0"/>
              <a:cs typeface="Times New Roman" pitchFamily="18" charset="0"/>
            </a:endParaRPr>
          </a:p>
          <a:p>
            <a:pPr algn="just">
              <a:buNone/>
            </a:pPr>
            <a:r>
              <a:rPr lang="el-GR" sz="9600" dirty="0" smtClean="0">
                <a:latin typeface="Times New Roman" pitchFamily="18" charset="0"/>
                <a:cs typeface="Times New Roman" pitchFamily="18" charset="0"/>
              </a:rPr>
              <a:t>     Οι διαφορές ανάμεσα στα δυο μοντέλα μεταξύ της στρωτής και της τυρβώδους ροής είναι πολύ μικρές. Τα αποτελέσματα είναι πολύ καλά και για την στρωτή ροή καθώς και για την τυρβώδη μετά από την σύγκριση τους με τα πραγματικά δεδομένα.</a:t>
            </a:r>
          </a:p>
          <a:p>
            <a:pPr lvl="0" algn="just">
              <a:buNone/>
            </a:pPr>
            <a:endParaRPr lang="el-GR" sz="8800" dirty="0" smtClean="0">
              <a:latin typeface="Times New Roman" pitchFamily="18" charset="0"/>
              <a:cs typeface="Times New Roman" pitchFamily="18" charset="0"/>
            </a:endParaRPr>
          </a:p>
          <a:p>
            <a:pPr algn="ctr" eaLnBrk="1" hangingPunct="1">
              <a:buFont typeface="Wingdings" pitchFamily="2" charset="2"/>
              <a:buNone/>
              <a:defRPr/>
            </a:pPr>
            <a:endParaRPr lang="en-US" sz="2800" dirty="0" smtClean="0">
              <a:solidFill>
                <a:srgbClr val="F4EF11"/>
              </a:solidFill>
              <a:latin typeface="Times New Roman" pitchFamily="18" charset="0"/>
            </a:endParaRPr>
          </a:p>
          <a:p>
            <a:pPr algn="ctr" eaLnBrk="1" hangingPunct="1">
              <a:buFont typeface="Wingdings" pitchFamily="2" charset="2"/>
              <a:buNone/>
              <a:defRPr/>
            </a:pPr>
            <a:endParaRPr lang="en-US" sz="4000" b="1" dirty="0" smtClean="0">
              <a:solidFill>
                <a:srgbClr val="C1EEFF"/>
              </a:solidFill>
              <a:latin typeface="Times New Roman" pitchFamily="18" charset="0"/>
            </a:endParaRPr>
          </a:p>
          <a:p>
            <a:pPr algn="ctr" eaLnBrk="1" hangingPunct="1">
              <a:buFont typeface="Wingdings" pitchFamily="2" charset="2"/>
              <a:buNone/>
              <a:defRPr/>
            </a:pPr>
            <a:endParaRPr lang="el-GR" sz="2400" b="1" dirty="0" smtClean="0">
              <a:solidFill>
                <a:srgbClr val="C1EEFF"/>
              </a:solidFill>
              <a:effectLst>
                <a:outerShdw blurRad="38100" dist="38100" dir="2700000" algn="tl">
                  <a:srgbClr val="FFFFFF"/>
                </a:outerShdw>
              </a:effectLst>
              <a:latin typeface="Palatino Linotyp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decel="50000" fill="hold">
                                          <p:stCondLst>
                                            <p:cond delay="0"/>
                                          </p:stCondLst>
                                        </p:cTn>
                                        <p:tgtEl>
                                          <p:spTgt spid="1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p:cTn id="19" dur="500" decel="50000" fill="hold">
                                          <p:stCondLst>
                                            <p:cond delay="0"/>
                                          </p:stCondLst>
                                        </p:cTn>
                                        <p:tgtEl>
                                          <p:spTgt spid="15">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15">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p:cTn id="31" dur="500" decel="50000" fill="hold">
                                          <p:stCondLst>
                                            <p:cond delay="0"/>
                                          </p:stCondLst>
                                        </p:cTn>
                                        <p:tgtEl>
                                          <p:spTgt spid="15">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15">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Υπότιτλος"/>
          <p:cNvSpPr>
            <a:spLocks noGrp="1"/>
          </p:cNvSpPr>
          <p:nvPr>
            <p:ph type="subTitle" idx="4294967295"/>
          </p:nvPr>
        </p:nvSpPr>
        <p:spPr>
          <a:xfrm>
            <a:off x="714348" y="857232"/>
            <a:ext cx="7858180" cy="3429024"/>
          </a:xfrm>
        </p:spPr>
        <p:txBody>
          <a:bodyPr>
            <a:normAutofit fontScale="25000" lnSpcReduction="20000"/>
          </a:bodyPr>
          <a:lstStyle/>
          <a:p>
            <a:pPr lvl="0" algn="just">
              <a:buNone/>
            </a:pPr>
            <a:r>
              <a:rPr lang="el-GR" sz="8800" dirty="0" smtClean="0">
                <a:latin typeface="Times New Roman" pitchFamily="18" charset="0"/>
                <a:cs typeface="Times New Roman" pitchFamily="18" charset="0"/>
              </a:rPr>
              <a:t>     </a:t>
            </a:r>
            <a:r>
              <a:rPr lang="el-GR" sz="9600" dirty="0" smtClean="0">
                <a:latin typeface="Times New Roman" pitchFamily="18" charset="0"/>
                <a:cs typeface="Times New Roman" pitchFamily="18" charset="0"/>
              </a:rPr>
              <a:t>Παρατηρώντας τα γραφήματα, όπου γίνεται σύγκριση των αποτελεσμάτων της προσομοίωσης με πραγματικά δεδομένα, μπορεί να γίνει αντιληπτό ότι υπάρχουν μικρότερες αποκλίσεις στις μεγαλύτερες παροχές.</a:t>
            </a:r>
          </a:p>
          <a:p>
            <a:pPr lvl="0" algn="just">
              <a:buNone/>
            </a:pPr>
            <a:endParaRPr lang="el-GR" sz="9600" dirty="0" smtClean="0">
              <a:latin typeface="Times New Roman" pitchFamily="18" charset="0"/>
              <a:cs typeface="Times New Roman" pitchFamily="18" charset="0"/>
            </a:endParaRPr>
          </a:p>
          <a:p>
            <a:pPr lvl="0" algn="just">
              <a:buNone/>
            </a:pPr>
            <a:r>
              <a:rPr lang="el-GR" sz="9600" dirty="0" smtClean="0">
                <a:latin typeface="Times New Roman" pitchFamily="18" charset="0"/>
                <a:cs typeface="Times New Roman" pitchFamily="18" charset="0"/>
              </a:rPr>
              <a:t>     Η ποιότητα των αποτελεσμάτων εξαρτάται σε ένα μεγάλο βαθμό από τον τύπο πλέγματος καθώς και από τον αριθμό των στοιχειών. Σημαντικό ρόλο παίζει και η πύκνωση του πλέγματος στα όρια για την περίπτωση της τυρβώδους ροής.</a:t>
            </a:r>
            <a:endParaRPr lang="en-US" sz="9600" dirty="0" smtClean="0">
              <a:solidFill>
                <a:srgbClr val="F4EF11"/>
              </a:solidFill>
              <a:latin typeface="Times New Roman" pitchFamily="18" charset="0"/>
            </a:endParaRPr>
          </a:p>
          <a:p>
            <a:pPr algn="ctr" eaLnBrk="1" hangingPunct="1">
              <a:buFont typeface="Wingdings" pitchFamily="2" charset="2"/>
              <a:buNone/>
              <a:defRPr/>
            </a:pPr>
            <a:endParaRPr lang="en-US" sz="4000" b="1" dirty="0" smtClean="0">
              <a:solidFill>
                <a:srgbClr val="C1EEFF"/>
              </a:solidFill>
              <a:latin typeface="Times New Roman" pitchFamily="18" charset="0"/>
            </a:endParaRPr>
          </a:p>
          <a:p>
            <a:pPr algn="ctr" eaLnBrk="1" hangingPunct="1">
              <a:buFont typeface="Wingdings" pitchFamily="2" charset="2"/>
              <a:buNone/>
              <a:defRPr/>
            </a:pPr>
            <a:endParaRPr lang="el-GR" sz="2400" b="1" dirty="0" smtClean="0">
              <a:solidFill>
                <a:srgbClr val="C1EEFF"/>
              </a:solidFill>
              <a:effectLst>
                <a:outerShdw blurRad="38100" dist="38100" dir="2700000" algn="tl">
                  <a:srgbClr val="FFFFFF"/>
                </a:outerShdw>
              </a:effectLst>
              <a:latin typeface="Palatino Linotyp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decel="50000" fill="hold">
                                          <p:stCondLst>
                                            <p:cond delay="0"/>
                                          </p:stCondLst>
                                        </p:cTn>
                                        <p:tgtEl>
                                          <p:spTgt spid="1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p:cTn id="19" dur="500" decel="50000" fill="hold">
                                          <p:stCondLst>
                                            <p:cond delay="0"/>
                                          </p:stCondLst>
                                        </p:cTn>
                                        <p:tgtEl>
                                          <p:spTgt spid="15">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15">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Υπότιτλος"/>
          <p:cNvSpPr>
            <a:spLocks noGrp="1"/>
          </p:cNvSpPr>
          <p:nvPr>
            <p:ph type="subTitle" idx="4294967295"/>
          </p:nvPr>
        </p:nvSpPr>
        <p:spPr>
          <a:xfrm>
            <a:off x="214282" y="2214554"/>
            <a:ext cx="8929718" cy="1728787"/>
          </a:xfrm>
        </p:spPr>
        <p:txBody>
          <a:bodyPr>
            <a:normAutofit/>
          </a:bodyPr>
          <a:lstStyle/>
          <a:p>
            <a:pPr algn="ctr" eaLnBrk="1" hangingPunct="1">
              <a:buFont typeface="Wingdings" pitchFamily="2" charset="2"/>
              <a:buNone/>
              <a:defRPr/>
            </a:pPr>
            <a:r>
              <a:rPr lang="el-GR" sz="3200" b="1" dirty="0" smtClean="0">
                <a:solidFill>
                  <a:srgbClr val="C1EEFF"/>
                </a:solidFill>
                <a:latin typeface="Times New Roman" pitchFamily="18" charset="0"/>
              </a:rPr>
              <a:t>Σας ευχαριστώ δια την </a:t>
            </a:r>
            <a:r>
              <a:rPr lang="el-GR" sz="3200" b="1" dirty="0" err="1" smtClean="0">
                <a:solidFill>
                  <a:srgbClr val="C1EEFF"/>
                </a:solidFill>
                <a:latin typeface="Times New Roman" pitchFamily="18" charset="0"/>
              </a:rPr>
              <a:t>τεταμένην</a:t>
            </a:r>
            <a:r>
              <a:rPr lang="el-GR" sz="3200" b="1" dirty="0" smtClean="0">
                <a:solidFill>
                  <a:srgbClr val="C1EEFF"/>
                </a:solidFill>
                <a:latin typeface="Times New Roman" pitchFamily="18" charset="0"/>
              </a:rPr>
              <a:t> </a:t>
            </a:r>
            <a:r>
              <a:rPr lang="el-GR" sz="3200" b="1" dirty="0" err="1" smtClean="0">
                <a:solidFill>
                  <a:srgbClr val="C1EEFF"/>
                </a:solidFill>
                <a:latin typeface="Times New Roman" pitchFamily="18" charset="0"/>
              </a:rPr>
              <a:t>προσοχήν</a:t>
            </a:r>
            <a:endParaRPr lang="en-US" sz="3200" b="1" dirty="0" smtClean="0">
              <a:solidFill>
                <a:srgbClr val="C1EEFF"/>
              </a:solidFill>
              <a:latin typeface="Times New Roman" pitchFamily="18" charset="0"/>
            </a:endParaRPr>
          </a:p>
          <a:p>
            <a:pPr algn="ctr" eaLnBrk="1" hangingPunct="1">
              <a:buFont typeface="Wingdings" pitchFamily="2" charset="2"/>
              <a:buNone/>
              <a:defRPr/>
            </a:pPr>
            <a:endParaRPr lang="en-US" sz="4000" b="1" dirty="0" smtClean="0">
              <a:solidFill>
                <a:srgbClr val="C1EEFF"/>
              </a:solidFill>
              <a:latin typeface="Times New Roman" pitchFamily="18" charset="0"/>
            </a:endParaRPr>
          </a:p>
          <a:p>
            <a:pPr algn="ctr" eaLnBrk="1" hangingPunct="1">
              <a:buFont typeface="Wingdings" pitchFamily="2" charset="2"/>
              <a:buNone/>
              <a:defRPr/>
            </a:pPr>
            <a:endParaRPr lang="el-GR" sz="2400" b="1" dirty="0" smtClean="0">
              <a:solidFill>
                <a:srgbClr val="C1EEFF"/>
              </a:solidFill>
              <a:effectLst>
                <a:outerShdw blurRad="38100" dist="38100" dir="2700000" algn="tl">
                  <a:srgbClr val="FFFFFF"/>
                </a:outerShdw>
              </a:effectLst>
              <a:latin typeface="Palatino Linotyp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decel="50000" fill="hold">
                                          <p:stCondLst>
                                            <p:cond delay="0"/>
                                          </p:stCondLst>
                                        </p:cTn>
                                        <p:tgtEl>
                                          <p:spTgt spid="1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Αποτέλεσμα εικόνας για spillway aeration"/>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85786" y="1285860"/>
            <a:ext cx="7786742" cy="4929222"/>
          </a:xfrm>
          <a:prstGeom prst="rect">
            <a:avLst/>
          </a:prstGeom>
          <a:noFill/>
          <a:ln>
            <a:noFill/>
          </a:ln>
        </p:spPr>
      </p:pic>
      <p:sp>
        <p:nvSpPr>
          <p:cNvPr id="4" name="3 - Τίτλος"/>
          <p:cNvSpPr>
            <a:spLocks/>
          </p:cNvSpPr>
          <p:nvPr/>
        </p:nvSpPr>
        <p:spPr bwMode="auto">
          <a:xfrm>
            <a:off x="357158" y="442898"/>
            <a:ext cx="8388350" cy="914400"/>
          </a:xfrm>
          <a:prstGeom prst="rect">
            <a:avLst/>
          </a:prstGeom>
          <a:noFill/>
          <a:ln w="9525">
            <a:noFill/>
            <a:miter lim="800000"/>
            <a:headEnd/>
            <a:tailEnd/>
          </a:ln>
        </p:spPr>
        <p:txBody>
          <a:bodyPr/>
          <a:lstStyle/>
          <a:p>
            <a:pPr algn="ctr"/>
            <a:r>
              <a:rPr lang="el-GR" sz="2800" dirty="0" err="1" smtClean="0">
                <a:latin typeface="Times New Roman" pitchFamily="18" charset="0"/>
                <a:cs typeface="Times New Roman" pitchFamily="18" charset="0"/>
              </a:rPr>
              <a:t>Εκχειλιστής</a:t>
            </a:r>
            <a:r>
              <a:rPr lang="el-GR" sz="2800" dirty="0" smtClean="0">
                <a:latin typeface="Times New Roman" pitchFamily="18" charset="0"/>
                <a:cs typeface="Times New Roman" pitchFamily="18" charset="0"/>
              </a:rPr>
              <a:t> υδροηλεκτρικού έργου</a:t>
            </a:r>
            <a:endParaRPr lang="el-GR"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3 - Τίτλος"/>
          <p:cNvSpPr>
            <a:spLocks/>
          </p:cNvSpPr>
          <p:nvPr/>
        </p:nvSpPr>
        <p:spPr bwMode="auto">
          <a:xfrm>
            <a:off x="357158" y="357166"/>
            <a:ext cx="8388350" cy="914400"/>
          </a:xfrm>
          <a:prstGeom prst="rect">
            <a:avLst/>
          </a:prstGeom>
          <a:noFill/>
          <a:ln w="9525">
            <a:noFill/>
            <a:miter lim="800000"/>
            <a:headEnd/>
            <a:tailEnd/>
          </a:ln>
        </p:spPr>
        <p:txBody>
          <a:bodyPr/>
          <a:lstStyle/>
          <a:p>
            <a:pPr algn="ctr"/>
            <a:r>
              <a:rPr lang="el-GR" sz="2800" dirty="0" smtClean="0">
                <a:latin typeface="Times New Roman" pitchFamily="18" charset="0"/>
                <a:cs typeface="Times New Roman" pitchFamily="18" charset="0"/>
              </a:rPr>
              <a:t>Ομοίωμα </a:t>
            </a:r>
            <a:r>
              <a:rPr lang="el-GR" sz="2800" dirty="0" err="1" smtClean="0">
                <a:latin typeface="Times New Roman" pitchFamily="18" charset="0"/>
                <a:cs typeface="Times New Roman" pitchFamily="18" charset="0"/>
              </a:rPr>
              <a:t>εκχειλιστού</a:t>
            </a:r>
            <a:r>
              <a:rPr lang="el-GR" sz="2800" dirty="0" smtClean="0">
                <a:latin typeface="Times New Roman" pitchFamily="18" charset="0"/>
                <a:cs typeface="Times New Roman" pitchFamily="18" charset="0"/>
              </a:rPr>
              <a:t> διπλού τόξου εντός </a:t>
            </a:r>
          </a:p>
          <a:p>
            <a:pPr algn="ctr"/>
            <a:r>
              <a:rPr lang="el-GR" sz="2800" dirty="0" smtClean="0">
                <a:latin typeface="Times New Roman" pitchFamily="18" charset="0"/>
                <a:cs typeface="Times New Roman" pitchFamily="18" charset="0"/>
              </a:rPr>
              <a:t>του εργαστηριακού αγωγού Δ.Π.Θ.</a:t>
            </a:r>
            <a:endParaRPr lang="el-GR" sz="2000" dirty="0">
              <a:latin typeface="Times New Roman" pitchFamily="18" charset="0"/>
              <a:cs typeface="Times New Roman" pitchFamily="18" charset="0"/>
            </a:endParaRPr>
          </a:p>
        </p:txBody>
      </p:sp>
      <p:pic>
        <p:nvPicPr>
          <p:cNvPr id="45057" name="Εικόνα 13" descr="δγδγδγφγ"/>
          <p:cNvPicPr>
            <a:picLocks noChangeAspect="1" noChangeArrowheads="1"/>
          </p:cNvPicPr>
          <p:nvPr/>
        </p:nvPicPr>
        <p:blipFill>
          <a:blip r:embed="rId3"/>
          <a:srcRect/>
          <a:stretch>
            <a:fillRect/>
          </a:stretch>
        </p:blipFill>
        <p:spPr bwMode="auto">
          <a:xfrm>
            <a:off x="813002" y="1571612"/>
            <a:ext cx="7402336" cy="42862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214282" y="785794"/>
            <a:ext cx="8258204" cy="5643602"/>
          </a:xfrm>
        </p:spPr>
        <p:txBody>
          <a:bodyPr/>
          <a:lstStyle/>
          <a:p>
            <a:pPr algn="just">
              <a:buNone/>
            </a:pPr>
            <a:r>
              <a:rPr lang="el-GR" sz="2200" dirty="0" smtClean="0">
                <a:latin typeface="Times New Roman" pitchFamily="18" charset="0"/>
                <a:cs typeface="Times New Roman" pitchFamily="18" charset="0"/>
              </a:rPr>
              <a:t>     Η πειραματική διαδικασία διεξήχθη </a:t>
            </a:r>
            <a:r>
              <a:rPr lang="el-GR" sz="2200" dirty="0" err="1" smtClean="0">
                <a:latin typeface="Times New Roman" pitchFamily="18" charset="0"/>
                <a:cs typeface="Times New Roman" pitchFamily="18" charset="0"/>
              </a:rPr>
              <a:t>σ΄</a:t>
            </a:r>
            <a:r>
              <a:rPr lang="el-GR" sz="2200" dirty="0" smtClean="0">
                <a:latin typeface="Times New Roman" pitchFamily="18" charset="0"/>
                <a:cs typeface="Times New Roman" pitchFamily="18" charset="0"/>
              </a:rPr>
              <a:t> έναν αγωγό </a:t>
            </a:r>
            <a:r>
              <a:rPr lang="el-GR" sz="2200" dirty="0" err="1" smtClean="0">
                <a:latin typeface="Times New Roman" pitchFamily="18" charset="0"/>
                <a:cs typeface="Times New Roman" pitchFamily="18" charset="0"/>
              </a:rPr>
              <a:t>ορθογωνικής</a:t>
            </a:r>
            <a:r>
              <a:rPr lang="el-GR" sz="2200" dirty="0" smtClean="0">
                <a:latin typeface="Times New Roman" pitchFamily="18" charset="0"/>
                <a:cs typeface="Times New Roman" pitchFamily="18" charset="0"/>
              </a:rPr>
              <a:t> διατομής μήκους 10.0 </a:t>
            </a:r>
            <a:r>
              <a:rPr lang="en-US" sz="2200" dirty="0" smtClean="0">
                <a:latin typeface="Times New Roman" pitchFamily="18" charset="0"/>
                <a:cs typeface="Times New Roman" pitchFamily="18" charset="0"/>
              </a:rPr>
              <a:t>m</a:t>
            </a:r>
            <a:r>
              <a:rPr lang="el-GR" sz="2200" dirty="0" smtClean="0">
                <a:latin typeface="Times New Roman" pitchFamily="18" charset="0"/>
                <a:cs typeface="Times New Roman" pitchFamily="18" charset="0"/>
              </a:rPr>
              <a:t> και εσωτερικού πλάτους 0.25 </a:t>
            </a:r>
            <a:r>
              <a:rPr lang="en-US" sz="2200" dirty="0" smtClean="0">
                <a:latin typeface="Times New Roman" pitchFamily="18" charset="0"/>
                <a:cs typeface="Times New Roman" pitchFamily="18" charset="0"/>
              </a:rPr>
              <a:t>m</a:t>
            </a:r>
            <a:r>
              <a:rPr lang="el-GR" sz="2200" dirty="0" smtClean="0">
                <a:latin typeface="Times New Roman" pitchFamily="18" charset="0"/>
                <a:cs typeface="Times New Roman" pitchFamily="18" charset="0"/>
              </a:rPr>
              <a:t>. Εντός του εργαστηριακού αγωγού κατασκευάστηκε και τοποθετήθηκε ένα ομοίωμα </a:t>
            </a:r>
            <a:r>
              <a:rPr lang="el-GR" sz="2200" dirty="0" err="1" smtClean="0">
                <a:latin typeface="Times New Roman" pitchFamily="18" charset="0"/>
                <a:cs typeface="Times New Roman" pitchFamily="18" charset="0"/>
              </a:rPr>
              <a:t>εκχειλιστού</a:t>
            </a:r>
            <a:r>
              <a:rPr lang="el-GR" sz="2200" dirty="0" smtClean="0">
                <a:latin typeface="Times New Roman" pitchFamily="18" charset="0"/>
                <a:cs typeface="Times New Roman" pitchFamily="18" charset="0"/>
              </a:rPr>
              <a:t> διπλού τόξου, με ακτίνες </a:t>
            </a:r>
            <a:r>
              <a:rPr lang="en-US" sz="2200" dirty="0" smtClean="0">
                <a:latin typeface="Times New Roman" pitchFamily="18" charset="0"/>
                <a:cs typeface="Times New Roman" pitchFamily="18" charset="0"/>
              </a:rPr>
              <a:t>R</a:t>
            </a:r>
            <a:r>
              <a:rPr lang="el-GR" sz="2200" baseline="-25000" dirty="0" smtClean="0">
                <a:latin typeface="Times New Roman" pitchFamily="18" charset="0"/>
                <a:cs typeface="Times New Roman" pitchFamily="18" charset="0"/>
              </a:rPr>
              <a:t>1</a:t>
            </a:r>
            <a:r>
              <a:rPr lang="el-GR" sz="2200" dirty="0" smtClean="0">
                <a:latin typeface="Times New Roman" pitchFamily="18" charset="0"/>
                <a:cs typeface="Times New Roman" pitchFamily="18" charset="0"/>
              </a:rPr>
              <a:t>=0.71 </a:t>
            </a:r>
            <a:r>
              <a:rPr lang="en-US" sz="2200" dirty="0" smtClean="0">
                <a:latin typeface="Times New Roman" pitchFamily="18" charset="0"/>
                <a:cs typeface="Times New Roman" pitchFamily="18" charset="0"/>
              </a:rPr>
              <a:t>m</a:t>
            </a:r>
            <a:r>
              <a:rPr lang="el-GR" sz="2200" dirty="0" smtClean="0">
                <a:latin typeface="Times New Roman" pitchFamily="18" charset="0"/>
                <a:cs typeface="Times New Roman" pitchFamily="18" charset="0"/>
              </a:rPr>
              <a:t> και </a:t>
            </a:r>
            <a:r>
              <a:rPr lang="en-US" sz="2200" dirty="0" smtClean="0">
                <a:latin typeface="Times New Roman" pitchFamily="18" charset="0"/>
                <a:cs typeface="Times New Roman" pitchFamily="18" charset="0"/>
              </a:rPr>
              <a:t>R</a:t>
            </a:r>
            <a:r>
              <a:rPr lang="el-GR" sz="2200" baseline="-25000" dirty="0" smtClean="0">
                <a:latin typeface="Times New Roman" pitchFamily="18" charset="0"/>
                <a:cs typeface="Times New Roman" pitchFamily="18" charset="0"/>
              </a:rPr>
              <a:t>2</a:t>
            </a:r>
            <a:r>
              <a:rPr lang="el-GR" sz="2200" dirty="0" smtClean="0">
                <a:latin typeface="Times New Roman" pitchFamily="18" charset="0"/>
                <a:cs typeface="Times New Roman" pitchFamily="18" charset="0"/>
              </a:rPr>
              <a:t>=1.36 </a:t>
            </a:r>
            <a:r>
              <a:rPr lang="en-US" sz="2200" dirty="0" smtClean="0">
                <a:latin typeface="Times New Roman" pitchFamily="18" charset="0"/>
                <a:cs typeface="Times New Roman" pitchFamily="18" charset="0"/>
              </a:rPr>
              <a:t>m</a:t>
            </a:r>
            <a:r>
              <a:rPr lang="el-GR" sz="2200" dirty="0" smtClean="0">
                <a:latin typeface="Times New Roman" pitchFamily="18" charset="0"/>
                <a:cs typeface="Times New Roman" pitchFamily="18" charset="0"/>
              </a:rPr>
              <a:t>, αντίστοιχα. Η συμβολή των δύο τόξων αποτελεί την στέψη του </a:t>
            </a:r>
            <a:r>
              <a:rPr lang="el-GR" sz="2200" dirty="0" err="1" smtClean="0">
                <a:latin typeface="Times New Roman" pitchFamily="18" charset="0"/>
                <a:cs typeface="Times New Roman" pitchFamily="18" charset="0"/>
              </a:rPr>
              <a:t>εκχειλιστού</a:t>
            </a:r>
            <a:r>
              <a:rPr lang="el-GR" sz="2200" dirty="0" smtClean="0">
                <a:latin typeface="Times New Roman" pitchFamily="18" charset="0"/>
                <a:cs typeface="Times New Roman" pitchFamily="18" charset="0"/>
              </a:rPr>
              <a:t>. </a:t>
            </a:r>
          </a:p>
          <a:p>
            <a:pPr algn="just">
              <a:buNone/>
            </a:pPr>
            <a:endParaRPr lang="el-GR" sz="2200" dirty="0" smtClean="0">
              <a:latin typeface="Times New Roman" pitchFamily="18" charset="0"/>
              <a:cs typeface="Times New Roman" pitchFamily="18" charset="0"/>
            </a:endParaRPr>
          </a:p>
          <a:p>
            <a:pPr algn="just">
              <a:buNone/>
            </a:pPr>
            <a:r>
              <a:rPr lang="el-GR" sz="2200" dirty="0" smtClean="0">
                <a:latin typeface="Times New Roman" pitchFamily="18" charset="0"/>
                <a:cs typeface="Times New Roman" pitchFamily="18" charset="0"/>
              </a:rPr>
              <a:t>     Κατά μήκος του κατάντη τόξου του </a:t>
            </a:r>
            <a:r>
              <a:rPr lang="el-GR" sz="2200" dirty="0" err="1" smtClean="0">
                <a:latin typeface="Times New Roman" pitchFamily="18" charset="0"/>
                <a:cs typeface="Times New Roman" pitchFamily="18" charset="0"/>
              </a:rPr>
              <a:t>εκχειλιστού</a:t>
            </a:r>
            <a:r>
              <a:rPr lang="el-GR" sz="2200" dirty="0" smtClean="0">
                <a:latin typeface="Times New Roman" pitchFamily="18" charset="0"/>
                <a:cs typeface="Times New Roman" pitchFamily="18" charset="0"/>
              </a:rPr>
              <a:t> τοποθετήθηκε ένα κατακόρυφο τοίχωμα. Η τοποθέτησή του έγινε κατά τρόπο ώστε η αρχή του τοιχώματος να βρίσκεται στο μέσον της στέψεως του </a:t>
            </a:r>
            <a:r>
              <a:rPr lang="el-GR" sz="2200" dirty="0" err="1" smtClean="0">
                <a:latin typeface="Times New Roman" pitchFamily="18" charset="0"/>
                <a:cs typeface="Times New Roman" pitchFamily="18" charset="0"/>
              </a:rPr>
              <a:t>εκχειλιστού</a:t>
            </a:r>
            <a:r>
              <a:rPr lang="el-GR" sz="2200" dirty="0" smtClean="0">
                <a:latin typeface="Times New Roman" pitchFamily="18" charset="0"/>
                <a:cs typeface="Times New Roman" pitchFamily="18" charset="0"/>
              </a:rPr>
              <a:t>, σε απόσταση ίση με 0.125 </a:t>
            </a:r>
            <a:r>
              <a:rPr lang="en-US" sz="2200" dirty="0" smtClean="0">
                <a:latin typeface="Times New Roman" pitchFamily="18" charset="0"/>
                <a:cs typeface="Times New Roman" pitchFamily="18" charset="0"/>
              </a:rPr>
              <a:t>m</a:t>
            </a:r>
            <a:r>
              <a:rPr lang="el-GR" sz="2200" dirty="0" smtClean="0">
                <a:latin typeface="Times New Roman" pitchFamily="18" charset="0"/>
                <a:cs typeface="Times New Roman" pitchFamily="18" charset="0"/>
              </a:rPr>
              <a:t> από τα δύο τοιχώματα του αγωγού ενώ το τέλος του να εφάπτεται με το άνω κατακόρυφο τοίχωμα του αγωγού. Δημιουργήθηκε έτσι μία σταθερή απόκλιση σε όλο το μήκος του κατάντη τόξου του </a:t>
            </a:r>
            <a:r>
              <a:rPr lang="el-GR" sz="2200" dirty="0" err="1" smtClean="0">
                <a:latin typeface="Times New Roman" pitchFamily="18" charset="0"/>
                <a:cs typeface="Times New Roman" pitchFamily="18" charset="0"/>
              </a:rPr>
              <a:t>εκχειλιστού</a:t>
            </a:r>
            <a:r>
              <a:rPr lang="el-GR" sz="2200" dirty="0" smtClean="0">
                <a:latin typeface="Times New Roman" pitchFamily="18" charset="0"/>
                <a:cs typeface="Times New Roman" pitchFamily="18" charset="0"/>
              </a:rPr>
              <a:t> σχηματίζοντας γωνία με το άνω κατακόρυφο τοίχωμα του αγωγού ίση με 9.10</a:t>
            </a:r>
            <a:r>
              <a:rPr lang="el-GR" sz="2200" baseline="30000" dirty="0" smtClean="0">
                <a:latin typeface="Times New Roman" pitchFamily="18" charset="0"/>
                <a:cs typeface="Times New Roman" pitchFamily="18" charset="0"/>
              </a:rPr>
              <a:t>ο</a:t>
            </a:r>
            <a:r>
              <a:rPr lang="el-GR" sz="2200" dirty="0" smtClean="0">
                <a:latin typeface="Times New Roman" pitchFamily="18" charset="0"/>
                <a:cs typeface="Times New Roman" pitchFamily="18" charset="0"/>
              </a:rPr>
              <a:t>. </a:t>
            </a:r>
          </a:p>
          <a:p>
            <a:pPr algn="just">
              <a:buNone/>
            </a:pPr>
            <a:endParaRPr lang="el-GR" dirty="0" smtClean="0">
              <a:latin typeface="Times New Roman" pitchFamily="18" charset="0"/>
              <a:cs typeface="Times New Roman" pitchFamily="18" charset="0"/>
            </a:endParaRPr>
          </a:p>
          <a:p>
            <a:endParaRPr lang="el-GR"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395288" y="2492375"/>
            <a:ext cx="8928100" cy="461665"/>
          </a:xfrm>
          <a:prstGeom prst="rect">
            <a:avLst/>
          </a:prstGeom>
          <a:noFill/>
          <a:ln w="9525">
            <a:noFill/>
            <a:miter lim="800000"/>
            <a:headEnd/>
            <a:tailEnd/>
          </a:ln>
        </p:spPr>
        <p:txBody>
          <a:bodyPr>
            <a:spAutoFit/>
          </a:bodyPr>
          <a:lstStyle/>
          <a:p>
            <a:r>
              <a:rPr lang="en-US" sz="2400" b="1" dirty="0" smtClean="0">
                <a:solidFill>
                  <a:srgbClr val="FFFF00"/>
                </a:solidFill>
                <a:latin typeface="Times New Roman" pitchFamily="18" charset="0"/>
              </a:rPr>
              <a:t>                                            </a:t>
            </a:r>
            <a:endParaRPr lang="en-US" sz="2800" b="1" dirty="0">
              <a:solidFill>
                <a:srgbClr val="FFFF00"/>
              </a:solidFill>
              <a:latin typeface="Times New Roman" pitchFamily="18" charset="0"/>
            </a:endParaRPr>
          </a:p>
        </p:txBody>
      </p:sp>
      <p:pic>
        <p:nvPicPr>
          <p:cNvPr id="6" name="Εικόνα 251"/>
          <p:cNvPicPr>
            <a:picLocks noChangeAspect="1" noChangeArrowheads="1"/>
          </p:cNvPicPr>
          <p:nvPr/>
        </p:nvPicPr>
        <p:blipFill>
          <a:blip r:embed="rId3">
            <a:lum bright="-8000" contrast="-8000"/>
          </a:blip>
          <a:srcRect/>
          <a:stretch>
            <a:fillRect/>
          </a:stretch>
        </p:blipFill>
        <p:spPr bwMode="auto">
          <a:xfrm>
            <a:off x="642911" y="1285860"/>
            <a:ext cx="7585168" cy="5214974"/>
          </a:xfrm>
          <a:prstGeom prst="rect">
            <a:avLst/>
          </a:prstGeom>
          <a:noFill/>
          <a:ln w="9525">
            <a:noFill/>
            <a:miter lim="800000"/>
            <a:headEnd/>
            <a:tailEnd/>
          </a:ln>
        </p:spPr>
      </p:pic>
      <p:sp>
        <p:nvSpPr>
          <p:cNvPr id="616452" name="Rectangle 4"/>
          <p:cNvSpPr>
            <a:spLocks noChangeArrowheads="1"/>
          </p:cNvSpPr>
          <p:nvPr/>
        </p:nvSpPr>
        <p:spPr bwMode="auto">
          <a:xfrm>
            <a:off x="214314" y="373543"/>
            <a:ext cx="864396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Σχηματική κάτοψη και τομή της πειραματικής διάταξης </a:t>
            </a:r>
            <a:r>
              <a:rPr kumimoji="0" lang="el-GR" sz="2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εκχειλιστού</a:t>
            </a:r>
            <a:r>
              <a:rPr kumimoji="0" lang="el-GR" sz="2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διπλού τόξου με τον υπό μελέτη χώρο ροής.  Όλες οι διαστάσεις σε m</a:t>
            </a:r>
            <a:endParaRPr kumimoji="0" lang="el-GR"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7393</TotalTime>
  <Words>1575</Words>
  <Application>Microsoft Office PowerPoint</Application>
  <PresentationFormat>Προβολή στην οθόνη (4:3)</PresentationFormat>
  <Paragraphs>205</Paragraphs>
  <Slides>53</Slides>
  <Notes>52</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53</vt:i4>
      </vt:variant>
    </vt:vector>
  </HeadingPairs>
  <TitlesOfParts>
    <vt:vector size="56" baseType="lpstr">
      <vt:lpstr>Μετρό</vt:lpstr>
      <vt:lpstr>Προσαρμοσμένη σχεδίαση</vt:lpstr>
      <vt:lpstr>Equation</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ΜΕΤΑΦΟΡΑ ΡΟΗΣ ΚΑΙ ΜΑΖΑΣ ΔΙΑ ΜΕΣΟΥ ΗΜΙΔΙΑΠΕΡΑΤΩΝ ΑΓΩΓΩΝ Η ΜΕΤΑΦΟΤΑ ΤΗΣ ΔΙΑΤΜΗΤΙΚΗΣ ΤΑΣΕΩΣ</dc:title>
  <dc:creator>Dimitrios Fytanidis</dc:creator>
  <cp:lastModifiedBy>achilleas soulis</cp:lastModifiedBy>
  <cp:revision>774</cp:revision>
  <dcterms:created xsi:type="dcterms:W3CDTF">2008-09-21T21:54:16Z</dcterms:created>
  <dcterms:modified xsi:type="dcterms:W3CDTF">2019-05-15T06:53:54Z</dcterms:modified>
</cp:coreProperties>
</file>