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6" r:id="rId8"/>
    <p:sldId id="296" r:id="rId9"/>
    <p:sldId id="262" r:id="rId10"/>
    <p:sldId id="280" r:id="rId11"/>
    <p:sldId id="272" r:id="rId12"/>
    <p:sldId id="264" r:id="rId13"/>
    <p:sldId id="287" r:id="rId14"/>
    <p:sldId id="281" r:id="rId15"/>
    <p:sldId id="292" r:id="rId16"/>
    <p:sldId id="291" r:id="rId17"/>
    <p:sldId id="290" r:id="rId18"/>
    <p:sldId id="289" r:id="rId19"/>
    <p:sldId id="288" r:id="rId20"/>
    <p:sldId id="295" r:id="rId21"/>
    <p:sldId id="297" r:id="rId22"/>
    <p:sldId id="294" r:id="rId23"/>
    <p:sldId id="293" r:id="rId24"/>
    <p:sldId id="303" r:id="rId25"/>
    <p:sldId id="302" r:id="rId26"/>
    <p:sldId id="301" r:id="rId27"/>
    <p:sldId id="300" r:id="rId28"/>
    <p:sldId id="27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66FF"/>
    <a:srgbClr val="FF66CC"/>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27/4/2012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27/4/2012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soulis@civil.duth.g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fontScale="90000"/>
          </a:bodyPr>
          <a:lstStyle/>
          <a:p>
            <a:pPr>
              <a:defRPr/>
            </a:pPr>
            <a:r>
              <a:rPr lang="el-GR" sz="3200" b="1" dirty="0" smtClean="0">
                <a:solidFill>
                  <a:srgbClr val="0000FF"/>
                </a:solidFill>
                <a:latin typeface="Times New Roman" pitchFamily="18" charset="0"/>
                <a:cs typeface="Times New Roman" pitchFamily="18" charset="0"/>
              </a:rPr>
              <a:t>2ο ΚΟΙΝΟ ΣΥΝΕΔΡΙΟ ΕΥΕ-ΕΕΔΥΠ</a:t>
            </a:r>
            <a:br>
              <a:rPr lang="el-GR" sz="3200" b="1" dirty="0" smtClean="0">
                <a:solidFill>
                  <a:srgbClr val="0000FF"/>
                </a:solidFill>
                <a:latin typeface="Times New Roman" pitchFamily="18" charset="0"/>
                <a:cs typeface="Times New Roman" pitchFamily="18" charset="0"/>
              </a:rPr>
            </a:b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r>
              <a:rPr lang="el-GR" sz="3200" b="1" dirty="0" smtClean="0">
                <a:solidFill>
                  <a:srgbClr val="0000FF"/>
                </a:solidFill>
                <a:latin typeface="Times New Roman" pitchFamily="18" charset="0"/>
                <a:cs typeface="Times New Roman" pitchFamily="18" charset="0"/>
              </a:rPr>
              <a:t>12o ΕΛΛΗΝΙΚΗΣ ΥΔΡΟΤΕΧΝΙΚΗΣ ΕΝΩΣΗΣ (ΕΥΕ)</a:t>
            </a:r>
            <a:br>
              <a:rPr lang="el-GR" sz="3200" b="1" dirty="0" smtClean="0">
                <a:solidFill>
                  <a:srgbClr val="0000FF"/>
                </a:solidFill>
                <a:latin typeface="Times New Roman" pitchFamily="18" charset="0"/>
                <a:cs typeface="Times New Roman" pitchFamily="18" charset="0"/>
              </a:rPr>
            </a:b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r>
              <a:rPr lang="el-GR" sz="3200" b="1" dirty="0" smtClean="0">
                <a:solidFill>
                  <a:srgbClr val="0000FF"/>
                </a:solidFill>
                <a:latin typeface="Times New Roman" pitchFamily="18" charset="0"/>
                <a:cs typeface="Times New Roman" pitchFamily="18" charset="0"/>
              </a:rPr>
              <a:t>8o ΕΛΛΗΝΙΚΗΣ ΕΠΙΤΡΟΠΗΣ ΔΙΑΧΕΙΡΙΣΗΣ </a:t>
            </a: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r>
              <a:rPr lang="el-GR" sz="3200" b="1" dirty="0" smtClean="0">
                <a:solidFill>
                  <a:srgbClr val="0000FF"/>
                </a:solidFill>
                <a:latin typeface="Times New Roman" pitchFamily="18" charset="0"/>
                <a:cs typeface="Times New Roman" pitchFamily="18" charset="0"/>
              </a:rPr>
              <a:t>ΥΔΑΤΙΚΩΝ ΠΟΡΩΝ (ΕΕΔΥΠ)</a:t>
            </a:r>
            <a:br>
              <a:rPr lang="el-GR" sz="32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
            </a:r>
            <a:br>
              <a:rPr lang="en-US" sz="20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
            </a:r>
            <a:br>
              <a:rPr lang="en-US" sz="20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
            </a:r>
            <a:br>
              <a:rPr lang="en-US" sz="2000" b="1" dirty="0" smtClean="0">
                <a:solidFill>
                  <a:srgbClr val="0000FF"/>
                </a:solidFill>
                <a:latin typeface="Times New Roman" pitchFamily="18" charset="0"/>
                <a:cs typeface="Times New Roman" pitchFamily="18" charset="0"/>
              </a:rPr>
            </a:br>
            <a:r>
              <a:rPr lang="el-GR" sz="1800" b="1" dirty="0" smtClean="0">
                <a:solidFill>
                  <a:srgbClr val="0000FF"/>
                </a:solidFill>
                <a:latin typeface="Times New Roman" pitchFamily="18" charset="0"/>
                <a:cs typeface="Times New Roman" pitchFamily="18" charset="0"/>
              </a:rPr>
              <a:t>11 - 13</a:t>
            </a:r>
            <a:r>
              <a:rPr lang="en-US" sz="1800" b="1" dirty="0" smtClean="0">
                <a:solidFill>
                  <a:srgbClr val="0000FF"/>
                </a:solidFill>
                <a:latin typeface="Times New Roman" pitchFamily="18" charset="0"/>
                <a:cs typeface="Times New Roman" pitchFamily="18" charset="0"/>
              </a:rPr>
              <a:t> </a:t>
            </a:r>
            <a:r>
              <a:rPr lang="el-GR" sz="1800" b="1" dirty="0" smtClean="0">
                <a:solidFill>
                  <a:srgbClr val="0000FF"/>
                </a:solidFill>
                <a:latin typeface="Times New Roman" pitchFamily="18" charset="0"/>
                <a:cs typeface="Times New Roman" pitchFamily="18" charset="0"/>
              </a:rPr>
              <a:t>ΟΚΤΩΒΡΙΟΥ 2012 </a:t>
            </a:r>
            <a:r>
              <a:rPr lang="en-US" sz="1800" b="1" dirty="0" smtClean="0">
                <a:solidFill>
                  <a:srgbClr val="0000FF"/>
                </a:solidFill>
                <a:latin typeface="Times New Roman" pitchFamily="18" charset="0"/>
                <a:cs typeface="Times New Roman" pitchFamily="18" charset="0"/>
              </a:rPr>
              <a:t>, </a:t>
            </a:r>
            <a:r>
              <a:rPr lang="el-GR" sz="1800" b="1" dirty="0" smtClean="0">
                <a:solidFill>
                  <a:srgbClr val="0000FF"/>
                </a:solidFill>
                <a:latin typeface="Times New Roman" pitchFamily="18" charset="0"/>
                <a:cs typeface="Times New Roman" pitchFamily="18" charset="0"/>
              </a:rPr>
              <a:t>ΠΑΤΡΑ</a:t>
            </a: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0"/>
            <a:ext cx="7772400" cy="6500834"/>
          </a:xfrm>
        </p:spPr>
        <p:txBody>
          <a:bodyPr>
            <a:normAutofit fontScale="90000"/>
          </a:bodyPr>
          <a:lstStyle/>
          <a:p>
            <a:pPr algn="l"/>
            <a:r>
              <a:rPr lang="el-GR" sz="2000" dirty="0" smtClean="0">
                <a:solidFill>
                  <a:srgbClr val="0000FF"/>
                </a:solidFill>
              </a:rPr>
              <a:t/>
            </a:r>
            <a:br>
              <a:rPr lang="el-GR" sz="2000" dirty="0" smtClean="0">
                <a:solidFill>
                  <a:srgbClr val="0000FF"/>
                </a:solidFill>
              </a:rPr>
            </a:br>
            <a:r>
              <a:rPr lang="el-GR" sz="2000" dirty="0" smtClean="0">
                <a:solidFill>
                  <a:srgbClr val="0000FF"/>
                </a:solidFill>
              </a:rPr>
              <a:t/>
            </a:r>
            <a:br>
              <a:rPr lang="el-GR" sz="2000" dirty="0" smtClean="0">
                <a:solidFill>
                  <a:srgbClr val="0000FF"/>
                </a:solidFill>
              </a:rPr>
            </a:br>
            <a:r>
              <a:rPr lang="el-GR" sz="2200" dirty="0" smtClean="0">
                <a:solidFill>
                  <a:srgbClr val="0000FF"/>
                </a:solidFill>
                <a:latin typeface="Times New Roman" pitchFamily="18" charset="0"/>
                <a:cs typeface="Times New Roman" pitchFamily="18" charset="0"/>
              </a:rPr>
              <a:t>Χρησιμοποιήθηκε το πολυφασικό μοντέλο </a:t>
            </a:r>
            <a:r>
              <a:rPr lang="en-US" sz="2200" dirty="0" smtClean="0">
                <a:solidFill>
                  <a:srgbClr val="0000FF"/>
                </a:solidFill>
                <a:latin typeface="Times New Roman" pitchFamily="18" charset="0"/>
                <a:cs typeface="Times New Roman" pitchFamily="18" charset="0"/>
              </a:rPr>
              <a:t>Volume of Fluid</a:t>
            </a:r>
            <a:r>
              <a:rPr lang="el-GR" sz="2200" dirty="0" smtClean="0">
                <a:solidFill>
                  <a:srgbClr val="0000FF"/>
                </a:solidFill>
                <a:latin typeface="Times New Roman" pitchFamily="18" charset="0"/>
                <a:cs typeface="Times New Roman" pitchFamily="18" charset="0"/>
              </a:rPr>
              <a:t> (</a:t>
            </a:r>
            <a:r>
              <a:rPr lang="en-US" sz="2200" dirty="0" smtClean="0">
                <a:solidFill>
                  <a:srgbClr val="0000FF"/>
                </a:solidFill>
                <a:latin typeface="Times New Roman" pitchFamily="18" charset="0"/>
                <a:cs typeface="Times New Roman" pitchFamily="18" charset="0"/>
              </a:rPr>
              <a:t>VOF</a:t>
            </a:r>
            <a:r>
              <a:rPr lang="el-GR" sz="2200" dirty="0" smtClean="0">
                <a:solidFill>
                  <a:srgbClr val="0000FF"/>
                </a:solidFill>
                <a:latin typeface="Times New Roman" pitchFamily="18" charset="0"/>
                <a:cs typeface="Times New Roman" pitchFamily="18" charset="0"/>
              </a:rPr>
              <a:t>) προκειμένου να προσδιορισθεί η ελεύθερη επιφάνεια της ροής.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Σύμφωνα με το μοντέλο </a:t>
            </a:r>
            <a:r>
              <a:rPr lang="en-US" sz="2200" dirty="0" smtClean="0">
                <a:solidFill>
                  <a:srgbClr val="0000FF"/>
                </a:solidFill>
                <a:latin typeface="Times New Roman" pitchFamily="18" charset="0"/>
                <a:cs typeface="Times New Roman" pitchFamily="18" charset="0"/>
              </a:rPr>
              <a:t>VOF</a:t>
            </a:r>
            <a:r>
              <a:rPr lang="el-GR" sz="2200" dirty="0" smtClean="0">
                <a:solidFill>
                  <a:srgbClr val="0000FF"/>
                </a:solidFill>
                <a:latin typeface="Times New Roman" pitchFamily="18" charset="0"/>
                <a:cs typeface="Times New Roman" pitchFamily="18" charset="0"/>
              </a:rPr>
              <a:t> επιλύονται οι παρακάτω εξισώσεις για τον προσδιορισμό των ογκομετρικών κλασμάτων του νερού και του αέρα σε κάθε υπολογιστικό κελί,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n-US" sz="2200" dirty="0" smtClean="0">
                <a:solidFill>
                  <a:srgbClr val="0000FF"/>
                </a:solidFill>
                <a:latin typeface="Times New Roman" pitchFamily="18" charset="0"/>
                <a:cs typeface="Times New Roman" pitchFamily="18" charset="0"/>
              </a:rPr>
              <a:t> </a:t>
            </a: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όπου          και          είναι το ογκομετρικό κλάσμα  (</a:t>
            </a:r>
            <a:r>
              <a:rPr lang="en-US" sz="2200" dirty="0" smtClean="0">
                <a:solidFill>
                  <a:srgbClr val="0000FF"/>
                </a:solidFill>
                <a:latin typeface="Times New Roman" pitchFamily="18" charset="0"/>
                <a:cs typeface="Times New Roman" pitchFamily="18" charset="0"/>
              </a:rPr>
              <a:t>volume fraction</a:t>
            </a:r>
            <a:r>
              <a:rPr lang="el-GR" sz="2200" dirty="0" smtClean="0">
                <a:solidFill>
                  <a:srgbClr val="0000FF"/>
                </a:solidFill>
                <a:latin typeface="Times New Roman" pitchFamily="18" charset="0"/>
                <a:cs typeface="Times New Roman" pitchFamily="18" charset="0"/>
              </a:rPr>
              <a:t>) για το νερό και τον αέρα, αντίστοιχα. Ανάλογα με την τιμή που λαμβάνει το ογκομετρικό κλάσμα του νερού α</a:t>
            </a:r>
            <a:r>
              <a:rPr lang="en-US" sz="2200" baseline="-25000" dirty="0" smtClean="0">
                <a:solidFill>
                  <a:srgbClr val="0000FF"/>
                </a:solidFill>
                <a:latin typeface="Times New Roman" pitchFamily="18" charset="0"/>
                <a:cs typeface="Times New Roman" pitchFamily="18" charset="0"/>
              </a:rPr>
              <a:t>w</a:t>
            </a:r>
            <a:r>
              <a:rPr lang="el-GR" sz="2200" dirty="0" smtClean="0">
                <a:solidFill>
                  <a:srgbClr val="0000FF"/>
                </a:solidFill>
                <a:latin typeface="Times New Roman" pitchFamily="18" charset="0"/>
                <a:cs typeface="Times New Roman" pitchFamily="18" charset="0"/>
              </a:rPr>
              <a:t> σε κάθε υπολογιστικό κελί μπορεί,</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για α</a:t>
            </a:r>
            <a:r>
              <a:rPr lang="en-US" sz="2200" baseline="-25000" dirty="0" smtClean="0">
                <a:solidFill>
                  <a:srgbClr val="0000FF"/>
                </a:solidFill>
                <a:latin typeface="Times New Roman" pitchFamily="18" charset="0"/>
                <a:cs typeface="Times New Roman" pitchFamily="18" charset="0"/>
              </a:rPr>
              <a:t>w</a:t>
            </a:r>
            <a:r>
              <a:rPr lang="el-GR" sz="2200" dirty="0" smtClean="0">
                <a:solidFill>
                  <a:srgbClr val="0000FF"/>
                </a:solidFill>
                <a:latin typeface="Times New Roman" pitchFamily="18" charset="0"/>
                <a:cs typeface="Times New Roman" pitchFamily="18" charset="0"/>
              </a:rPr>
              <a:t>=1.0: το υπολογιστικό κελί είναι πληρωμένο από ύδωρ.</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για α</a:t>
            </a:r>
            <a:r>
              <a:rPr lang="en-US" sz="2200" baseline="-25000" dirty="0" smtClean="0">
                <a:solidFill>
                  <a:srgbClr val="0000FF"/>
                </a:solidFill>
                <a:latin typeface="Times New Roman" pitchFamily="18" charset="0"/>
                <a:cs typeface="Times New Roman" pitchFamily="18" charset="0"/>
              </a:rPr>
              <a:t>w</a:t>
            </a:r>
            <a:r>
              <a:rPr lang="el-GR" sz="2200" dirty="0" smtClean="0">
                <a:solidFill>
                  <a:srgbClr val="0000FF"/>
                </a:solidFill>
                <a:latin typeface="Times New Roman" pitchFamily="18" charset="0"/>
                <a:cs typeface="Times New Roman" pitchFamily="18" charset="0"/>
              </a:rPr>
              <a:t>=0.0: το υπολογιστικό κελί είναι πληρωμένο από αέρα</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για 0.0&lt;α</a:t>
            </a:r>
            <a:r>
              <a:rPr lang="en-US" sz="2200" baseline="-25000" dirty="0" smtClean="0">
                <a:solidFill>
                  <a:srgbClr val="0000FF"/>
                </a:solidFill>
                <a:latin typeface="Times New Roman" pitchFamily="18" charset="0"/>
                <a:cs typeface="Times New Roman" pitchFamily="18" charset="0"/>
              </a:rPr>
              <a:t>w</a:t>
            </a:r>
            <a:r>
              <a:rPr lang="el-GR" sz="2200" dirty="0" smtClean="0">
                <a:solidFill>
                  <a:srgbClr val="0000FF"/>
                </a:solidFill>
                <a:latin typeface="Times New Roman" pitchFamily="18" charset="0"/>
                <a:cs typeface="Times New Roman" pitchFamily="18" charset="0"/>
              </a:rPr>
              <a:t>&lt;1.0: το υπολογιστικό κελί βρίσκεται στην </a:t>
            </a:r>
            <a:r>
              <a:rPr lang="el-GR" sz="2200" dirty="0" err="1" smtClean="0">
                <a:solidFill>
                  <a:srgbClr val="0000FF"/>
                </a:solidFill>
                <a:latin typeface="Times New Roman" pitchFamily="18" charset="0"/>
                <a:cs typeface="Times New Roman" pitchFamily="18" charset="0"/>
              </a:rPr>
              <a:t>διεπιφάνεια</a:t>
            </a:r>
            <a:r>
              <a:rPr lang="el-GR" sz="2200" dirty="0" smtClean="0">
                <a:solidFill>
                  <a:srgbClr val="0000FF"/>
                </a:solidFill>
                <a:latin typeface="Times New Roman" pitchFamily="18" charset="0"/>
                <a:cs typeface="Times New Roman" pitchFamily="18" charset="0"/>
              </a:rPr>
              <a:t> ύδατος και αέρα (ελεύθερη επιφάνεια).</a:t>
            </a:r>
            <a:endParaRPr lang="el-GR" sz="2200" dirty="0">
              <a:solidFill>
                <a:srgbClr val="0000FF"/>
              </a:solidFill>
              <a:latin typeface="Times New Roman" pitchFamily="18" charset="0"/>
              <a:cs typeface="Times New Roman" pitchFamily="18" charset="0"/>
            </a:endParaRPr>
          </a:p>
        </p:txBody>
      </p:sp>
      <p:sp>
        <p:nvSpPr>
          <p:cNvPr id="5" name="4 - TextBox"/>
          <p:cNvSpPr txBox="1"/>
          <p:nvPr/>
        </p:nvSpPr>
        <p:spPr>
          <a:xfrm>
            <a:off x="1071538" y="0"/>
            <a:ext cx="69294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Volume of Fluid</a:t>
            </a:r>
            <a:r>
              <a:rPr lang="el-GR"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VOF</a:t>
            </a:r>
            <a:r>
              <a:rPr lang="el-GR" sz="2800" dirty="0" smtClean="0">
                <a:solidFill>
                  <a:srgbClr val="0000FF"/>
                </a:solidFill>
                <a:latin typeface="Times New Roman" pitchFamily="18" charset="0"/>
                <a:cs typeface="Times New Roman" pitchFamily="18" charset="0"/>
              </a:rPr>
              <a:t>)</a:t>
            </a:r>
            <a:endParaRPr lang="el-GR" sz="2800" dirty="0">
              <a:solidFill>
                <a:srgbClr val="0000FF"/>
              </a:solidFill>
              <a:latin typeface="Times New Roman" pitchFamily="18" charset="0"/>
              <a:cs typeface="Times New Roman" pitchFamily="18" charset="0"/>
            </a:endParaRPr>
          </a:p>
        </p:txBody>
      </p:sp>
      <p:graphicFrame>
        <p:nvGraphicFramePr>
          <p:cNvPr id="53249" name="Object 1"/>
          <p:cNvGraphicFramePr>
            <a:graphicFrameLocks noChangeAspect="1"/>
          </p:cNvGraphicFramePr>
          <p:nvPr/>
        </p:nvGraphicFramePr>
        <p:xfrm>
          <a:off x="3071802" y="3429000"/>
          <a:ext cx="2000264" cy="555629"/>
        </p:xfrm>
        <a:graphic>
          <a:graphicData uri="http://schemas.openxmlformats.org/presentationml/2006/ole">
            <p:oleObj spid="_x0000_s53249" name="Equation" r:id="rId3" imgW="685800" imgH="190440" progId="">
              <p:embed/>
            </p:oleObj>
          </a:graphicData>
        </a:graphic>
      </p:graphicFrame>
      <p:graphicFrame>
        <p:nvGraphicFramePr>
          <p:cNvPr id="53250" name="Object 2"/>
          <p:cNvGraphicFramePr>
            <a:graphicFrameLocks noChangeAspect="1"/>
          </p:cNvGraphicFramePr>
          <p:nvPr/>
        </p:nvGraphicFramePr>
        <p:xfrm>
          <a:off x="3074353" y="2428868"/>
          <a:ext cx="2354903" cy="928694"/>
        </p:xfrm>
        <a:graphic>
          <a:graphicData uri="http://schemas.openxmlformats.org/presentationml/2006/ole">
            <p:oleObj spid="_x0000_s53250" name="Equation" r:id="rId4" imgW="901440" imgH="355320" progId="">
              <p:embed/>
            </p:oleObj>
          </a:graphicData>
        </a:graphic>
      </p:graphicFrame>
      <p:graphicFrame>
        <p:nvGraphicFramePr>
          <p:cNvPr id="53251" name="Object 3"/>
          <p:cNvGraphicFramePr>
            <a:graphicFrameLocks noChangeAspect="1"/>
          </p:cNvGraphicFramePr>
          <p:nvPr/>
        </p:nvGraphicFramePr>
        <p:xfrm>
          <a:off x="1357290" y="4143380"/>
          <a:ext cx="357190" cy="428628"/>
        </p:xfrm>
        <a:graphic>
          <a:graphicData uri="http://schemas.openxmlformats.org/presentationml/2006/ole">
            <p:oleObj spid="_x0000_s53251" name="Equation" r:id="rId5" imgW="190440" imgH="228600" progId="">
              <p:embed/>
            </p:oleObj>
          </a:graphicData>
        </a:graphic>
      </p:graphicFrame>
      <p:graphicFrame>
        <p:nvGraphicFramePr>
          <p:cNvPr id="53252" name="Object 4"/>
          <p:cNvGraphicFramePr>
            <a:graphicFrameLocks noChangeAspect="1"/>
          </p:cNvGraphicFramePr>
          <p:nvPr/>
        </p:nvGraphicFramePr>
        <p:xfrm>
          <a:off x="2285984" y="4071942"/>
          <a:ext cx="500066" cy="500066"/>
        </p:xfrm>
        <a:graphic>
          <a:graphicData uri="http://schemas.openxmlformats.org/presentationml/2006/ole">
            <p:oleObj spid="_x0000_s53252" name="Equation" r:id="rId6" imgW="228600" imgH="22860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000240"/>
            <a:ext cx="7772400" cy="442913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graphicFrame>
        <p:nvGraphicFramePr>
          <p:cNvPr id="52229" name="Object 5"/>
          <p:cNvGraphicFramePr>
            <a:graphicFrameLocks noChangeAspect="1"/>
          </p:cNvGraphicFramePr>
          <p:nvPr/>
        </p:nvGraphicFramePr>
        <p:xfrm>
          <a:off x="2357422" y="3857628"/>
          <a:ext cx="3214733" cy="428628"/>
        </p:xfrm>
        <a:graphic>
          <a:graphicData uri="http://schemas.openxmlformats.org/presentationml/2006/ole">
            <p:oleObj spid="_x0000_s52229" name="Equation" r:id="rId3" imgW="1231366" imgH="190417" progId="">
              <p:embed/>
            </p:oleObj>
          </a:graphicData>
        </a:graphic>
      </p:graphicFrame>
      <p:graphicFrame>
        <p:nvGraphicFramePr>
          <p:cNvPr id="52225" name="Object 1"/>
          <p:cNvGraphicFramePr>
            <a:graphicFrameLocks noChangeAspect="1"/>
          </p:cNvGraphicFramePr>
          <p:nvPr/>
        </p:nvGraphicFramePr>
        <p:xfrm>
          <a:off x="1428728" y="5786454"/>
          <a:ext cx="357190" cy="329714"/>
        </p:xfrm>
        <a:graphic>
          <a:graphicData uri="http://schemas.openxmlformats.org/presentationml/2006/ole">
            <p:oleObj spid="_x0000_s52225" name="Equation" r:id="rId4" imgW="253890" imgH="228501" progId="">
              <p:embed/>
            </p:oleObj>
          </a:graphicData>
        </a:graphic>
      </p:graphicFrame>
      <p:sp>
        <p:nvSpPr>
          <p:cNvPr id="52231" name="Rectangle 7"/>
          <p:cNvSpPr>
            <a:spLocks noChangeArrowheads="1"/>
          </p:cNvSpPr>
          <p:nvPr/>
        </p:nvSpPr>
        <p:spPr bwMode="auto">
          <a:xfrm>
            <a:off x="571472" y="1285860"/>
            <a:ext cx="7286675"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Οι ιδιότητες που εμφανίζονται στις εξισώσεις των ορμών και της συνέχειας προσδιορίζονται με χρήση των ακόλουθων εξισώσεων: </a:t>
            </a:r>
            <a:endParaRPr kumimoji="0" lang="el-GR" sz="20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52236" name="Rectangle 12"/>
          <p:cNvSpPr>
            <a:spLocks noChangeArrowheads="1"/>
          </p:cNvSpPr>
          <p:nvPr/>
        </p:nvSpPr>
        <p:spPr bwMode="auto">
          <a:xfrm>
            <a:off x="0" y="182880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endParaRPr>
          </a:p>
        </p:txBody>
      </p:sp>
      <p:graphicFrame>
        <p:nvGraphicFramePr>
          <p:cNvPr id="52246" name="Object 22"/>
          <p:cNvGraphicFramePr>
            <a:graphicFrameLocks noChangeAspect="1"/>
          </p:cNvGraphicFramePr>
          <p:nvPr/>
        </p:nvGraphicFramePr>
        <p:xfrm>
          <a:off x="2285984" y="2786058"/>
          <a:ext cx="3107553" cy="428628"/>
        </p:xfrm>
        <a:graphic>
          <a:graphicData uri="http://schemas.openxmlformats.org/presentationml/2006/ole">
            <p:oleObj spid="_x0000_s52246" name="Equation" r:id="rId5" imgW="1219200" imgH="190500" progId="">
              <p:embed/>
            </p:oleObj>
          </a:graphicData>
        </a:graphic>
      </p:graphicFrame>
      <p:sp>
        <p:nvSpPr>
          <p:cNvPr id="32" name="Rectangle 7"/>
          <p:cNvSpPr>
            <a:spLocks noChangeArrowheads="1"/>
          </p:cNvSpPr>
          <p:nvPr/>
        </p:nvSpPr>
        <p:spPr bwMode="auto">
          <a:xfrm>
            <a:off x="285720" y="5143512"/>
            <a:ext cx="821537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2000" dirty="0" smtClean="0">
                <a:solidFill>
                  <a:srgbClr val="0000FF"/>
                </a:solidFill>
                <a:latin typeface="Times New Roman" pitchFamily="18" charset="0"/>
                <a:ea typeface="Times New Roman" pitchFamily="18" charset="0"/>
                <a:cs typeface="Times New Roman" pitchFamily="18" charset="0"/>
              </a:rPr>
              <a:t>                           είναι η πυκνότητα του νερού και του αέρα αντίστοιχα, ενώ </a:t>
            </a:r>
          </a:p>
          <a:p>
            <a:pPr lvl="0" algn="just" fontAlgn="base">
              <a:spcBef>
                <a:spcPct val="0"/>
              </a:spcBef>
              <a:spcAft>
                <a:spcPct val="0"/>
              </a:spcAft>
            </a:pPr>
            <a:endParaRPr lang="el-GR" sz="2000" dirty="0" smtClean="0">
              <a:solidFill>
                <a:srgbClr val="0000FF"/>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l-GR" sz="2000" dirty="0" smtClean="0">
                <a:solidFill>
                  <a:srgbClr val="0000FF"/>
                </a:solidFill>
                <a:latin typeface="Times New Roman" pitchFamily="18" charset="0"/>
                <a:ea typeface="Times New Roman" pitchFamily="18" charset="0"/>
                <a:cs typeface="Times New Roman" pitchFamily="18" charset="0"/>
              </a:rPr>
              <a:t>                           είναι το ιξώδες του νερού και του αέρα, αντίστοιχα. </a:t>
            </a:r>
            <a:endParaRPr lang="el-GR" sz="3200" dirty="0" smtClean="0">
              <a:solidFill>
                <a:srgbClr val="0000FF"/>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graphicFrame>
        <p:nvGraphicFramePr>
          <p:cNvPr id="52250" name="Object 26"/>
          <p:cNvGraphicFramePr>
            <a:graphicFrameLocks noChangeAspect="1"/>
          </p:cNvGraphicFramePr>
          <p:nvPr/>
        </p:nvGraphicFramePr>
        <p:xfrm>
          <a:off x="928661" y="5857887"/>
          <a:ext cx="285750" cy="311150"/>
        </p:xfrm>
        <a:graphic>
          <a:graphicData uri="http://schemas.openxmlformats.org/presentationml/2006/ole">
            <p:oleObj spid="_x0000_s52250" name="Equation" r:id="rId6" imgW="203112" imgH="228501" progId="">
              <p:embed/>
            </p:oleObj>
          </a:graphicData>
        </a:graphic>
      </p:graphicFrame>
      <p:graphicFrame>
        <p:nvGraphicFramePr>
          <p:cNvPr id="52251" name="Object 27"/>
          <p:cNvGraphicFramePr>
            <a:graphicFrameLocks noChangeAspect="1"/>
          </p:cNvGraphicFramePr>
          <p:nvPr/>
        </p:nvGraphicFramePr>
        <p:xfrm>
          <a:off x="857224" y="5214950"/>
          <a:ext cx="285750" cy="311150"/>
        </p:xfrm>
        <a:graphic>
          <a:graphicData uri="http://schemas.openxmlformats.org/presentationml/2006/ole">
            <p:oleObj spid="_x0000_s52251" name="Equation" r:id="rId7" imgW="203112" imgH="228501" progId="">
              <p:embed/>
            </p:oleObj>
          </a:graphicData>
        </a:graphic>
      </p:graphicFrame>
      <p:graphicFrame>
        <p:nvGraphicFramePr>
          <p:cNvPr id="52252" name="Object 28"/>
          <p:cNvGraphicFramePr>
            <a:graphicFrameLocks noChangeAspect="1"/>
          </p:cNvGraphicFramePr>
          <p:nvPr/>
        </p:nvGraphicFramePr>
        <p:xfrm>
          <a:off x="1357286" y="5214950"/>
          <a:ext cx="387350" cy="357187"/>
        </p:xfrm>
        <a:graphic>
          <a:graphicData uri="http://schemas.openxmlformats.org/presentationml/2006/ole">
            <p:oleObj spid="_x0000_s52252" name="Equation" r:id="rId8" imgW="253890" imgH="228501"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214290"/>
            <a:ext cx="8501122" cy="6215082"/>
          </a:xfrm>
        </p:spPr>
        <p:txBody>
          <a:bodyPr>
            <a:normAutofit fontScale="90000"/>
          </a:bodyPr>
          <a:lstStyle/>
          <a:p>
            <a:pPr algn="l"/>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200" dirty="0" smtClean="0">
                <a:solidFill>
                  <a:srgbClr val="0000FF"/>
                </a:solidFill>
                <a:latin typeface="Times New Roman" pitchFamily="18" charset="0"/>
                <a:cs typeface="Times New Roman" pitchFamily="18" charset="0"/>
              </a:rPr>
              <a:t>Οι παραπάνω εξισώσεις επιλύθηκαν με την παραδοχή ότι η ροή είναι τρισ­διάστατη (3</a:t>
            </a:r>
            <a:r>
              <a:rPr lang="en-US" sz="2200" dirty="0" smtClean="0">
                <a:solidFill>
                  <a:srgbClr val="0000FF"/>
                </a:solidFill>
                <a:latin typeface="Times New Roman" pitchFamily="18" charset="0"/>
                <a:cs typeface="Times New Roman" pitchFamily="18" charset="0"/>
              </a:rPr>
              <a:t>D</a:t>
            </a:r>
            <a:r>
              <a:rPr lang="el-GR" sz="2200" dirty="0" smtClean="0">
                <a:solidFill>
                  <a:srgbClr val="0000FF"/>
                </a:solidFill>
                <a:latin typeface="Times New Roman" pitchFamily="18" charset="0"/>
                <a:cs typeface="Times New Roman" pitchFamily="18" charset="0"/>
              </a:rPr>
              <a:t>), χρονικά μεταβαλλόμενη, ασυμπίεστη, τυρβώδης και ισόθερμη, ενώ η πυκνότητα του ύδατος λήφθηκε ίση με 998.2 </a:t>
            </a:r>
            <a:r>
              <a:rPr lang="en-US" sz="2200" dirty="0" smtClean="0">
                <a:solidFill>
                  <a:srgbClr val="0000FF"/>
                </a:solidFill>
                <a:latin typeface="Times New Roman" pitchFamily="18" charset="0"/>
                <a:cs typeface="Times New Roman" pitchFamily="18" charset="0"/>
              </a:rPr>
              <a:t>kg</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m</a:t>
            </a:r>
            <a:r>
              <a:rPr lang="el-GR" sz="2200" baseline="30000" dirty="0" smtClean="0">
                <a:solidFill>
                  <a:srgbClr val="0000FF"/>
                </a:solidFill>
                <a:latin typeface="Times New Roman" pitchFamily="18" charset="0"/>
                <a:cs typeface="Times New Roman" pitchFamily="18" charset="0"/>
              </a:rPr>
              <a:t>3</a:t>
            </a:r>
            <a:r>
              <a:rPr lang="el-GR" sz="2200" dirty="0" smtClean="0">
                <a:solidFill>
                  <a:srgbClr val="0000FF"/>
                </a:solidFill>
                <a:latin typeface="Times New Roman" pitchFamily="18" charset="0"/>
                <a:cs typeface="Times New Roman" pitchFamily="18" charset="0"/>
              </a:rPr>
              <a:t>. Το δυναμικό ιξώδες του ύδατος θεωρήθηκε ίσο με 0.001003 </a:t>
            </a:r>
            <a:r>
              <a:rPr lang="en-US" sz="2200" dirty="0" smtClean="0">
                <a:solidFill>
                  <a:srgbClr val="0000FF"/>
                </a:solidFill>
                <a:latin typeface="Times New Roman" pitchFamily="18" charset="0"/>
                <a:cs typeface="Times New Roman" pitchFamily="18" charset="0"/>
              </a:rPr>
              <a:t>kg</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m</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s</a:t>
            </a:r>
            <a:r>
              <a:rPr lang="el-GR" sz="2200" dirty="0" smtClean="0">
                <a:solidFill>
                  <a:srgbClr val="0000FF"/>
                </a:solidFill>
                <a:latin typeface="Times New Roman" pitchFamily="18" charset="0"/>
                <a:cs typeface="Times New Roman" pitchFamily="18" charset="0"/>
              </a:rPr>
              <a:t>.  Αντίστοιχα, για τον αέρα η πυκνότητα λήφθηκε ίση με 1.225 </a:t>
            </a:r>
            <a:r>
              <a:rPr lang="en-US" sz="2200" dirty="0" smtClean="0">
                <a:solidFill>
                  <a:srgbClr val="0000FF"/>
                </a:solidFill>
                <a:latin typeface="Times New Roman" pitchFamily="18" charset="0"/>
                <a:cs typeface="Times New Roman" pitchFamily="18" charset="0"/>
              </a:rPr>
              <a:t>kg</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m</a:t>
            </a:r>
            <a:r>
              <a:rPr lang="el-GR" sz="2200" baseline="30000" dirty="0" smtClean="0">
                <a:solidFill>
                  <a:srgbClr val="0000FF"/>
                </a:solidFill>
                <a:latin typeface="Times New Roman" pitchFamily="18" charset="0"/>
                <a:cs typeface="Times New Roman" pitchFamily="18" charset="0"/>
              </a:rPr>
              <a:t>3</a:t>
            </a:r>
            <a:r>
              <a:rPr lang="el-GR" sz="2200" dirty="0" smtClean="0">
                <a:solidFill>
                  <a:srgbClr val="0000FF"/>
                </a:solidFill>
                <a:latin typeface="Times New Roman" pitchFamily="18" charset="0"/>
                <a:cs typeface="Times New Roman" pitchFamily="18" charset="0"/>
              </a:rPr>
              <a:t>ενώ το δυναμικό ιξώδες1.7894×10</a:t>
            </a:r>
            <a:r>
              <a:rPr lang="el-GR" sz="2200" baseline="30000" dirty="0" smtClean="0">
                <a:solidFill>
                  <a:srgbClr val="0000FF"/>
                </a:solidFill>
                <a:latin typeface="Times New Roman" pitchFamily="18" charset="0"/>
                <a:cs typeface="Times New Roman" pitchFamily="18" charset="0"/>
              </a:rPr>
              <a:t>-5</a:t>
            </a:r>
            <a:r>
              <a:rPr lang="en-US" sz="2200" dirty="0" smtClean="0">
                <a:solidFill>
                  <a:srgbClr val="0000FF"/>
                </a:solidFill>
                <a:latin typeface="Times New Roman" pitchFamily="18" charset="0"/>
                <a:cs typeface="Times New Roman" pitchFamily="18" charset="0"/>
              </a:rPr>
              <a:t>kg</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m</a:t>
            </a:r>
            <a:r>
              <a:rPr lang="el-GR" sz="2200" dirty="0" smtClean="0">
                <a:solidFill>
                  <a:srgbClr val="0000FF"/>
                </a:solidFill>
                <a:latin typeface="Times New Roman" pitchFamily="18" charset="0"/>
                <a:cs typeface="Times New Roman" pitchFamily="18" charset="0"/>
              </a:rPr>
              <a:t>-</a:t>
            </a:r>
            <a:r>
              <a:rPr lang="en-US" sz="2200" dirty="0" smtClean="0">
                <a:solidFill>
                  <a:srgbClr val="0000FF"/>
                </a:solidFill>
                <a:latin typeface="Times New Roman" pitchFamily="18" charset="0"/>
                <a:cs typeface="Times New Roman" pitchFamily="18" charset="0"/>
              </a:rPr>
              <a:t>s</a:t>
            </a:r>
            <a:r>
              <a:rPr lang="el-GR" sz="2200" dirty="0" smtClean="0">
                <a:solidFill>
                  <a:srgbClr val="0000FF"/>
                </a:solidFill>
                <a:latin typeface="Times New Roman" pitchFamily="18" charset="0"/>
                <a:cs typeface="Times New Roman" pitchFamily="18" charset="0"/>
              </a:rPr>
              <a:t>.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Τέλος, οι οριακές συνθήκες που χρησιμοποιήθηκαν είναι οι εξής,</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α) για τι τοίχωμα χρησιμοποιήθηκε η συνθήκη μη-ολίσθησης,</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β) για το άνω ανοικτό μέρος του καναλιού όπως επίσης και για την έξοδο στα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κατάντη του καναλιού χρησιμοποιήθηκε η συνθήκη ανοικτού ορίου (</a:t>
            </a:r>
            <a:r>
              <a:rPr lang="en-US" sz="2200" dirty="0" smtClean="0">
                <a:solidFill>
                  <a:srgbClr val="0000FF"/>
                </a:solidFill>
                <a:latin typeface="Times New Roman" pitchFamily="18" charset="0"/>
                <a:cs typeface="Times New Roman" pitchFamily="18" charset="0"/>
              </a:rPr>
              <a:t>pressure </a:t>
            </a:r>
            <a:r>
              <a:rPr lang="el-GR" sz="2200" dirty="0" smtClean="0">
                <a:solidFill>
                  <a:srgbClr val="0000FF"/>
                </a:solidFill>
                <a:latin typeface="Times New Roman" pitchFamily="18" charset="0"/>
                <a:cs typeface="Times New Roman" pitchFamily="18" charset="0"/>
              </a:rPr>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a:t>
            </a:r>
            <a:r>
              <a:rPr lang="en-US" sz="2200" dirty="0" smtClean="0">
                <a:solidFill>
                  <a:srgbClr val="0000FF"/>
                </a:solidFill>
                <a:latin typeface="Times New Roman" pitchFamily="18" charset="0"/>
                <a:cs typeface="Times New Roman" pitchFamily="18" charset="0"/>
              </a:rPr>
              <a:t>outlet</a:t>
            </a:r>
            <a:r>
              <a:rPr lang="el-GR" sz="2200" dirty="0" smtClean="0">
                <a:solidFill>
                  <a:srgbClr val="0000FF"/>
                </a:solidFill>
                <a:latin typeface="Times New Roman" pitchFamily="18" charset="0"/>
                <a:cs typeface="Times New Roman" pitchFamily="18" charset="0"/>
              </a:rPr>
              <a:t>)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γ) για την εισαγωγή του ύδατος δεν χρησιμοποιήθηκε κάποια οριακή συνθήκη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εισόδου αλλά ο αρχικός ακίνητος όγκος νερού τοποθετήθηκε στα ανάντη της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στένωσης του φράγματος. Το </a:t>
            </a:r>
            <a:r>
              <a:rPr lang="el-GR" sz="2200" dirty="0" err="1" smtClean="0">
                <a:solidFill>
                  <a:srgbClr val="0000FF"/>
                </a:solidFill>
                <a:latin typeface="Times New Roman" pitchFamily="18" charset="0"/>
                <a:cs typeface="Times New Roman" pitchFamily="18" charset="0"/>
              </a:rPr>
              <a:t>θυρόφραγμα</a:t>
            </a:r>
            <a:r>
              <a:rPr lang="el-GR" sz="2200" dirty="0" smtClean="0">
                <a:solidFill>
                  <a:srgbClr val="0000FF"/>
                </a:solidFill>
                <a:latin typeface="Times New Roman" pitchFamily="18" charset="0"/>
                <a:cs typeface="Times New Roman" pitchFamily="18" charset="0"/>
              </a:rPr>
              <a:t> του φράγματος θεωρήθηκε ότι </a:t>
            </a:r>
            <a:br>
              <a:rPr lang="el-GR" sz="2200" dirty="0" smtClean="0">
                <a:solidFill>
                  <a:srgbClr val="0000FF"/>
                </a:solidFill>
                <a:latin typeface="Times New Roman" pitchFamily="18" charset="0"/>
                <a:cs typeface="Times New Roman" pitchFamily="18" charset="0"/>
              </a:rPr>
            </a:br>
            <a:r>
              <a:rPr lang="el-GR" sz="2200" dirty="0" smtClean="0">
                <a:solidFill>
                  <a:srgbClr val="0000FF"/>
                </a:solidFill>
                <a:latin typeface="Times New Roman" pitchFamily="18" charset="0"/>
                <a:cs typeface="Times New Roman" pitchFamily="18" charset="0"/>
              </a:rPr>
              <a:t>     απομακρύνεται στιγμιαία την χρονική </a:t>
            </a:r>
            <a:r>
              <a:rPr lang="en-US" sz="2200" dirty="0" smtClean="0">
                <a:solidFill>
                  <a:srgbClr val="0000FF"/>
                </a:solidFill>
                <a:latin typeface="Times New Roman" pitchFamily="18" charset="0"/>
                <a:cs typeface="Times New Roman" pitchFamily="18" charset="0"/>
              </a:rPr>
              <a:t>t</a:t>
            </a:r>
            <a:r>
              <a:rPr lang="el-GR" sz="2200" dirty="0" smtClean="0">
                <a:solidFill>
                  <a:srgbClr val="0000FF"/>
                </a:solidFill>
                <a:latin typeface="Times New Roman" pitchFamily="18" charset="0"/>
                <a:cs typeface="Times New Roman" pitchFamily="18" charset="0"/>
              </a:rPr>
              <a:t>=0.0 </a:t>
            </a:r>
            <a:r>
              <a:rPr lang="en-US" sz="2200" dirty="0" smtClean="0">
                <a:solidFill>
                  <a:srgbClr val="0000FF"/>
                </a:solidFill>
                <a:latin typeface="Times New Roman" pitchFamily="18" charset="0"/>
                <a:cs typeface="Times New Roman" pitchFamily="18" charset="0"/>
              </a:rPr>
              <a:t>s</a:t>
            </a:r>
            <a:r>
              <a:rPr lang="el-GR" sz="2200" dirty="0" smtClean="0">
                <a:solidFill>
                  <a:srgbClr val="0000FF"/>
                </a:solidFill>
                <a:latin typeface="Times New Roman" pitchFamily="18" charset="0"/>
                <a:cs typeface="Times New Roman" pitchFamily="18" charset="0"/>
              </a:rPr>
              <a:t>.</a:t>
            </a:r>
            <a:r>
              <a:rPr lang="el-GR" sz="2000" dirty="0" smtClean="0">
                <a:solidFill>
                  <a:srgbClr val="0000FF"/>
                </a:solidFill>
                <a:latin typeface="Times New Roman" pitchFamily="18" charset="0"/>
                <a:cs typeface="Times New Roman" pitchFamily="18" charset="0"/>
              </a:rPr>
              <a:t/>
            </a:r>
            <a:br>
              <a:rPr lang="el-GR" sz="2000" dirty="0" smtClean="0">
                <a:solidFill>
                  <a:srgbClr val="0000FF"/>
                </a:solidFill>
                <a:latin typeface="Times New Roman" pitchFamily="18" charset="0"/>
                <a:cs typeface="Times New Roman" pitchFamily="18" charset="0"/>
              </a:rPr>
            </a:b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3" name="2 - TextBox"/>
          <p:cNvSpPr txBox="1"/>
          <p:nvPr/>
        </p:nvSpPr>
        <p:spPr>
          <a:xfrm>
            <a:off x="1142976" y="334012"/>
            <a:ext cx="6929486" cy="523220"/>
          </a:xfrm>
          <a:prstGeom prst="rect">
            <a:avLst/>
          </a:prstGeom>
          <a:noFill/>
        </p:spPr>
        <p:txBody>
          <a:bodyPr wrap="square" rtlCol="0">
            <a:spAutoFit/>
          </a:bodyPr>
          <a:lstStyle/>
          <a:p>
            <a:pPr algn="ctr"/>
            <a:r>
              <a:rPr lang="el-GR" sz="2800" dirty="0" smtClean="0">
                <a:solidFill>
                  <a:srgbClr val="0000FF"/>
                </a:solidFill>
                <a:latin typeface="Times New Roman" pitchFamily="18" charset="0"/>
                <a:cs typeface="Times New Roman" pitchFamily="18" charset="0"/>
              </a:rPr>
              <a:t>Οριακές συνθήκες</a:t>
            </a:r>
            <a:endParaRPr lang="el-GR"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5" name="4 - Ορθογώνιο"/>
          <p:cNvSpPr/>
          <p:nvPr/>
        </p:nvSpPr>
        <p:spPr>
          <a:xfrm>
            <a:off x="2928926" y="2214554"/>
            <a:ext cx="3237554" cy="523220"/>
          </a:xfrm>
          <a:prstGeom prst="rect">
            <a:avLst/>
          </a:prstGeom>
        </p:spPr>
        <p:txBody>
          <a:bodyPr wrap="none">
            <a:spAutoFit/>
          </a:bodyPr>
          <a:lstStyle/>
          <a:p>
            <a:pPr algn="ctr"/>
            <a:r>
              <a:rPr lang="el-GR" sz="2800" b="1" dirty="0" smtClean="0">
                <a:solidFill>
                  <a:srgbClr val="0000FF"/>
                </a:solidFill>
                <a:latin typeface="Times New Roman" pitchFamily="18" charset="0"/>
                <a:cs typeface="Times New Roman" pitchFamily="18" charset="0"/>
              </a:rPr>
              <a:t>ΑΠΟΤΕΛΕΣΜΑΤΑ</a:t>
            </a:r>
            <a:endParaRPr lang="el-G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428736"/>
            <a:ext cx="8358246" cy="3429024"/>
          </a:xfrm>
        </p:spPr>
        <p:txBody>
          <a:bodyPr>
            <a:normAutofit/>
          </a:bodyPr>
          <a:lstStyle/>
          <a:p>
            <a:r>
              <a:rPr lang="el-GR" sz="2000" dirty="0" smtClean="0">
                <a:solidFill>
                  <a:srgbClr val="0000FF"/>
                </a:solidFill>
                <a:latin typeface="Times New Roman" pitchFamily="18" charset="0"/>
                <a:cs typeface="Times New Roman" pitchFamily="18" charset="0"/>
              </a:rPr>
              <a:t>Εξετάστηκαν υπολογιστικά 4 περιπτώσεις με μεταβαλλόμενο το αρχικό ύψος νερού </a:t>
            </a:r>
            <a:r>
              <a:rPr lang="en-US" sz="2000" dirty="0" smtClean="0">
                <a:solidFill>
                  <a:srgbClr val="0000FF"/>
                </a:solidFill>
                <a:latin typeface="Times New Roman" pitchFamily="18" charset="0"/>
                <a:cs typeface="Times New Roman" pitchFamily="18" charset="0"/>
              </a:rPr>
              <a:t>h</a:t>
            </a:r>
            <a:r>
              <a:rPr lang="en-US" sz="2000" baseline="-25000" dirty="0" smtClean="0">
                <a:solidFill>
                  <a:srgbClr val="0000FF"/>
                </a:solidFill>
                <a:latin typeface="Times New Roman" pitchFamily="18" charset="0"/>
                <a:cs typeface="Times New Roman" pitchFamily="18" charset="0"/>
              </a:rPr>
              <a:t>o</a:t>
            </a:r>
            <a:r>
              <a:rPr lang="el-GR" sz="2000" dirty="0" smtClean="0">
                <a:solidFill>
                  <a:srgbClr val="0000FF"/>
                </a:solidFill>
                <a:latin typeface="Times New Roman" pitchFamily="18" charset="0"/>
                <a:cs typeface="Times New Roman" pitchFamily="18" charset="0"/>
              </a:rPr>
              <a:t> στα ανάντη του </a:t>
            </a:r>
            <a:r>
              <a:rPr lang="el-GR" sz="2000" dirty="0" err="1" smtClean="0">
                <a:solidFill>
                  <a:srgbClr val="0000FF"/>
                </a:solidFill>
                <a:latin typeface="Times New Roman" pitchFamily="18" charset="0"/>
                <a:cs typeface="Times New Roman" pitchFamily="18" charset="0"/>
              </a:rPr>
              <a:t>θυροφράγματος</a:t>
            </a:r>
            <a:r>
              <a:rPr lang="el-GR" sz="2000" dirty="0" smtClean="0">
                <a:solidFill>
                  <a:srgbClr val="0000FF"/>
                </a:solidFill>
                <a:latin typeface="Times New Roman" pitchFamily="18" charset="0"/>
                <a:cs typeface="Times New Roman" pitchFamily="18" charset="0"/>
              </a:rPr>
              <a:t> και την κλίση του πυθμένα, </a:t>
            </a:r>
            <a:r>
              <a:rPr lang="en-US" sz="2000" dirty="0" smtClean="0">
                <a:solidFill>
                  <a:srgbClr val="0000FF"/>
                </a:solidFill>
                <a:latin typeface="Times New Roman" pitchFamily="18" charset="0"/>
                <a:cs typeface="Times New Roman" pitchFamily="18" charset="0"/>
              </a:rPr>
              <a:t>s </a:t>
            </a:r>
            <a:r>
              <a:rPr lang="el-GR" sz="2000" dirty="0" smtClean="0">
                <a:solidFill>
                  <a:srgbClr val="0000FF"/>
                </a:solidFill>
                <a:latin typeface="Times New Roman" pitchFamily="18" charset="0"/>
                <a:cs typeface="Times New Roman" pitchFamily="18" charset="0"/>
              </a:rPr>
              <a:t>‰,</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 </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 </a:t>
            </a:r>
            <a:r>
              <a:rPr lang="el-GR" sz="2000" dirty="0" smtClean="0">
                <a:solidFill>
                  <a:srgbClr val="0000FF"/>
                </a:solidFill>
                <a:latin typeface="Times New Roman" pitchFamily="18" charset="0"/>
                <a:cs typeface="Times New Roman" pitchFamily="18" charset="0"/>
              </a:rPr>
              <a:t>h</a:t>
            </a:r>
            <a:r>
              <a:rPr lang="el-GR" sz="2000" baseline="-25000" dirty="0" smtClean="0">
                <a:solidFill>
                  <a:srgbClr val="0000FF"/>
                </a:solidFill>
                <a:latin typeface="Times New Roman" pitchFamily="18" charset="0"/>
                <a:cs typeface="Times New Roman" pitchFamily="18" charset="0"/>
              </a:rPr>
              <a:t>o</a:t>
            </a:r>
            <a:r>
              <a:rPr lang="el-GR" sz="2000" dirty="0" smtClean="0">
                <a:solidFill>
                  <a:srgbClr val="0000FF"/>
                </a:solidFill>
                <a:latin typeface="Times New Roman" pitchFamily="18" charset="0"/>
                <a:cs typeface="Times New Roman" pitchFamily="18" charset="0"/>
              </a:rPr>
              <a:t>=0.15 </a:t>
            </a:r>
            <a:r>
              <a:rPr lang="el-GR" sz="2000" dirty="0" smtClean="0">
                <a:solidFill>
                  <a:srgbClr val="0000FF"/>
                </a:solidFill>
                <a:latin typeface="Times New Roman" pitchFamily="18" charset="0"/>
                <a:cs typeface="Times New Roman" pitchFamily="18" charset="0"/>
              </a:rPr>
              <a:t>m, s=0.0 ‰, ξηρός πυθμένας κατάντη</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h</a:t>
            </a:r>
            <a:r>
              <a:rPr lang="en-US" sz="2000" baseline="-25000" dirty="0" smtClean="0">
                <a:solidFill>
                  <a:srgbClr val="0000FF"/>
                </a:solidFill>
                <a:latin typeface="Times New Roman" pitchFamily="18" charset="0"/>
                <a:cs typeface="Times New Roman" pitchFamily="18" charset="0"/>
              </a:rPr>
              <a:t>o</a:t>
            </a:r>
            <a:r>
              <a:rPr lang="el-GR" sz="2000" dirty="0" smtClean="0">
                <a:solidFill>
                  <a:srgbClr val="0000FF"/>
                </a:solidFill>
                <a:latin typeface="Times New Roman" pitchFamily="18" charset="0"/>
                <a:cs typeface="Times New Roman" pitchFamily="18" charset="0"/>
              </a:rPr>
              <a:t>=0.30 </a:t>
            </a:r>
            <a:r>
              <a:rPr lang="en-US" sz="2000" dirty="0" smtClean="0">
                <a:solidFill>
                  <a:srgbClr val="0000FF"/>
                </a:solidFill>
                <a:latin typeface="Times New Roman" pitchFamily="18" charset="0"/>
                <a:cs typeface="Times New Roman" pitchFamily="18" charset="0"/>
              </a:rPr>
              <a:t>m</a:t>
            </a: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s</a:t>
            </a:r>
            <a:r>
              <a:rPr lang="el-GR" sz="2000" dirty="0" smtClean="0">
                <a:solidFill>
                  <a:srgbClr val="0000FF"/>
                </a:solidFill>
                <a:latin typeface="Times New Roman" pitchFamily="18" charset="0"/>
                <a:cs typeface="Times New Roman" pitchFamily="18" charset="0"/>
              </a:rPr>
              <a:t>=0.0 ‰ ξηρός πυθμένας κατάντη</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h</a:t>
            </a:r>
            <a:r>
              <a:rPr lang="en-US" sz="2000" baseline="-25000" dirty="0" smtClean="0">
                <a:solidFill>
                  <a:srgbClr val="0000FF"/>
                </a:solidFill>
                <a:latin typeface="Times New Roman" pitchFamily="18" charset="0"/>
                <a:cs typeface="Times New Roman" pitchFamily="18" charset="0"/>
              </a:rPr>
              <a:t>o</a:t>
            </a:r>
            <a:r>
              <a:rPr lang="el-GR" sz="2000" dirty="0" smtClean="0">
                <a:solidFill>
                  <a:srgbClr val="0000FF"/>
                </a:solidFill>
                <a:latin typeface="Times New Roman" pitchFamily="18" charset="0"/>
                <a:cs typeface="Times New Roman" pitchFamily="18" charset="0"/>
              </a:rPr>
              <a:t>=0.15 </a:t>
            </a:r>
            <a:r>
              <a:rPr lang="en-US" sz="2000" dirty="0" smtClean="0">
                <a:solidFill>
                  <a:srgbClr val="0000FF"/>
                </a:solidFill>
                <a:latin typeface="Times New Roman" pitchFamily="18" charset="0"/>
                <a:cs typeface="Times New Roman" pitchFamily="18" charset="0"/>
              </a:rPr>
              <a:t>m</a:t>
            </a: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s</a:t>
            </a:r>
            <a:r>
              <a:rPr lang="el-GR" sz="2000" dirty="0" smtClean="0">
                <a:solidFill>
                  <a:srgbClr val="0000FF"/>
                </a:solidFill>
                <a:latin typeface="Times New Roman" pitchFamily="18" charset="0"/>
                <a:cs typeface="Times New Roman" pitchFamily="18" charset="0"/>
              </a:rPr>
              <a:t>=2.0 ‰ ξηρός πυθμένας κατάντη</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h</a:t>
            </a:r>
            <a:r>
              <a:rPr lang="en-US" sz="2000" baseline="-25000" dirty="0" smtClean="0">
                <a:solidFill>
                  <a:srgbClr val="0000FF"/>
                </a:solidFill>
                <a:latin typeface="Times New Roman" pitchFamily="18" charset="0"/>
                <a:cs typeface="Times New Roman" pitchFamily="18" charset="0"/>
              </a:rPr>
              <a:t>o</a:t>
            </a:r>
            <a:r>
              <a:rPr lang="el-GR" sz="2000" dirty="0" smtClean="0">
                <a:solidFill>
                  <a:srgbClr val="0000FF"/>
                </a:solidFill>
                <a:latin typeface="Times New Roman" pitchFamily="18" charset="0"/>
                <a:cs typeface="Times New Roman" pitchFamily="18" charset="0"/>
              </a:rPr>
              <a:t>=0.15 </a:t>
            </a:r>
            <a:r>
              <a:rPr lang="en-US" sz="2000" dirty="0" smtClean="0">
                <a:solidFill>
                  <a:srgbClr val="0000FF"/>
                </a:solidFill>
                <a:latin typeface="Times New Roman" pitchFamily="18" charset="0"/>
                <a:cs typeface="Times New Roman" pitchFamily="18" charset="0"/>
              </a:rPr>
              <a:t>m</a:t>
            </a: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s</a:t>
            </a:r>
            <a:r>
              <a:rPr lang="el-GR" sz="2000" dirty="0" smtClean="0">
                <a:solidFill>
                  <a:srgbClr val="0000FF"/>
                </a:solidFill>
                <a:latin typeface="Times New Roman" pitchFamily="18" charset="0"/>
                <a:cs typeface="Times New Roman" pitchFamily="18" charset="0"/>
              </a:rPr>
              <a:t>=10.0 ‰ ξηρός πυθμένας κατάντη</a:t>
            </a:r>
            <a:br>
              <a:rPr lang="el-GR" sz="2000" dirty="0" smtClean="0">
                <a:solidFill>
                  <a:srgbClr val="0000FF"/>
                </a:solidFill>
                <a:latin typeface="Times New Roman" pitchFamily="18" charset="0"/>
                <a:cs typeface="Times New Roman" pitchFamily="18" charset="0"/>
              </a:rPr>
            </a:br>
            <a:r>
              <a:rPr lang="en-US" sz="2000" dirty="0" smtClean="0">
                <a:solidFill>
                  <a:srgbClr val="0000FF"/>
                </a:solidFill>
                <a:latin typeface="Times New Roman" pitchFamily="18" charset="0"/>
                <a:cs typeface="Times New Roman" pitchFamily="18" charset="0"/>
              </a:rPr>
              <a:t> </a:t>
            </a:r>
            <a:r>
              <a:rPr lang="el-GR" sz="2000" dirty="0" smtClean="0">
                <a:solidFill>
                  <a:srgbClr val="0000FF"/>
                </a:solidFill>
                <a:latin typeface="Times New Roman" pitchFamily="18" charset="0"/>
                <a:cs typeface="Times New Roman" pitchFamily="18" charset="0"/>
              </a:rPr>
              <a:t/>
            </a:r>
            <a:br>
              <a:rPr lang="el-GR" sz="2000" dirty="0" smtClean="0">
                <a:solidFill>
                  <a:srgbClr val="0000FF"/>
                </a:solidFill>
                <a:latin typeface="Times New Roman" pitchFamily="18" charset="0"/>
                <a:cs typeface="Times New Roman" pitchFamily="18" charset="0"/>
              </a:rPr>
            </a:br>
            <a:r>
              <a:rPr lang="el-GR" sz="2000" dirty="0" smtClean="0">
                <a:solidFill>
                  <a:srgbClr val="0000FF"/>
                </a:solidFill>
                <a:latin typeface="Times New Roman" pitchFamily="18" charset="0"/>
                <a:cs typeface="Times New Roman" pitchFamily="18" charset="0"/>
              </a:rPr>
              <a:t>Σε κάθε περίπτωση προσομοιώθηκε η ροή του </a:t>
            </a:r>
            <a:r>
              <a:rPr lang="el-GR" sz="2000" dirty="0" err="1" smtClean="0">
                <a:solidFill>
                  <a:srgbClr val="0000FF"/>
                </a:solidFill>
                <a:latin typeface="Times New Roman" pitchFamily="18" charset="0"/>
                <a:cs typeface="Times New Roman" pitchFamily="18" charset="0"/>
              </a:rPr>
              <a:t>πλημμυρικού</a:t>
            </a:r>
            <a:r>
              <a:rPr lang="el-GR" sz="2000" dirty="0" smtClean="0">
                <a:solidFill>
                  <a:srgbClr val="0000FF"/>
                </a:solidFill>
                <a:latin typeface="Times New Roman" pitchFamily="18" charset="0"/>
                <a:cs typeface="Times New Roman" pitchFamily="18" charset="0"/>
              </a:rPr>
              <a:t> κύματος για 60.0 </a:t>
            </a:r>
            <a:r>
              <a:rPr lang="en-US" sz="2000" dirty="0" smtClean="0">
                <a:solidFill>
                  <a:srgbClr val="0000FF"/>
                </a:solidFill>
                <a:latin typeface="Times New Roman" pitchFamily="18" charset="0"/>
                <a:cs typeface="Times New Roman" pitchFamily="18" charset="0"/>
              </a:rPr>
              <a:t>s</a:t>
            </a:r>
            <a:r>
              <a:rPr lang="el-GR" sz="2000" dirty="0" smtClean="0">
                <a:solidFill>
                  <a:srgbClr val="0000FF"/>
                </a:solidFill>
                <a:latin typeface="Times New Roman" pitchFamily="18" charset="0"/>
                <a:cs typeface="Times New Roman" pitchFamily="18" charset="0"/>
              </a:rPr>
              <a:t>. </a:t>
            </a:r>
            <a:endParaRPr lang="el-GR" sz="2000" dirty="0">
              <a:solidFill>
                <a:srgbClr val="0000FF"/>
              </a:solidFill>
              <a:latin typeface="Times New Roman" pitchFamily="18" charset="0"/>
              <a:cs typeface="Times New Roman" pitchFamily="18" charset="0"/>
            </a:endParaRPr>
          </a:p>
        </p:txBody>
      </p:sp>
      <p:sp>
        <p:nvSpPr>
          <p:cNvPr id="3" name="2 - TextBox"/>
          <p:cNvSpPr txBox="1"/>
          <p:nvPr/>
        </p:nvSpPr>
        <p:spPr>
          <a:xfrm>
            <a:off x="1000100" y="476888"/>
            <a:ext cx="7286676" cy="523220"/>
          </a:xfrm>
          <a:prstGeom prst="rect">
            <a:avLst/>
          </a:prstGeom>
          <a:noFill/>
        </p:spPr>
        <p:txBody>
          <a:bodyPr wrap="square" rtlCol="0">
            <a:spAutoFit/>
          </a:bodyPr>
          <a:lstStyle/>
          <a:p>
            <a:pPr lvl="0" algn="ctr" fontAlgn="base">
              <a:spcBef>
                <a:spcPct val="0"/>
              </a:spcBef>
              <a:spcAft>
                <a:spcPct val="0"/>
              </a:spcAft>
              <a:tabLst>
                <a:tab pos="457200" algn="l"/>
              </a:tabLst>
            </a:pPr>
            <a:r>
              <a:rPr lang="el-GR" sz="2800" dirty="0" smtClean="0">
                <a:solidFill>
                  <a:srgbClr val="0000FF"/>
                </a:solidFill>
                <a:latin typeface="Times New Roman" pitchFamily="18" charset="0"/>
                <a:cs typeface="Times New Roman" pitchFamily="18" charset="0"/>
              </a:rPr>
              <a:t>Συνθήκες </a:t>
            </a:r>
            <a:r>
              <a:rPr lang="el-GR" sz="2800" dirty="0" smtClean="0">
                <a:solidFill>
                  <a:srgbClr val="0000FF"/>
                </a:solidFill>
                <a:latin typeface="Times New Roman" pitchFamily="18" charset="0"/>
                <a:cs typeface="Times New Roman" pitchFamily="18" charset="0"/>
              </a:rPr>
              <a:t>ροής για την υπολογιστική ανάλυση</a:t>
            </a:r>
            <a:endParaRPr lang="el-GR" sz="2800" dirty="0" smtClean="0">
              <a:solidFill>
                <a:srgbClr val="0000FF"/>
              </a:solidFill>
              <a:latin typeface="Times New Roman" pitchFamily="18" charset="0"/>
              <a:cs typeface="Times New Roman" pitchFamily="18" charset="0"/>
            </a:endParaRPr>
          </a:p>
        </p:txBody>
      </p:sp>
      <p:sp>
        <p:nvSpPr>
          <p:cNvPr id="34817" name="Rectangle 1"/>
          <p:cNvSpPr>
            <a:spLocks noChangeArrowheads="1"/>
          </p:cNvSpPr>
          <p:nvPr/>
        </p:nvSpPr>
        <p:spPr bwMode="auto">
          <a:xfrm>
            <a:off x="357158" y="681598"/>
            <a:ext cx="85725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l-GR" sz="20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785794"/>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78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8849" name="Εικόνα 87"/>
          <p:cNvPicPr>
            <a:picLocks noChangeAspect="1" noChangeArrowheads="1"/>
          </p:cNvPicPr>
          <p:nvPr/>
        </p:nvPicPr>
        <p:blipFill>
          <a:blip r:embed="rId2"/>
          <a:srcRect/>
          <a:stretch>
            <a:fillRect/>
          </a:stretch>
        </p:blipFill>
        <p:spPr bwMode="auto">
          <a:xfrm>
            <a:off x="678234" y="1571611"/>
            <a:ext cx="7751418" cy="5130233"/>
          </a:xfrm>
          <a:prstGeom prst="rect">
            <a:avLst/>
          </a:prstGeom>
          <a:noFill/>
        </p:spPr>
      </p:pic>
      <p:sp>
        <p:nvSpPr>
          <p:cNvPr id="78851" name="Rectangle 3"/>
          <p:cNvSpPr>
            <a:spLocks noChangeArrowheads="1"/>
          </p:cNvSpPr>
          <p:nvPr/>
        </p:nvSpPr>
        <p:spPr bwMode="auto">
          <a:xfrm>
            <a:off x="0" y="7141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Ελεύθερη επιφάνεια ύδατος χρωματισμένη με το μέτρο της ταχύτητας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τις χρονικές στιγμές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=1.0, 4.0 και 10.0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=0.0 ‰</a:t>
            </a:r>
            <a:endParaRPr kumimoji="0" lang="el-GR" sz="2800" b="0" i="0" u="none" strike="noStrike" cap="none" normalizeH="0" baseline="0" dirty="0" smtClean="0">
              <a:ln>
                <a:noFill/>
              </a:ln>
              <a:solidFill>
                <a:srgbClr val="0000FF"/>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pic>
        <p:nvPicPr>
          <p:cNvPr id="79873" name="Εικόνα 89"/>
          <p:cNvPicPr>
            <a:picLocks noChangeAspect="1" noChangeArrowheads="1"/>
          </p:cNvPicPr>
          <p:nvPr/>
        </p:nvPicPr>
        <p:blipFill>
          <a:blip r:embed="rId2"/>
          <a:srcRect/>
          <a:stretch>
            <a:fillRect/>
          </a:stretch>
        </p:blipFill>
        <p:spPr bwMode="auto">
          <a:xfrm>
            <a:off x="571472" y="1500174"/>
            <a:ext cx="7941456" cy="5072098"/>
          </a:xfrm>
          <a:prstGeom prst="rect">
            <a:avLst/>
          </a:prstGeom>
          <a:noFill/>
        </p:spPr>
      </p:pic>
      <p:sp>
        <p:nvSpPr>
          <p:cNvPr id="7" name="Rectangle 2"/>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Rectangle 3"/>
          <p:cNvSpPr>
            <a:spLocks noChangeArrowheads="1"/>
          </p:cNvSpPr>
          <p:nvPr/>
        </p:nvSpPr>
        <p:spPr bwMode="auto">
          <a:xfrm>
            <a:off x="0" y="7141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Ελεύθερη επιφάνεια ύδατος χρωματισμένη με το μέτρο της ταχύτητας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τις χρονικές στιγμές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=1.0, 4.0 και 10.0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=0.30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=0.0 ‰</a:t>
            </a:r>
            <a:endParaRPr kumimoji="0" lang="el-GR" sz="2800" b="0" i="0" u="none" strike="noStrike" cap="none" normalizeH="0" baseline="0" dirty="0" smtClean="0">
              <a:ln>
                <a:noFill/>
              </a:ln>
              <a:solidFill>
                <a:srgbClr val="0000FF"/>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5" name="4 - Ορθογώνιο"/>
          <p:cNvSpPr/>
          <p:nvPr/>
        </p:nvSpPr>
        <p:spPr>
          <a:xfrm>
            <a:off x="571473" y="285729"/>
            <a:ext cx="8215369" cy="1815882"/>
          </a:xfrm>
          <a:prstGeom prst="rect">
            <a:avLst/>
          </a:prstGeom>
        </p:spPr>
        <p:txBody>
          <a:bodyPr wrap="square">
            <a:spAutoFit/>
          </a:bodyPr>
          <a:lstStyle/>
          <a:p>
            <a:pPr algn="ctr"/>
            <a:r>
              <a:rPr lang="el-GR" sz="2800" dirty="0" smtClean="0">
                <a:solidFill>
                  <a:srgbClr val="0000FF"/>
                </a:solidFill>
                <a:latin typeface="Times New Roman" pitchFamily="18" charset="0"/>
                <a:cs typeface="Times New Roman" pitchFamily="18" charset="0"/>
              </a:rPr>
              <a:t>Διανύσματα ταχύτητας (</a:t>
            </a:r>
            <a:r>
              <a:rPr lang="en-US" sz="2800" dirty="0" smtClean="0">
                <a:solidFill>
                  <a:srgbClr val="0000FF"/>
                </a:solidFill>
                <a:latin typeface="Times New Roman" pitchFamily="18" charset="0"/>
                <a:cs typeface="Times New Roman" pitchFamily="18" charset="0"/>
              </a:rPr>
              <a:t>m</a:t>
            </a:r>
            <a:r>
              <a:rPr lang="el-GR"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για </a:t>
            </a:r>
            <a:r>
              <a:rPr lang="el-GR" sz="2800" dirty="0" smtClean="0">
                <a:solidFill>
                  <a:srgbClr val="0000FF"/>
                </a:solidFill>
                <a:latin typeface="Times New Roman" pitchFamily="18" charset="0"/>
                <a:cs typeface="Times New Roman" pitchFamily="18" charset="0"/>
              </a:rPr>
              <a:t>την χρονική στιγμή </a:t>
            </a:r>
            <a:endParaRPr lang="el-GR" sz="2800" dirty="0" smtClean="0">
              <a:solidFill>
                <a:srgbClr val="0000FF"/>
              </a:solidFill>
              <a:latin typeface="Times New Roman" pitchFamily="18" charset="0"/>
              <a:cs typeface="Times New Roman" pitchFamily="18" charset="0"/>
            </a:endParaRPr>
          </a:p>
          <a:p>
            <a:pPr algn="ctr"/>
            <a:r>
              <a:rPr lang="en-US" sz="2800" dirty="0" smtClean="0">
                <a:solidFill>
                  <a:srgbClr val="0000FF"/>
                </a:solidFill>
                <a:latin typeface="Times New Roman" pitchFamily="18" charset="0"/>
                <a:cs typeface="Times New Roman" pitchFamily="18" charset="0"/>
              </a:rPr>
              <a:t>t</a:t>
            </a:r>
            <a:r>
              <a:rPr lang="el-GR" sz="2800" dirty="0" smtClean="0">
                <a:solidFill>
                  <a:srgbClr val="0000FF"/>
                </a:solidFill>
                <a:latin typeface="Times New Roman" pitchFamily="18" charset="0"/>
                <a:cs typeface="Times New Roman" pitchFamily="18" charset="0"/>
              </a:rPr>
              <a:t>=1.0 μετά </a:t>
            </a:r>
            <a:r>
              <a:rPr lang="el-GR" sz="2800" dirty="0" smtClean="0">
                <a:solidFill>
                  <a:srgbClr val="0000FF"/>
                </a:solidFill>
                <a:latin typeface="Times New Roman" pitchFamily="18" charset="0"/>
                <a:cs typeface="Times New Roman" pitchFamily="18" charset="0"/>
              </a:rPr>
              <a:t>την ρήξη του </a:t>
            </a:r>
            <a:r>
              <a:rPr lang="el-GR" sz="2800" dirty="0" err="1" smtClean="0">
                <a:solidFill>
                  <a:srgbClr val="0000FF"/>
                </a:solidFill>
                <a:latin typeface="Times New Roman" pitchFamily="18" charset="0"/>
                <a:cs typeface="Times New Roman" pitchFamily="18" charset="0"/>
              </a:rPr>
              <a:t>θυροφράγματος</a:t>
            </a:r>
            <a:r>
              <a:rPr lang="el-GR" sz="2800" dirty="0" smtClean="0">
                <a:solidFill>
                  <a:srgbClr val="0000FF"/>
                </a:solidFill>
                <a:latin typeface="Times New Roman" pitchFamily="18" charset="0"/>
                <a:cs typeface="Times New Roman" pitchFamily="18" charset="0"/>
              </a:rPr>
              <a:t> </a:t>
            </a:r>
            <a:endParaRPr lang="el-GR" sz="2800" dirty="0" smtClean="0">
              <a:solidFill>
                <a:srgbClr val="0000FF"/>
              </a:solidFill>
              <a:latin typeface="Times New Roman" pitchFamily="18" charset="0"/>
              <a:cs typeface="Times New Roman" pitchFamily="18" charset="0"/>
            </a:endParaRPr>
          </a:p>
          <a:p>
            <a:pPr algn="ctr"/>
            <a:r>
              <a:rPr lang="el-GR" sz="2800" dirty="0" smtClean="0">
                <a:solidFill>
                  <a:srgbClr val="0000FF"/>
                </a:solidFill>
                <a:latin typeface="Times New Roman" pitchFamily="18" charset="0"/>
                <a:cs typeface="Times New Roman" pitchFamily="18" charset="0"/>
              </a:rPr>
              <a:t>για </a:t>
            </a:r>
            <a:r>
              <a:rPr lang="en-US" sz="2800" dirty="0" smtClean="0">
                <a:solidFill>
                  <a:srgbClr val="0000FF"/>
                </a:solidFill>
                <a:latin typeface="Times New Roman" pitchFamily="18" charset="0"/>
                <a:cs typeface="Times New Roman" pitchFamily="18" charset="0"/>
              </a:rPr>
              <a:t>h</a:t>
            </a:r>
            <a:r>
              <a:rPr lang="en-US" sz="2800" baseline="-25000" dirty="0" smtClean="0">
                <a:solidFill>
                  <a:srgbClr val="0000FF"/>
                </a:solidFill>
                <a:latin typeface="Times New Roman" pitchFamily="18" charset="0"/>
                <a:cs typeface="Times New Roman" pitchFamily="18" charset="0"/>
              </a:rPr>
              <a:t>o</a:t>
            </a:r>
            <a:r>
              <a:rPr lang="el-GR" sz="2800" dirty="0" smtClean="0">
                <a:solidFill>
                  <a:srgbClr val="0000FF"/>
                </a:solidFill>
                <a:latin typeface="Times New Roman" pitchFamily="18" charset="0"/>
                <a:cs typeface="Times New Roman" pitchFamily="18" charset="0"/>
              </a:rPr>
              <a:t>=0.15</a:t>
            </a:r>
            <a:r>
              <a:rPr lang="en-US" sz="2800" dirty="0" smtClean="0">
                <a:solidFill>
                  <a:srgbClr val="0000FF"/>
                </a:solidFill>
                <a:latin typeface="Times New Roman" pitchFamily="18" charset="0"/>
                <a:cs typeface="Times New Roman" pitchFamily="18" charset="0"/>
              </a:rPr>
              <a:t> m</a:t>
            </a:r>
            <a:r>
              <a:rPr lang="el-GR" sz="2800" dirty="0" smtClean="0">
                <a:solidFill>
                  <a:srgbClr val="0000FF"/>
                </a:solidFill>
                <a:latin typeface="Times New Roman" pitchFamily="18" charset="0"/>
                <a:cs typeface="Times New Roman" pitchFamily="18" charset="0"/>
              </a:rPr>
              <a:t> </a:t>
            </a:r>
            <a:r>
              <a:rPr lang="el-GR" sz="2800" dirty="0" smtClean="0">
                <a:solidFill>
                  <a:srgbClr val="0000FF"/>
                </a:solidFill>
                <a:latin typeface="Times New Roman" pitchFamily="18" charset="0"/>
                <a:cs typeface="Times New Roman" pitchFamily="18" charset="0"/>
              </a:rPr>
              <a:t>και κλίση </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=2.0 ‰</a:t>
            </a:r>
          </a:p>
          <a:p>
            <a:pPr algn="ctr"/>
            <a:r>
              <a:rPr lang="en-US" sz="2800" b="1" dirty="0" smtClean="0">
                <a:solidFill>
                  <a:srgbClr val="0000FF"/>
                </a:solidFill>
                <a:latin typeface="Times New Roman" pitchFamily="18" charset="0"/>
                <a:cs typeface="Times New Roman" pitchFamily="18" charset="0"/>
              </a:rPr>
              <a:t> </a:t>
            </a:r>
            <a:endParaRPr lang="el-GR" sz="2800" dirty="0"/>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0897" name="Εικόνα 46" descr="vector 1sec"/>
          <p:cNvPicPr>
            <a:picLocks noChangeAspect="1" noChangeArrowheads="1"/>
          </p:cNvPicPr>
          <p:nvPr/>
        </p:nvPicPr>
        <p:blipFill>
          <a:blip r:embed="rId2"/>
          <a:srcRect/>
          <a:stretch>
            <a:fillRect/>
          </a:stretch>
        </p:blipFill>
        <p:spPr bwMode="auto">
          <a:xfrm>
            <a:off x="357158" y="2143116"/>
            <a:ext cx="8242306" cy="3643338"/>
          </a:xfrm>
          <a:prstGeom prst="rect">
            <a:avLst/>
          </a:prstGeom>
          <a:noFill/>
        </p:spPr>
      </p:pic>
      <p:cxnSp>
        <p:nvCxnSpPr>
          <p:cNvPr id="80899" name="AutoShape 3"/>
          <p:cNvCxnSpPr>
            <a:cxnSpLocks noChangeShapeType="1"/>
          </p:cNvCxnSpPr>
          <p:nvPr/>
        </p:nvCxnSpPr>
        <p:spPr bwMode="auto">
          <a:xfrm flipH="1" flipV="1">
            <a:off x="4300547" y="4857760"/>
            <a:ext cx="742950" cy="163512"/>
          </a:xfrm>
          <a:prstGeom prst="straightConnector1">
            <a:avLst/>
          </a:prstGeom>
          <a:noFill/>
          <a:ln w="9525">
            <a:solidFill>
              <a:srgbClr val="000000"/>
            </a:solidFill>
            <a:round/>
            <a:headEnd/>
            <a:tailEnd type="triangle" w="med" len="med"/>
          </a:ln>
        </p:spPr>
      </p:cxnSp>
      <p:sp>
        <p:nvSpPr>
          <p:cNvPr id="80900" name="Text Box 4"/>
          <p:cNvSpPr txBox="1">
            <a:spLocks noChangeArrowheads="1"/>
          </p:cNvSpPr>
          <p:nvPr/>
        </p:nvSpPr>
        <p:spPr bwMode="auto">
          <a:xfrm>
            <a:off x="4991110" y="4929198"/>
            <a:ext cx="2081220"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0" i="0" u="none" strike="noStrike" cap="none" normalizeH="0" baseline="0" dirty="0" smtClean="0">
                <a:ln>
                  <a:noFill/>
                </a:ln>
                <a:solidFill>
                  <a:srgbClr val="0000FF"/>
                </a:solidFill>
                <a:effectLst/>
                <a:latin typeface="Calibri" pitchFamily="34" charset="0"/>
              </a:rPr>
              <a:t>Θέση φράγματος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3" y="285729"/>
            <a:ext cx="8215369" cy="1815882"/>
          </a:xfrm>
          <a:prstGeom prst="rect">
            <a:avLst/>
          </a:prstGeom>
        </p:spPr>
        <p:txBody>
          <a:bodyPr wrap="square">
            <a:spAutoFit/>
          </a:bodyPr>
          <a:lstStyle/>
          <a:p>
            <a:pPr algn="ctr"/>
            <a:r>
              <a:rPr lang="el-GR" sz="2800" dirty="0" smtClean="0">
                <a:solidFill>
                  <a:srgbClr val="0000FF"/>
                </a:solidFill>
                <a:latin typeface="Times New Roman" pitchFamily="18" charset="0"/>
                <a:cs typeface="Times New Roman" pitchFamily="18" charset="0"/>
              </a:rPr>
              <a:t>Διανύσματα ταχύτητας (</a:t>
            </a:r>
            <a:r>
              <a:rPr lang="en-US" sz="2800" dirty="0" smtClean="0">
                <a:solidFill>
                  <a:srgbClr val="0000FF"/>
                </a:solidFill>
                <a:latin typeface="Times New Roman" pitchFamily="18" charset="0"/>
                <a:cs typeface="Times New Roman" pitchFamily="18" charset="0"/>
              </a:rPr>
              <a:t>m</a:t>
            </a:r>
            <a:r>
              <a:rPr lang="el-GR"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για </a:t>
            </a:r>
            <a:r>
              <a:rPr lang="el-GR" sz="2800" dirty="0" smtClean="0">
                <a:solidFill>
                  <a:srgbClr val="0000FF"/>
                </a:solidFill>
                <a:latin typeface="Times New Roman" pitchFamily="18" charset="0"/>
                <a:cs typeface="Times New Roman" pitchFamily="18" charset="0"/>
              </a:rPr>
              <a:t>την χρονική στιγμή </a:t>
            </a:r>
            <a:endParaRPr lang="el-GR" sz="2800" dirty="0" smtClean="0">
              <a:solidFill>
                <a:srgbClr val="0000FF"/>
              </a:solidFill>
              <a:latin typeface="Times New Roman" pitchFamily="18" charset="0"/>
              <a:cs typeface="Times New Roman" pitchFamily="18" charset="0"/>
            </a:endParaRPr>
          </a:p>
          <a:p>
            <a:pPr algn="ctr"/>
            <a:r>
              <a:rPr lang="en-US" sz="2800" dirty="0" smtClean="0">
                <a:solidFill>
                  <a:srgbClr val="0000FF"/>
                </a:solidFill>
                <a:latin typeface="Times New Roman" pitchFamily="18" charset="0"/>
                <a:cs typeface="Times New Roman" pitchFamily="18" charset="0"/>
              </a:rPr>
              <a:t>t</a:t>
            </a:r>
            <a:r>
              <a:rPr lang="el-GR" sz="2800" dirty="0" smtClean="0">
                <a:solidFill>
                  <a:srgbClr val="0000FF"/>
                </a:solidFill>
                <a:latin typeface="Times New Roman" pitchFamily="18" charset="0"/>
                <a:cs typeface="Times New Roman" pitchFamily="18" charset="0"/>
              </a:rPr>
              <a:t>=4.0 </a:t>
            </a:r>
            <a:r>
              <a:rPr lang="en-US" sz="2800" dirty="0" smtClean="0">
                <a:solidFill>
                  <a:srgbClr val="0000FF"/>
                </a:solidFill>
                <a:latin typeface="Times New Roman" pitchFamily="18" charset="0"/>
                <a:cs typeface="Times New Roman" pitchFamily="18" charset="0"/>
              </a:rPr>
              <a:t>s </a:t>
            </a:r>
            <a:r>
              <a:rPr lang="el-GR" sz="2800" dirty="0" smtClean="0">
                <a:solidFill>
                  <a:srgbClr val="0000FF"/>
                </a:solidFill>
                <a:latin typeface="Times New Roman" pitchFamily="18" charset="0"/>
                <a:cs typeface="Times New Roman" pitchFamily="18" charset="0"/>
              </a:rPr>
              <a:t>μετά </a:t>
            </a:r>
            <a:r>
              <a:rPr lang="el-GR" sz="2800" dirty="0" smtClean="0">
                <a:solidFill>
                  <a:srgbClr val="0000FF"/>
                </a:solidFill>
                <a:latin typeface="Times New Roman" pitchFamily="18" charset="0"/>
                <a:cs typeface="Times New Roman" pitchFamily="18" charset="0"/>
              </a:rPr>
              <a:t>την ρήξη του </a:t>
            </a:r>
            <a:r>
              <a:rPr lang="el-GR" sz="2800" dirty="0" err="1" smtClean="0">
                <a:solidFill>
                  <a:srgbClr val="0000FF"/>
                </a:solidFill>
                <a:latin typeface="Times New Roman" pitchFamily="18" charset="0"/>
                <a:cs typeface="Times New Roman" pitchFamily="18" charset="0"/>
              </a:rPr>
              <a:t>θυροφράγματος</a:t>
            </a:r>
            <a:r>
              <a:rPr lang="el-GR" sz="2800" dirty="0" smtClean="0">
                <a:solidFill>
                  <a:srgbClr val="0000FF"/>
                </a:solidFill>
                <a:latin typeface="Times New Roman" pitchFamily="18" charset="0"/>
                <a:cs typeface="Times New Roman" pitchFamily="18" charset="0"/>
              </a:rPr>
              <a:t> </a:t>
            </a:r>
            <a:endParaRPr lang="el-GR" sz="2800" dirty="0" smtClean="0">
              <a:solidFill>
                <a:srgbClr val="0000FF"/>
              </a:solidFill>
              <a:latin typeface="Times New Roman" pitchFamily="18" charset="0"/>
              <a:cs typeface="Times New Roman" pitchFamily="18" charset="0"/>
            </a:endParaRPr>
          </a:p>
          <a:p>
            <a:pPr algn="ctr"/>
            <a:r>
              <a:rPr lang="el-GR" sz="2800" dirty="0" smtClean="0">
                <a:solidFill>
                  <a:srgbClr val="0000FF"/>
                </a:solidFill>
                <a:latin typeface="Times New Roman" pitchFamily="18" charset="0"/>
                <a:cs typeface="Times New Roman" pitchFamily="18" charset="0"/>
              </a:rPr>
              <a:t>για </a:t>
            </a:r>
            <a:r>
              <a:rPr lang="en-US" sz="2800" dirty="0" smtClean="0">
                <a:solidFill>
                  <a:srgbClr val="0000FF"/>
                </a:solidFill>
                <a:latin typeface="Times New Roman" pitchFamily="18" charset="0"/>
                <a:cs typeface="Times New Roman" pitchFamily="18" charset="0"/>
              </a:rPr>
              <a:t>h</a:t>
            </a:r>
            <a:r>
              <a:rPr lang="en-US" sz="2800" baseline="-25000" dirty="0" smtClean="0">
                <a:solidFill>
                  <a:srgbClr val="0000FF"/>
                </a:solidFill>
                <a:latin typeface="Times New Roman" pitchFamily="18" charset="0"/>
                <a:cs typeface="Times New Roman" pitchFamily="18" charset="0"/>
              </a:rPr>
              <a:t>o</a:t>
            </a:r>
            <a:r>
              <a:rPr lang="el-GR" sz="2800" dirty="0" smtClean="0">
                <a:solidFill>
                  <a:srgbClr val="0000FF"/>
                </a:solidFill>
                <a:latin typeface="Times New Roman" pitchFamily="18" charset="0"/>
                <a:cs typeface="Times New Roman" pitchFamily="18" charset="0"/>
              </a:rPr>
              <a:t>=0.15</a:t>
            </a:r>
            <a:r>
              <a:rPr lang="en-US" sz="2800" dirty="0" smtClean="0">
                <a:solidFill>
                  <a:srgbClr val="0000FF"/>
                </a:solidFill>
                <a:latin typeface="Times New Roman" pitchFamily="18" charset="0"/>
                <a:cs typeface="Times New Roman" pitchFamily="18" charset="0"/>
              </a:rPr>
              <a:t> m</a:t>
            </a:r>
            <a:r>
              <a:rPr lang="el-GR" sz="2800" dirty="0" smtClean="0">
                <a:solidFill>
                  <a:srgbClr val="0000FF"/>
                </a:solidFill>
                <a:latin typeface="Times New Roman" pitchFamily="18" charset="0"/>
                <a:cs typeface="Times New Roman" pitchFamily="18" charset="0"/>
              </a:rPr>
              <a:t> </a:t>
            </a:r>
            <a:r>
              <a:rPr lang="el-GR" sz="2800" dirty="0" smtClean="0">
                <a:solidFill>
                  <a:srgbClr val="0000FF"/>
                </a:solidFill>
                <a:latin typeface="Times New Roman" pitchFamily="18" charset="0"/>
                <a:cs typeface="Times New Roman" pitchFamily="18" charset="0"/>
              </a:rPr>
              <a:t>και κλίση </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=2.0 ‰</a:t>
            </a:r>
          </a:p>
          <a:p>
            <a:pPr algn="ctr"/>
            <a:r>
              <a:rPr lang="en-US" sz="2800" b="1" dirty="0" smtClean="0">
                <a:solidFill>
                  <a:srgbClr val="0000FF"/>
                </a:solidFill>
                <a:latin typeface="Times New Roman" pitchFamily="18" charset="0"/>
                <a:cs typeface="Times New Roman" pitchFamily="18" charset="0"/>
              </a:rPr>
              <a:t> </a:t>
            </a:r>
            <a:endParaRPr lang="el-GR" sz="2800" dirty="0"/>
          </a:p>
        </p:txBody>
      </p:sp>
      <p:pic>
        <p:nvPicPr>
          <p:cNvPr id="81921" name="Εικόνα 47" descr="vector 4sec"/>
          <p:cNvPicPr>
            <a:picLocks noChangeAspect="1" noChangeArrowheads="1"/>
          </p:cNvPicPr>
          <p:nvPr/>
        </p:nvPicPr>
        <p:blipFill>
          <a:blip r:embed="rId2"/>
          <a:srcRect/>
          <a:stretch>
            <a:fillRect/>
          </a:stretch>
        </p:blipFill>
        <p:spPr bwMode="auto">
          <a:xfrm>
            <a:off x="571472" y="2071678"/>
            <a:ext cx="8072494" cy="3269871"/>
          </a:xfrm>
          <a:prstGeom prst="rect">
            <a:avLst/>
          </a:prstGeom>
          <a:noFill/>
        </p:spPr>
      </p:pic>
      <p:sp>
        <p:nvSpPr>
          <p:cNvPr id="81923" name="AutoShape 3"/>
          <p:cNvSpPr>
            <a:spLocks noChangeShapeType="1"/>
          </p:cNvSpPr>
          <p:nvPr/>
        </p:nvSpPr>
        <p:spPr bwMode="auto">
          <a:xfrm flipV="1">
            <a:off x="2500298" y="4643446"/>
            <a:ext cx="504825" cy="3587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81922" name="Text Box 2"/>
          <p:cNvSpPr txBox="1">
            <a:spLocks noChangeArrowheads="1"/>
          </p:cNvSpPr>
          <p:nvPr/>
        </p:nvSpPr>
        <p:spPr bwMode="auto">
          <a:xfrm>
            <a:off x="1000100" y="5000636"/>
            <a:ext cx="1857388"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Θέση φράγματος</a:t>
            </a:r>
            <a:endParaRPr kumimoji="0" lang="el-GR"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81926" name="Rectangle 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571473" y="285729"/>
            <a:ext cx="8215369" cy="1815882"/>
          </a:xfrm>
          <a:prstGeom prst="rect">
            <a:avLst/>
          </a:prstGeom>
        </p:spPr>
        <p:txBody>
          <a:bodyPr wrap="square">
            <a:spAutoFit/>
          </a:bodyPr>
          <a:lstStyle/>
          <a:p>
            <a:pPr algn="ctr"/>
            <a:r>
              <a:rPr lang="el-GR" sz="2800" dirty="0" smtClean="0">
                <a:solidFill>
                  <a:srgbClr val="0000FF"/>
                </a:solidFill>
                <a:latin typeface="Times New Roman" pitchFamily="18" charset="0"/>
                <a:cs typeface="Times New Roman" pitchFamily="18" charset="0"/>
              </a:rPr>
              <a:t>Διανύσματα ταχύτητας (</a:t>
            </a:r>
            <a:r>
              <a:rPr lang="en-US" sz="2800" dirty="0" smtClean="0">
                <a:solidFill>
                  <a:srgbClr val="0000FF"/>
                </a:solidFill>
                <a:latin typeface="Times New Roman" pitchFamily="18" charset="0"/>
                <a:cs typeface="Times New Roman" pitchFamily="18" charset="0"/>
              </a:rPr>
              <a:t>m</a:t>
            </a:r>
            <a:r>
              <a:rPr lang="el-GR"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για </a:t>
            </a:r>
            <a:r>
              <a:rPr lang="el-GR" sz="2800" dirty="0" smtClean="0">
                <a:solidFill>
                  <a:srgbClr val="0000FF"/>
                </a:solidFill>
                <a:latin typeface="Times New Roman" pitchFamily="18" charset="0"/>
                <a:cs typeface="Times New Roman" pitchFamily="18" charset="0"/>
              </a:rPr>
              <a:t>την χρονική στιγμή </a:t>
            </a:r>
            <a:endParaRPr lang="el-GR" sz="2800" dirty="0" smtClean="0">
              <a:solidFill>
                <a:srgbClr val="0000FF"/>
              </a:solidFill>
              <a:latin typeface="Times New Roman" pitchFamily="18" charset="0"/>
              <a:cs typeface="Times New Roman" pitchFamily="18" charset="0"/>
            </a:endParaRPr>
          </a:p>
          <a:p>
            <a:pPr algn="ctr"/>
            <a:r>
              <a:rPr lang="en-US" sz="2800" dirty="0" smtClean="0">
                <a:solidFill>
                  <a:srgbClr val="0000FF"/>
                </a:solidFill>
                <a:latin typeface="Times New Roman" pitchFamily="18" charset="0"/>
                <a:cs typeface="Times New Roman" pitchFamily="18" charset="0"/>
              </a:rPr>
              <a:t>t</a:t>
            </a:r>
            <a:r>
              <a:rPr lang="el-GR" sz="2800"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10</a:t>
            </a:r>
            <a:r>
              <a:rPr lang="el-GR" sz="2800" dirty="0" smtClean="0">
                <a:solidFill>
                  <a:srgbClr val="0000FF"/>
                </a:solidFill>
                <a:latin typeface="Times New Roman" pitchFamily="18" charset="0"/>
                <a:cs typeface="Times New Roman" pitchFamily="18" charset="0"/>
              </a:rPr>
              <a:t>.0 </a:t>
            </a:r>
            <a:r>
              <a:rPr lang="en-US" sz="2800" dirty="0" smtClean="0">
                <a:solidFill>
                  <a:srgbClr val="0000FF"/>
                </a:solidFill>
                <a:latin typeface="Times New Roman" pitchFamily="18" charset="0"/>
                <a:cs typeface="Times New Roman" pitchFamily="18" charset="0"/>
              </a:rPr>
              <a:t>s </a:t>
            </a:r>
            <a:r>
              <a:rPr lang="el-GR" sz="2800" dirty="0" smtClean="0">
                <a:solidFill>
                  <a:srgbClr val="0000FF"/>
                </a:solidFill>
                <a:latin typeface="Times New Roman" pitchFamily="18" charset="0"/>
                <a:cs typeface="Times New Roman" pitchFamily="18" charset="0"/>
              </a:rPr>
              <a:t>μετά </a:t>
            </a:r>
            <a:r>
              <a:rPr lang="el-GR" sz="2800" dirty="0" smtClean="0">
                <a:solidFill>
                  <a:srgbClr val="0000FF"/>
                </a:solidFill>
                <a:latin typeface="Times New Roman" pitchFamily="18" charset="0"/>
                <a:cs typeface="Times New Roman" pitchFamily="18" charset="0"/>
              </a:rPr>
              <a:t>την ρήξη του </a:t>
            </a:r>
            <a:r>
              <a:rPr lang="el-GR" sz="2800" dirty="0" err="1" smtClean="0">
                <a:solidFill>
                  <a:srgbClr val="0000FF"/>
                </a:solidFill>
                <a:latin typeface="Times New Roman" pitchFamily="18" charset="0"/>
                <a:cs typeface="Times New Roman" pitchFamily="18" charset="0"/>
              </a:rPr>
              <a:t>θυροφράγματος</a:t>
            </a:r>
            <a:r>
              <a:rPr lang="el-GR" sz="2800" dirty="0" smtClean="0">
                <a:solidFill>
                  <a:srgbClr val="0000FF"/>
                </a:solidFill>
                <a:latin typeface="Times New Roman" pitchFamily="18" charset="0"/>
                <a:cs typeface="Times New Roman" pitchFamily="18" charset="0"/>
              </a:rPr>
              <a:t> </a:t>
            </a:r>
            <a:endParaRPr lang="el-GR" sz="2800" dirty="0" smtClean="0">
              <a:solidFill>
                <a:srgbClr val="0000FF"/>
              </a:solidFill>
              <a:latin typeface="Times New Roman" pitchFamily="18" charset="0"/>
              <a:cs typeface="Times New Roman" pitchFamily="18" charset="0"/>
            </a:endParaRPr>
          </a:p>
          <a:p>
            <a:pPr algn="ctr"/>
            <a:r>
              <a:rPr lang="el-GR" sz="2800" dirty="0" smtClean="0">
                <a:solidFill>
                  <a:srgbClr val="0000FF"/>
                </a:solidFill>
                <a:latin typeface="Times New Roman" pitchFamily="18" charset="0"/>
                <a:cs typeface="Times New Roman" pitchFamily="18" charset="0"/>
              </a:rPr>
              <a:t>για </a:t>
            </a:r>
            <a:r>
              <a:rPr lang="en-US" sz="2800" dirty="0" smtClean="0">
                <a:solidFill>
                  <a:srgbClr val="0000FF"/>
                </a:solidFill>
                <a:latin typeface="Times New Roman" pitchFamily="18" charset="0"/>
                <a:cs typeface="Times New Roman" pitchFamily="18" charset="0"/>
              </a:rPr>
              <a:t>h</a:t>
            </a:r>
            <a:r>
              <a:rPr lang="en-US" sz="2800" baseline="-25000" dirty="0" smtClean="0">
                <a:solidFill>
                  <a:srgbClr val="0000FF"/>
                </a:solidFill>
                <a:latin typeface="Times New Roman" pitchFamily="18" charset="0"/>
                <a:cs typeface="Times New Roman" pitchFamily="18" charset="0"/>
              </a:rPr>
              <a:t>o</a:t>
            </a:r>
            <a:r>
              <a:rPr lang="el-GR" sz="2800" dirty="0" smtClean="0">
                <a:solidFill>
                  <a:srgbClr val="0000FF"/>
                </a:solidFill>
                <a:latin typeface="Times New Roman" pitchFamily="18" charset="0"/>
                <a:cs typeface="Times New Roman" pitchFamily="18" charset="0"/>
              </a:rPr>
              <a:t>=0.15</a:t>
            </a:r>
            <a:r>
              <a:rPr lang="en-US" sz="2800" dirty="0" smtClean="0">
                <a:solidFill>
                  <a:srgbClr val="0000FF"/>
                </a:solidFill>
                <a:latin typeface="Times New Roman" pitchFamily="18" charset="0"/>
                <a:cs typeface="Times New Roman" pitchFamily="18" charset="0"/>
              </a:rPr>
              <a:t> m</a:t>
            </a:r>
            <a:r>
              <a:rPr lang="el-GR" sz="2800" dirty="0" smtClean="0">
                <a:solidFill>
                  <a:srgbClr val="0000FF"/>
                </a:solidFill>
                <a:latin typeface="Times New Roman" pitchFamily="18" charset="0"/>
                <a:cs typeface="Times New Roman" pitchFamily="18" charset="0"/>
              </a:rPr>
              <a:t> </a:t>
            </a:r>
            <a:r>
              <a:rPr lang="el-GR" sz="2800" dirty="0" smtClean="0">
                <a:solidFill>
                  <a:srgbClr val="0000FF"/>
                </a:solidFill>
                <a:latin typeface="Times New Roman" pitchFamily="18" charset="0"/>
                <a:cs typeface="Times New Roman" pitchFamily="18" charset="0"/>
              </a:rPr>
              <a:t>και κλίση </a:t>
            </a:r>
            <a:r>
              <a:rPr lang="en-US" sz="2800" dirty="0" smtClean="0">
                <a:solidFill>
                  <a:srgbClr val="0000FF"/>
                </a:solidFill>
                <a:latin typeface="Times New Roman" pitchFamily="18" charset="0"/>
                <a:cs typeface="Times New Roman" pitchFamily="18" charset="0"/>
              </a:rPr>
              <a:t>s</a:t>
            </a:r>
            <a:r>
              <a:rPr lang="el-GR" sz="2800" dirty="0" smtClean="0">
                <a:solidFill>
                  <a:srgbClr val="0000FF"/>
                </a:solidFill>
                <a:latin typeface="Times New Roman" pitchFamily="18" charset="0"/>
                <a:cs typeface="Times New Roman" pitchFamily="18" charset="0"/>
              </a:rPr>
              <a:t> =2.0 ‰</a:t>
            </a:r>
          </a:p>
          <a:p>
            <a:pPr algn="ctr"/>
            <a:r>
              <a:rPr lang="en-US" sz="2800" b="1" dirty="0" smtClean="0">
                <a:solidFill>
                  <a:srgbClr val="0000FF"/>
                </a:solidFill>
                <a:latin typeface="Times New Roman" pitchFamily="18" charset="0"/>
                <a:cs typeface="Times New Roman" pitchFamily="18" charset="0"/>
              </a:rPr>
              <a:t> </a:t>
            </a:r>
            <a:endParaRPr lang="el-GR" sz="2800" dirty="0"/>
          </a:p>
        </p:txBody>
      </p:sp>
      <p:sp>
        <p:nvSpPr>
          <p:cNvPr id="82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2945" name="Εικόνα 48" descr="vector 10sec"/>
          <p:cNvPicPr>
            <a:picLocks noChangeAspect="1" noChangeArrowheads="1"/>
          </p:cNvPicPr>
          <p:nvPr/>
        </p:nvPicPr>
        <p:blipFill>
          <a:blip r:embed="rId2"/>
          <a:srcRect/>
          <a:stretch>
            <a:fillRect/>
          </a:stretch>
        </p:blipFill>
        <p:spPr bwMode="auto">
          <a:xfrm>
            <a:off x="571472" y="1857365"/>
            <a:ext cx="8032181" cy="3500462"/>
          </a:xfrm>
          <a:prstGeom prst="rect">
            <a:avLst/>
          </a:prstGeom>
          <a:noFill/>
        </p:spPr>
      </p:pic>
      <p:sp>
        <p:nvSpPr>
          <p:cNvPr id="82947" name="Rectangle 3"/>
          <p:cNvSpPr>
            <a:spLocks noChangeArrowheads="1"/>
          </p:cNvSpPr>
          <p:nvPr/>
        </p:nvSpPr>
        <p:spPr bwMode="auto">
          <a:xfrm>
            <a:off x="0" y="2752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9" name="Text Box 2"/>
          <p:cNvSpPr txBox="1">
            <a:spLocks noChangeArrowheads="1"/>
          </p:cNvSpPr>
          <p:nvPr/>
        </p:nvSpPr>
        <p:spPr bwMode="auto">
          <a:xfrm>
            <a:off x="857224" y="4714884"/>
            <a:ext cx="1857388" cy="3571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Θέση φράγματος</a:t>
            </a:r>
            <a:endParaRPr kumimoji="0" lang="el-GR"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
        <p:nvSpPr>
          <p:cNvPr id="10" name="AutoShape 3"/>
          <p:cNvSpPr>
            <a:spLocks noChangeShapeType="1"/>
          </p:cNvSpPr>
          <p:nvPr/>
        </p:nvSpPr>
        <p:spPr bwMode="auto">
          <a:xfrm flipV="1">
            <a:off x="1285852" y="4357694"/>
            <a:ext cx="504825" cy="3587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r>
              <a:rPr lang="x-none" sz="3600" b="1" smtClean="0">
                <a:solidFill>
                  <a:srgbClr val="0000FF"/>
                </a:solidFill>
                <a:latin typeface="Times New Roman" pitchFamily="18" charset="0"/>
                <a:cs typeface="Times New Roman" pitchFamily="18" charset="0"/>
              </a:rPr>
              <a:t>ΥΠΟΛΟΓΙΣΤΙΚΗ ΑΝΑΛΥΣΗ  ΠΛΗΜΜΥΡΙΚΩΝ ΚΥΜΑΤΩΝ</a:t>
            </a:r>
            <a:r>
              <a:rPr lang="el-GR" sz="2800" dirty="0" smtClean="0"/>
              <a:t/>
            </a:r>
            <a:br>
              <a:rPr lang="el-GR" sz="2800" dirty="0" smtClean="0"/>
            </a:b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28572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Κατανομή στατικής πιέσεως (Ν/</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2</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τ</a:t>
            </a:r>
            <a:r>
              <a:rPr lang="el-GR" sz="2800" dirty="0" smtClean="0">
                <a:solidFill>
                  <a:srgbClr val="0000FF"/>
                </a:solidFill>
                <a:latin typeface="Times New Roman" pitchFamily="18" charset="0"/>
                <a:ea typeface="Times New Roman" pitchFamily="18" charset="0"/>
                <a:cs typeface="Times New Roman" pitchFamily="18" charset="0"/>
              </a:rPr>
              <a:t>ην</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χρονική στιγμή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=1.0</a:t>
            </a:r>
            <a:r>
              <a:rPr kumimoji="0" lang="el-GR"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smtClean="0">
                <a:solidFill>
                  <a:srgbClr val="0000FF"/>
                </a:solidFill>
                <a:latin typeface="Times New Roman" pitchFamily="18" charset="0"/>
                <a:ea typeface="Times New Roman" pitchFamily="18" charset="0"/>
                <a:cs typeface="Times New Roman" pitchFamily="18" charset="0"/>
              </a:rPr>
              <a:t>s </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μετά την ρήξη του </a:t>
            </a:r>
            <a:r>
              <a:rPr kumimoji="0" lang="el-GR"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θυροφράγματος</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pic>
        <p:nvPicPr>
          <p:cNvPr id="75778" name="Εικόνα 15" descr="D:\Dimitris\Desktop\APOTELESMATA\h=0.15 s=0.002\pressure\contour 3d 1sec.jpg"/>
          <p:cNvPicPr>
            <a:picLocks noChangeAspect="1" noChangeArrowheads="1"/>
          </p:cNvPicPr>
          <p:nvPr/>
        </p:nvPicPr>
        <p:blipFill>
          <a:blip r:embed="rId2"/>
          <a:srcRect/>
          <a:stretch>
            <a:fillRect/>
          </a:stretch>
        </p:blipFill>
        <p:spPr bwMode="auto">
          <a:xfrm>
            <a:off x="258253" y="2071702"/>
            <a:ext cx="8528589" cy="3763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8572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Κατανομή στατικής πιέσεως (Ν/</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2</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τ</a:t>
            </a:r>
            <a:r>
              <a:rPr lang="el-GR" sz="2800" dirty="0" smtClean="0">
                <a:solidFill>
                  <a:srgbClr val="0000FF"/>
                </a:solidFill>
                <a:latin typeface="Times New Roman" pitchFamily="18" charset="0"/>
                <a:ea typeface="Times New Roman" pitchFamily="18" charset="0"/>
                <a:cs typeface="Times New Roman" pitchFamily="18" charset="0"/>
              </a:rPr>
              <a:t>ην</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χρονική στιγμή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=4.0</a:t>
            </a:r>
            <a:r>
              <a:rPr kumimoji="0" lang="el-GR"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smtClean="0">
                <a:solidFill>
                  <a:srgbClr val="0000FF"/>
                </a:solidFill>
                <a:latin typeface="Times New Roman" pitchFamily="18" charset="0"/>
                <a:ea typeface="Times New Roman" pitchFamily="18" charset="0"/>
                <a:cs typeface="Times New Roman" pitchFamily="18" charset="0"/>
              </a:rPr>
              <a:t>s </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μετά την ρήξη του </a:t>
            </a:r>
            <a:r>
              <a:rPr kumimoji="0" lang="el-GR"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θυροφράγματος</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91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pic>
        <p:nvPicPr>
          <p:cNvPr id="91137" name="Εικόνα 16" descr="contour 3d 4sec"/>
          <p:cNvPicPr>
            <a:picLocks noChangeAspect="1" noChangeArrowheads="1"/>
          </p:cNvPicPr>
          <p:nvPr/>
        </p:nvPicPr>
        <p:blipFill>
          <a:blip r:embed="rId2"/>
          <a:srcRect/>
          <a:stretch>
            <a:fillRect/>
          </a:stretch>
        </p:blipFill>
        <p:spPr bwMode="auto">
          <a:xfrm>
            <a:off x="357158" y="1857364"/>
            <a:ext cx="8408740" cy="378621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8572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Κατανομή στατικής πιέσεως (Ν/</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2</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για τ</a:t>
            </a:r>
            <a:r>
              <a:rPr lang="el-GR" sz="2800" dirty="0" smtClean="0">
                <a:solidFill>
                  <a:srgbClr val="0000FF"/>
                </a:solidFill>
                <a:latin typeface="Times New Roman" pitchFamily="18" charset="0"/>
                <a:ea typeface="Times New Roman" pitchFamily="18" charset="0"/>
                <a:cs typeface="Times New Roman" pitchFamily="18" charset="0"/>
              </a:rPr>
              <a:t>ην</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χρονική στιγμή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=10.0</a:t>
            </a:r>
            <a:r>
              <a:rPr kumimoji="0" lang="el-GR"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smtClean="0">
                <a:solidFill>
                  <a:srgbClr val="0000FF"/>
                </a:solidFill>
                <a:latin typeface="Times New Roman" pitchFamily="18" charset="0"/>
                <a:ea typeface="Times New Roman" pitchFamily="18" charset="0"/>
                <a:cs typeface="Times New Roman" pitchFamily="18" charset="0"/>
              </a:rPr>
              <a:t>s </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μετά την ρήξη του </a:t>
            </a:r>
            <a:r>
              <a:rPr kumimoji="0" lang="el-GR"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θυροφράγματος</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pic>
        <p:nvPicPr>
          <p:cNvPr id="76801" name="Εικόνα 17" descr="contour 3d 10sec"/>
          <p:cNvPicPr>
            <a:picLocks noChangeAspect="1" noChangeArrowheads="1"/>
          </p:cNvPicPr>
          <p:nvPr/>
        </p:nvPicPr>
        <p:blipFill>
          <a:blip r:embed="rId2"/>
          <a:srcRect/>
          <a:stretch>
            <a:fillRect/>
          </a:stretch>
        </p:blipFill>
        <p:spPr bwMode="auto">
          <a:xfrm>
            <a:off x="330567" y="1885960"/>
            <a:ext cx="8456275" cy="4052283"/>
          </a:xfrm>
          <a:prstGeom prst="rect">
            <a:avLst/>
          </a:prstGeom>
          <a:noFill/>
        </p:spPr>
      </p:pic>
      <p:sp>
        <p:nvSpPr>
          <p:cNvPr id="76803" name="Rectangle 3"/>
          <p:cNvSpPr>
            <a:spLocks noChangeArrowheads="1"/>
          </p:cNvSpPr>
          <p:nvPr/>
        </p:nvSpPr>
        <p:spPr bwMode="auto">
          <a:xfrm>
            <a:off x="0" y="2981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77826" name="Rectangle 2"/>
          <p:cNvSpPr>
            <a:spLocks noChangeArrowheads="1"/>
          </p:cNvSpPr>
          <p:nvPr/>
        </p:nvSpPr>
        <p:spPr bwMode="auto">
          <a:xfrm>
            <a:off x="1285852" y="2143116"/>
            <a:ext cx="592935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=-8.5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7825" name="Εικόνα 79"/>
          <p:cNvPicPr>
            <a:picLocks noChangeAspect="1" noChangeArrowheads="1"/>
          </p:cNvPicPr>
          <p:nvPr/>
        </p:nvPicPr>
        <p:blipFill>
          <a:blip r:embed="rId2"/>
          <a:srcRect/>
          <a:stretch>
            <a:fillRect/>
          </a:stretch>
        </p:blipFill>
        <p:spPr bwMode="auto">
          <a:xfrm>
            <a:off x="214282" y="2500306"/>
            <a:ext cx="8464765" cy="4357694"/>
          </a:xfrm>
          <a:prstGeom prst="rect">
            <a:avLst/>
          </a:prstGeom>
          <a:noFill/>
        </p:spPr>
      </p:pic>
      <p:sp>
        <p:nvSpPr>
          <p:cNvPr id="77827" name="Rectangle 3"/>
          <p:cNvSpPr>
            <a:spLocks noChangeArrowheads="1"/>
          </p:cNvSpPr>
          <p:nvPr/>
        </p:nvSpPr>
        <p:spPr bwMode="auto">
          <a:xfrm>
            <a:off x="285721" y="285728"/>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Συγκρίσεις του ύψους νερού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κατά την προέλαση του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πλημμυρικού κύματος στα σημεία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=-8.5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=+5.0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συναρτήσει του χρόνου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92162" name="Rectangle 2"/>
          <p:cNvSpPr>
            <a:spLocks noChangeArrowheads="1"/>
          </p:cNvSpPr>
          <p:nvPr/>
        </p:nvSpPr>
        <p:spPr bwMode="auto">
          <a:xfrm>
            <a:off x="1214414" y="2214554"/>
            <a:ext cx="533832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=-8.5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endParaRPr kumimoji="0" lang="en-US" b="0" i="0" u="none" strike="noStrike" cap="none" normalizeH="0" baseline="0" dirty="0" smtClean="0">
              <a:ln>
                <a:noFill/>
              </a:ln>
              <a:solidFill>
                <a:schemeClr val="tx1"/>
              </a:solidFill>
              <a:effectLst/>
              <a:latin typeface="Arial" pitchFamily="34" charset="0"/>
            </a:endParaRPr>
          </a:p>
        </p:txBody>
      </p:sp>
      <p:pic>
        <p:nvPicPr>
          <p:cNvPr id="92161" name="Εικόνα 80"/>
          <p:cNvPicPr>
            <a:picLocks noChangeAspect="1" noChangeArrowheads="1"/>
          </p:cNvPicPr>
          <p:nvPr/>
        </p:nvPicPr>
        <p:blipFill>
          <a:blip r:embed="rId2"/>
          <a:srcRect/>
          <a:stretch>
            <a:fillRect/>
          </a:stretch>
        </p:blipFill>
        <p:spPr bwMode="auto">
          <a:xfrm>
            <a:off x="214282" y="2571744"/>
            <a:ext cx="8572560" cy="4286256"/>
          </a:xfrm>
          <a:prstGeom prst="rect">
            <a:avLst/>
          </a:prstGeom>
          <a:noFill/>
        </p:spPr>
      </p:pic>
      <p:sp>
        <p:nvSpPr>
          <p:cNvPr id="6" name="Rectangle 3"/>
          <p:cNvSpPr>
            <a:spLocks noChangeArrowheads="1"/>
          </p:cNvSpPr>
          <p:nvPr/>
        </p:nvSpPr>
        <p:spPr bwMode="auto">
          <a:xfrm>
            <a:off x="285721" y="285728"/>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Συγκρίσεις του ύψους νερού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κατά την προέλαση του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πλημμυρικού κύματος στα σημεία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=-8.5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=+5.0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συναρτήσει του χρόνου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=0.15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2714620"/>
            <a:ext cx="7772400" cy="3786214"/>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93186" name="Rectangle 2"/>
          <p:cNvSpPr>
            <a:spLocks noChangeArrowheads="1"/>
          </p:cNvSpPr>
          <p:nvPr/>
        </p:nvSpPr>
        <p:spPr bwMode="auto">
          <a:xfrm>
            <a:off x="928662" y="4786322"/>
            <a:ext cx="591540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=-8.5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endParaRPr kumimoji="0" lang="en-US" b="0" i="0" u="none" strike="noStrike" cap="none" normalizeH="0" baseline="0" dirty="0" smtClean="0">
              <a:ln>
                <a:noFill/>
              </a:ln>
              <a:solidFill>
                <a:schemeClr val="tx1"/>
              </a:solidFill>
              <a:effectLst/>
              <a:latin typeface="Arial" pitchFamily="34" charset="0"/>
            </a:endParaRPr>
          </a:p>
        </p:txBody>
      </p:sp>
      <p:pic>
        <p:nvPicPr>
          <p:cNvPr id="93185" name="Εικόνα 14"/>
          <p:cNvPicPr>
            <a:picLocks noChangeAspect="1" noChangeArrowheads="1"/>
          </p:cNvPicPr>
          <p:nvPr/>
        </p:nvPicPr>
        <p:blipFill>
          <a:blip r:embed="rId2"/>
          <a:srcRect/>
          <a:stretch>
            <a:fillRect/>
          </a:stretch>
        </p:blipFill>
        <p:spPr bwMode="auto">
          <a:xfrm>
            <a:off x="214282" y="2571744"/>
            <a:ext cx="8799873" cy="4286256"/>
          </a:xfrm>
          <a:prstGeom prst="rect">
            <a:avLst/>
          </a:prstGeom>
          <a:noFill/>
        </p:spPr>
      </p:pic>
      <p:sp>
        <p:nvSpPr>
          <p:cNvPr id="6" name="Rectangle 3"/>
          <p:cNvSpPr>
            <a:spLocks noChangeArrowheads="1"/>
          </p:cNvSpPr>
          <p:nvPr/>
        </p:nvSpPr>
        <p:spPr bwMode="auto">
          <a:xfrm>
            <a:off x="357158" y="285728"/>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Συγκρίσεις του ύψους νερού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κατά την προέλαση του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πλημμυρικού κύματος στα σημεία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=-8.5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x</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=+5.0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συναρτήσει του χρόνου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για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o</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=0.30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m</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και κλίση </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a:t>
            </a:r>
            <a:r>
              <a:rPr kumimoji="0" lang="el-GR"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=0.0 ‰</a:t>
            </a:r>
            <a:endParaRPr kumimoji="0" lang="el-GR"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7" name="Rectangle 2"/>
          <p:cNvSpPr>
            <a:spLocks noChangeArrowheads="1"/>
          </p:cNvSpPr>
          <p:nvPr/>
        </p:nvSpPr>
        <p:spPr bwMode="auto">
          <a:xfrm>
            <a:off x="1214414" y="2214554"/>
            <a:ext cx="551144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=-8.5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786050" y="214290"/>
            <a:ext cx="3520836" cy="523220"/>
          </a:xfrm>
          <a:prstGeom prst="rect">
            <a:avLst/>
          </a:prstGeom>
        </p:spPr>
        <p:txBody>
          <a:bodyPr wrap="none">
            <a:spAutoFit/>
          </a:bodyPr>
          <a:lstStyle/>
          <a:p>
            <a:pPr algn="ctr"/>
            <a:r>
              <a:rPr lang="el-GR" sz="2800" b="1" dirty="0" smtClean="0">
                <a:solidFill>
                  <a:srgbClr val="0000FF"/>
                </a:solidFill>
                <a:latin typeface="Times New Roman" pitchFamily="18" charset="0"/>
                <a:cs typeface="Times New Roman" pitchFamily="18" charset="0"/>
              </a:rPr>
              <a:t>ΣΥΜΠΕΡΑΣΜΑΤΑ</a:t>
            </a:r>
            <a:r>
              <a:rPr lang="en-US" sz="2800" b="1" dirty="0" smtClean="0">
                <a:solidFill>
                  <a:srgbClr val="0000FF"/>
                </a:solidFill>
                <a:latin typeface="Times New Roman" pitchFamily="18" charset="0"/>
                <a:cs typeface="Times New Roman" pitchFamily="18" charset="0"/>
              </a:rPr>
              <a:t> </a:t>
            </a:r>
            <a:r>
              <a:rPr lang="el-GR" sz="2800" b="1" dirty="0" smtClean="0">
                <a:solidFill>
                  <a:srgbClr val="0000FF"/>
                </a:solidFill>
                <a:latin typeface="Times New Roman" pitchFamily="18" charset="0"/>
                <a:cs typeface="Times New Roman" pitchFamily="18" charset="0"/>
              </a:rPr>
              <a:t> Ι</a:t>
            </a:r>
            <a:endParaRPr lang="el-GR" sz="2800" dirty="0"/>
          </a:p>
        </p:txBody>
      </p:sp>
      <p:sp>
        <p:nvSpPr>
          <p:cNvPr id="94209" name="Rectangle 1"/>
          <p:cNvSpPr>
            <a:spLocks noChangeArrowheads="1"/>
          </p:cNvSpPr>
          <p:nvPr/>
        </p:nvSpPr>
        <p:spPr bwMode="auto">
          <a:xfrm>
            <a:off x="357158" y="1142984"/>
            <a:ext cx="828680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Στην παρούσα εργασία αναλύεται υπολογιστικά η </a:t>
            </a:r>
            <a:r>
              <a:rPr kumimoji="0" lang="el-GR" sz="20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διόδευση</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πλημμυρικού κύματος μετά από ακαριαία θραύση φράγματος σε εργαστηριακή κλίμακα με χρήση Υπολογιστικής Μηχανικής Ρευστών (</a:t>
            </a:r>
            <a:r>
              <a:rPr kumimoji="0" lang="en-US"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Computational Fluid Dynamics</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CFD</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000" dirty="0" smtClean="0">
              <a:solidFill>
                <a:srgbClr val="0000FF"/>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Μελετήθηκε η </a:t>
            </a:r>
            <a:r>
              <a:rPr kumimoji="0" lang="el-GR" sz="20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διόδευση</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του πλημμυρικού κύματος στην πειραματική διάταξη του συγκλίνοντος-αποκλίνοντος αγωγού στο Εργαστήριο Υδραυλικών Έργων του Τμήματος Πολιτικών Μηχανικών του Δ.Π.Θ. Με χρήση της μεθόδου των πεπερασμένων όγκων επιλύθηκαν οι εξισώσεων ροής με τον </a:t>
            </a:r>
            <a:r>
              <a:rPr kumimoji="0" lang="el-GR" sz="20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επιλυτή</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ANSYS Fluent</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Ο προσδιορισμός της ελεύθερης επιφάνειας πραγματοποιήθηκε με χρήση του πολυφασικού μοντέλου </a:t>
            </a:r>
            <a:r>
              <a:rPr kumimoji="0" lang="en-US"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VOF</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000" dirty="0" smtClean="0">
              <a:solidFill>
                <a:srgbClr val="0000FF"/>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Μετά την ανάλυση και επεξεργασία των υπολογιστικών αποτελεσμάτων προέκυψαν τα εξής συμπεράσματα: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Το μοντέλο </a:t>
            </a:r>
            <a:r>
              <a:rPr kumimoji="0" lang="en-US"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VOF</a:t>
            </a:r>
            <a:r>
              <a:rPr kumimoji="0" lang="el-GR" sz="20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προσεγγίζει ικανοποιητικά τόσο τα πειραματικά όσο και τα υπολογιστικά αποτελέσματα που αντλήθηκαν από την βιβλιογραφία.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857232"/>
            <a:ext cx="8058152"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5" name="4 - Ορθογώνιο"/>
          <p:cNvSpPr/>
          <p:nvPr/>
        </p:nvSpPr>
        <p:spPr>
          <a:xfrm>
            <a:off x="2786050" y="214290"/>
            <a:ext cx="3660297" cy="523220"/>
          </a:xfrm>
          <a:prstGeom prst="rect">
            <a:avLst/>
          </a:prstGeom>
        </p:spPr>
        <p:txBody>
          <a:bodyPr wrap="none">
            <a:spAutoFit/>
          </a:bodyPr>
          <a:lstStyle/>
          <a:p>
            <a:pPr algn="ctr"/>
            <a:r>
              <a:rPr lang="el-GR" sz="2800" b="1" dirty="0" smtClean="0">
                <a:solidFill>
                  <a:srgbClr val="0000FF"/>
                </a:solidFill>
                <a:latin typeface="Times New Roman" pitchFamily="18" charset="0"/>
                <a:cs typeface="Times New Roman" pitchFamily="18" charset="0"/>
              </a:rPr>
              <a:t>ΣΥΜΠΕΡΑΣΜΑΤΑ</a:t>
            </a:r>
            <a:r>
              <a:rPr lang="en-US" sz="2800" b="1" dirty="0" smtClean="0">
                <a:solidFill>
                  <a:srgbClr val="0000FF"/>
                </a:solidFill>
                <a:latin typeface="Times New Roman" pitchFamily="18" charset="0"/>
                <a:cs typeface="Times New Roman" pitchFamily="18" charset="0"/>
              </a:rPr>
              <a:t> </a:t>
            </a:r>
            <a:r>
              <a:rPr lang="el-GR"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II</a:t>
            </a:r>
            <a:endParaRPr lang="el-GR" sz="2800" dirty="0"/>
          </a:p>
        </p:txBody>
      </p:sp>
      <p:sp>
        <p:nvSpPr>
          <p:cNvPr id="4" name="3 - Ορθογώνιο"/>
          <p:cNvSpPr/>
          <p:nvPr/>
        </p:nvSpPr>
        <p:spPr>
          <a:xfrm>
            <a:off x="357158" y="1028343"/>
            <a:ext cx="8358246" cy="4370427"/>
          </a:xfrm>
          <a:prstGeom prst="rect">
            <a:avLst/>
          </a:prstGeom>
        </p:spPr>
        <p:txBody>
          <a:bodyPr wrap="square">
            <a:spAutoFit/>
          </a:bodyPr>
          <a:lstStyle/>
          <a:p>
            <a:pPr lvl="0" algn="just" eaLnBrk="0" fontAlgn="base" hangingPunct="0">
              <a:spcBef>
                <a:spcPct val="0"/>
              </a:spcBef>
              <a:spcAft>
                <a:spcPct val="0"/>
              </a:spcAft>
            </a:pPr>
            <a:endParaRPr lang="el-GR" dirty="0" smtClean="0">
              <a:solidFill>
                <a:srgbClr val="0000FF"/>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l-GR" sz="2000" dirty="0" smtClean="0">
                <a:solidFill>
                  <a:srgbClr val="0000FF"/>
                </a:solidFill>
                <a:latin typeface="Times New Roman" pitchFamily="18" charset="0"/>
                <a:ea typeface="Times New Roman" pitchFamily="18" charset="0"/>
                <a:cs typeface="Times New Roman" pitchFamily="18" charset="0"/>
              </a:rPr>
              <a:t>Η προσομοίωση της τυρβώδους ροής με την προσέγγιση </a:t>
            </a:r>
            <a:r>
              <a:rPr lang="en-US" sz="2000" dirty="0" smtClean="0">
                <a:solidFill>
                  <a:srgbClr val="0000FF"/>
                </a:solidFill>
                <a:latin typeface="Times New Roman" pitchFamily="18" charset="0"/>
                <a:ea typeface="Times New Roman" pitchFamily="18" charset="0"/>
                <a:cs typeface="Times New Roman" pitchFamily="18" charset="0"/>
              </a:rPr>
              <a:t>RANS</a:t>
            </a:r>
            <a:r>
              <a:rPr lang="el-GR" sz="2000" dirty="0" smtClean="0">
                <a:solidFill>
                  <a:srgbClr val="0000FF"/>
                </a:solidFill>
                <a:latin typeface="Times New Roman" pitchFamily="18" charset="0"/>
                <a:ea typeface="Times New Roman" pitchFamily="18" charset="0"/>
                <a:cs typeface="Times New Roman" pitchFamily="18" charset="0"/>
              </a:rPr>
              <a:t> έδειξε να προβλέπει ικανοποιητικά την ταχύτητα </a:t>
            </a:r>
            <a:r>
              <a:rPr lang="el-GR" sz="2000" dirty="0" err="1" smtClean="0">
                <a:solidFill>
                  <a:srgbClr val="0000FF"/>
                </a:solidFill>
                <a:latin typeface="Times New Roman" pitchFamily="18" charset="0"/>
                <a:ea typeface="Times New Roman" pitchFamily="18" charset="0"/>
                <a:cs typeface="Times New Roman" pitchFamily="18" charset="0"/>
              </a:rPr>
              <a:t>διόδευσης</a:t>
            </a:r>
            <a:r>
              <a:rPr lang="el-GR" sz="2000" dirty="0" smtClean="0">
                <a:solidFill>
                  <a:srgbClr val="0000FF"/>
                </a:solidFill>
                <a:latin typeface="Times New Roman" pitchFamily="18" charset="0"/>
                <a:ea typeface="Times New Roman" pitchFamily="18" charset="0"/>
                <a:cs typeface="Times New Roman" pitchFamily="18" charset="0"/>
              </a:rPr>
              <a:t> του πλημμυρικού κύματος</a:t>
            </a:r>
            <a:r>
              <a:rPr lang="el-GR" sz="2000" dirty="0" smtClean="0">
                <a:solidFill>
                  <a:srgbClr val="0000FF"/>
                </a:solidFill>
                <a:latin typeface="Times New Roman" pitchFamily="18" charset="0"/>
                <a:ea typeface="Times New Roman" pitchFamily="18" charset="0"/>
                <a:cs typeface="Times New Roman" pitchFamily="18" charset="0"/>
              </a:rPr>
              <a:t>.</a:t>
            </a:r>
            <a:endParaRPr lang="en-US" sz="2000" dirty="0" smtClean="0">
              <a:solidFill>
                <a:srgbClr val="0000FF"/>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endParaRPr lang="el-GR" sz="2000" dirty="0" smtClean="0">
              <a:solidFill>
                <a:srgbClr val="0000FF"/>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l-GR" sz="2000" dirty="0" smtClean="0">
                <a:solidFill>
                  <a:srgbClr val="0000FF"/>
                </a:solidFill>
                <a:latin typeface="Times New Roman" pitchFamily="18" charset="0"/>
                <a:ea typeface="Times New Roman" pitchFamily="18" charset="0"/>
                <a:cs typeface="Times New Roman" pitchFamily="18" charset="0"/>
              </a:rPr>
              <a:t>Το παρόν υπολογιστικό μοντέλο αποδείχθηκε αποτελεσματικότερο σε σχέση με τα προγενέστερα, βασιζόμενα στις εξισώσεις </a:t>
            </a:r>
            <a:r>
              <a:rPr lang="el-GR" sz="2000" dirty="0" err="1" smtClean="0">
                <a:solidFill>
                  <a:srgbClr val="0000FF"/>
                </a:solidFill>
                <a:latin typeface="Times New Roman" pitchFamily="18" charset="0"/>
                <a:ea typeface="Times New Roman" pitchFamily="18" charset="0"/>
                <a:cs typeface="Times New Roman" pitchFamily="18" charset="0"/>
              </a:rPr>
              <a:t>Saint</a:t>
            </a:r>
            <a:r>
              <a:rPr lang="el-GR" sz="2000" dirty="0" smtClean="0">
                <a:solidFill>
                  <a:srgbClr val="0000FF"/>
                </a:solidFill>
                <a:latin typeface="Times New Roman" pitchFamily="18" charset="0"/>
                <a:ea typeface="Times New Roman" pitchFamily="18" charset="0"/>
                <a:cs typeface="Times New Roman" pitchFamily="18" charset="0"/>
              </a:rPr>
              <a:t>-</a:t>
            </a:r>
            <a:r>
              <a:rPr lang="el-GR" sz="2000" dirty="0" err="1" smtClean="0">
                <a:solidFill>
                  <a:srgbClr val="0000FF"/>
                </a:solidFill>
                <a:latin typeface="Times New Roman" pitchFamily="18" charset="0"/>
                <a:ea typeface="Times New Roman" pitchFamily="18" charset="0"/>
                <a:cs typeface="Times New Roman" pitchFamily="18" charset="0"/>
              </a:rPr>
              <a:t>Venant</a:t>
            </a:r>
            <a:r>
              <a:rPr lang="el-GR" sz="2000" dirty="0" smtClean="0">
                <a:solidFill>
                  <a:srgbClr val="0000FF"/>
                </a:solidFill>
                <a:latin typeface="Times New Roman" pitchFamily="18" charset="0"/>
                <a:ea typeface="Times New Roman" pitchFamily="18" charset="0"/>
                <a:cs typeface="Times New Roman" pitchFamily="18" charset="0"/>
              </a:rPr>
              <a:t>, μοντέλα για τον προσδιορισμό του ύψους νερού στα κατάντη του φράγματος</a:t>
            </a:r>
            <a:r>
              <a:rPr lang="el-GR" sz="2000" dirty="0" smtClean="0">
                <a:solidFill>
                  <a:srgbClr val="0000FF"/>
                </a:solidFill>
                <a:latin typeface="Times New Roman" pitchFamily="18" charset="0"/>
                <a:ea typeface="Times New Roman" pitchFamily="18" charset="0"/>
                <a:cs typeface="Times New Roman" pitchFamily="18" charset="0"/>
              </a:rPr>
              <a:t>.</a:t>
            </a:r>
            <a:endParaRPr lang="en-US" sz="2000" dirty="0" smtClean="0">
              <a:solidFill>
                <a:srgbClr val="0000FF"/>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endParaRPr lang="el-GR" sz="2000" dirty="0" smtClean="0">
              <a:solidFill>
                <a:srgbClr val="0000FF"/>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l-GR" sz="2000" dirty="0" smtClean="0">
                <a:solidFill>
                  <a:srgbClr val="0000FF"/>
                </a:solidFill>
                <a:latin typeface="Times New Roman" pitchFamily="18" charset="0"/>
                <a:ea typeface="Times New Roman" pitchFamily="18" charset="0"/>
                <a:cs typeface="Times New Roman" pitchFamily="18" charset="0"/>
              </a:rPr>
              <a:t>Για τα εξεταζόμενα σενάρια, η μέγιστη τιμή της ταχύτητας </a:t>
            </a:r>
            <a:r>
              <a:rPr lang="el-GR" sz="2000" dirty="0" err="1" smtClean="0">
                <a:solidFill>
                  <a:srgbClr val="0000FF"/>
                </a:solidFill>
                <a:latin typeface="Times New Roman" pitchFamily="18" charset="0"/>
                <a:ea typeface="Times New Roman" pitchFamily="18" charset="0"/>
                <a:cs typeface="Times New Roman" pitchFamily="18" charset="0"/>
              </a:rPr>
              <a:t>διόδευσης</a:t>
            </a:r>
            <a:r>
              <a:rPr lang="el-GR" sz="2000" dirty="0" smtClean="0">
                <a:solidFill>
                  <a:srgbClr val="0000FF"/>
                </a:solidFill>
                <a:latin typeface="Times New Roman" pitchFamily="18" charset="0"/>
                <a:ea typeface="Times New Roman" pitchFamily="18" charset="0"/>
                <a:cs typeface="Times New Roman" pitchFamily="18" charset="0"/>
              </a:rPr>
              <a:t> του πλημμυρικού κύματος παρατηρήθηκε στο σενάριο για </a:t>
            </a:r>
            <a:r>
              <a:rPr lang="en-US" sz="2000" dirty="0" smtClean="0">
                <a:solidFill>
                  <a:srgbClr val="0000FF"/>
                </a:solidFill>
                <a:latin typeface="Times New Roman" pitchFamily="18" charset="0"/>
                <a:ea typeface="Times New Roman" pitchFamily="18" charset="0"/>
                <a:cs typeface="Times New Roman" pitchFamily="18" charset="0"/>
              </a:rPr>
              <a:t>h</a:t>
            </a:r>
            <a:r>
              <a:rPr lang="en-US" sz="2000" baseline="-30000" dirty="0" smtClean="0">
                <a:solidFill>
                  <a:srgbClr val="0000FF"/>
                </a:solidFill>
                <a:latin typeface="Times New Roman" pitchFamily="18" charset="0"/>
                <a:ea typeface="Times New Roman" pitchFamily="18" charset="0"/>
                <a:cs typeface="Times New Roman" pitchFamily="18" charset="0"/>
              </a:rPr>
              <a:t>o</a:t>
            </a:r>
            <a:r>
              <a:rPr lang="el-GR" sz="2000" dirty="0" smtClean="0">
                <a:solidFill>
                  <a:srgbClr val="0000FF"/>
                </a:solidFill>
                <a:latin typeface="Times New Roman" pitchFamily="18" charset="0"/>
                <a:ea typeface="Times New Roman" pitchFamily="18" charset="0"/>
                <a:cs typeface="Times New Roman" pitchFamily="18" charset="0"/>
              </a:rPr>
              <a:t>=0.30 </a:t>
            </a:r>
            <a:r>
              <a:rPr lang="en-US" sz="2000" dirty="0" smtClean="0">
                <a:solidFill>
                  <a:srgbClr val="0000FF"/>
                </a:solidFill>
                <a:latin typeface="Times New Roman" pitchFamily="18" charset="0"/>
                <a:ea typeface="Times New Roman" pitchFamily="18" charset="0"/>
                <a:cs typeface="Times New Roman" pitchFamily="18" charset="0"/>
              </a:rPr>
              <a:t>m</a:t>
            </a:r>
            <a:r>
              <a:rPr lang="el-GR" sz="2000" dirty="0" smtClean="0">
                <a:solidFill>
                  <a:srgbClr val="0000FF"/>
                </a:solidFill>
                <a:latin typeface="Times New Roman" pitchFamily="18" charset="0"/>
                <a:ea typeface="Times New Roman" pitchFamily="18" charset="0"/>
                <a:cs typeface="Times New Roman" pitchFamily="18" charset="0"/>
              </a:rPr>
              <a:t> και κλίση 0.0 </a:t>
            </a:r>
            <a:r>
              <a:rPr lang="el-GR" sz="2000" dirty="0" smtClean="0">
                <a:solidFill>
                  <a:srgbClr val="0000FF"/>
                </a:solidFill>
                <a:latin typeface="Times New Roman" pitchFamily="18" charset="0"/>
                <a:ea typeface="Times New Roman" pitchFamily="18" charset="0"/>
                <a:cs typeface="Times New Roman" pitchFamily="18" charset="0"/>
              </a:rPr>
              <a:t>‰.</a:t>
            </a:r>
            <a:endParaRPr lang="en-US" sz="2000" dirty="0" smtClean="0">
              <a:solidFill>
                <a:srgbClr val="0000FF"/>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endParaRPr lang="el-GR" sz="2000" dirty="0" smtClean="0">
              <a:solidFill>
                <a:srgbClr val="0000FF"/>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l-GR" sz="2000" dirty="0" smtClean="0">
                <a:solidFill>
                  <a:srgbClr val="0000FF"/>
                </a:solidFill>
                <a:latin typeface="Times New Roman" pitchFamily="18" charset="0"/>
                <a:ea typeface="Times New Roman" pitchFamily="18" charset="0"/>
                <a:cs typeface="Times New Roman" pitchFamily="18" charset="0"/>
              </a:rPr>
              <a:t>Όσο το ύψος του ύδατος μειώνεται στον αγωγό τόσο η πίεση στον πυθμένα και τα τοιχώματα του μειώνεται.</a:t>
            </a:r>
            <a:endParaRPr lang="el-GR" sz="2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3" name="2 - TextBox"/>
          <p:cNvSpPr txBox="1"/>
          <p:nvPr/>
        </p:nvSpPr>
        <p:spPr>
          <a:xfrm>
            <a:off x="1071538" y="2143116"/>
            <a:ext cx="6929486" cy="1384995"/>
          </a:xfrm>
          <a:prstGeom prst="rect">
            <a:avLst/>
          </a:prstGeom>
          <a:noFill/>
        </p:spPr>
        <p:txBody>
          <a:bodyPr wrap="square" rtlCol="0">
            <a:spAutoFit/>
          </a:bodyPr>
          <a:lstStyle/>
          <a:p>
            <a:pPr algn="ctr"/>
            <a:r>
              <a:rPr lang="el-GR" sz="2800" b="1" dirty="0" smtClean="0">
                <a:solidFill>
                  <a:srgbClr val="0000FF"/>
                </a:solidFill>
                <a:latin typeface="Times New Roman" pitchFamily="18" charset="0"/>
                <a:cs typeface="Times New Roman" pitchFamily="18" charset="0"/>
              </a:rPr>
              <a:t>ΤΕΛΟΣ</a:t>
            </a:r>
          </a:p>
          <a:p>
            <a:pPr algn="ctr"/>
            <a:endParaRPr lang="el-GR" sz="2800" dirty="0" smtClean="0">
              <a:solidFill>
                <a:srgbClr val="0000FF"/>
              </a:solidFill>
              <a:latin typeface="Times New Roman" pitchFamily="18" charset="0"/>
              <a:cs typeface="Times New Roman" pitchFamily="18" charset="0"/>
            </a:endParaRPr>
          </a:p>
          <a:p>
            <a:pPr algn="ctr"/>
            <a:r>
              <a:rPr lang="el-GR" sz="2800" dirty="0" smtClean="0">
                <a:solidFill>
                  <a:srgbClr val="0000FF"/>
                </a:solidFill>
                <a:latin typeface="Times New Roman" pitchFamily="18" charset="0"/>
                <a:cs typeface="Times New Roman" pitchFamily="18" charset="0"/>
              </a:rPr>
              <a:t>Ευχαριστώ για την εντεταμένη προσοχή σας.</a:t>
            </a:r>
            <a:endParaRPr lang="el-GR" sz="2800" dirty="0">
              <a:solidFill>
                <a:srgbClr val="0000FF"/>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64371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3" name="Rectangle 4"/>
          <p:cNvSpPr>
            <a:spLocks noChangeArrowheads="1"/>
          </p:cNvSpPr>
          <p:nvPr/>
        </p:nvSpPr>
        <p:spPr bwMode="auto">
          <a:xfrm>
            <a:off x="500034" y="214290"/>
            <a:ext cx="8229600" cy="6429420"/>
          </a:xfrm>
          <a:prstGeom prst="rect">
            <a:avLst/>
          </a:prstGeom>
          <a:noFill/>
          <a:ln w="9525">
            <a:noFill/>
            <a:miter lim="800000"/>
            <a:headEnd/>
            <a:tailEnd/>
          </a:ln>
          <a:effectLst/>
        </p:spPr>
        <p:txBody>
          <a:bodyPr/>
          <a:lstStyle/>
          <a:p>
            <a:pPr algn="ctr">
              <a:spcBef>
                <a:spcPct val="0"/>
              </a:spcBef>
              <a:buFontTx/>
              <a:buNone/>
            </a:pPr>
            <a:r>
              <a:rPr lang="el-GR" sz="2800" b="1" dirty="0" smtClean="0">
                <a:solidFill>
                  <a:srgbClr val="0000FF"/>
                </a:solidFill>
                <a:latin typeface="Times New Roman" pitchFamily="18" charset="0"/>
                <a:cs typeface="Times New Roman" pitchFamily="18" charset="0"/>
              </a:rPr>
              <a:t>Δημήτριος Α. </a:t>
            </a:r>
            <a:r>
              <a:rPr lang="el-GR" sz="2800" b="1" dirty="0" err="1" smtClean="0">
                <a:solidFill>
                  <a:srgbClr val="0000FF"/>
                </a:solidFill>
                <a:latin typeface="Times New Roman" pitchFamily="18" charset="0"/>
                <a:cs typeface="Times New Roman" pitchFamily="18" charset="0"/>
              </a:rPr>
              <a:t>Χρυσοχοίδης</a:t>
            </a:r>
            <a:endParaRPr lang="en-US" sz="2800" b="1" dirty="0" smtClean="0">
              <a:solidFill>
                <a:srgbClr val="0000FF"/>
              </a:solidFill>
              <a:latin typeface="Times New Roman" pitchFamily="18" charset="0"/>
              <a:cs typeface="Times New Roman" pitchFamily="18" charset="0"/>
            </a:endParaRP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Πολιτικός Μηχανικός Δ.Π.Θ</a:t>
            </a:r>
          </a:p>
          <a:p>
            <a:pPr algn="ctr">
              <a:spcBef>
                <a:spcPct val="0"/>
              </a:spcBef>
              <a:buFontTx/>
              <a:buNone/>
            </a:pPr>
            <a:r>
              <a:rPr kumimoji="1" lang="pl-PL" sz="2800" b="1" dirty="0" smtClean="0">
                <a:solidFill>
                  <a:srgbClr val="0000FF"/>
                </a:solidFill>
                <a:latin typeface="Times New Roman" pitchFamily="18" charset="0"/>
                <a:cs typeface="Times New Roman" pitchFamily="18" charset="0"/>
              </a:rPr>
              <a:t>MSc.</a:t>
            </a:r>
            <a:r>
              <a:rPr kumimoji="1" lang="el-GR" sz="2800" b="1" dirty="0" smtClean="0">
                <a:solidFill>
                  <a:srgbClr val="0000FF"/>
                </a:solidFill>
                <a:latin typeface="Times New Roman" pitchFamily="18" charset="0"/>
                <a:cs typeface="Times New Roman" pitchFamily="18" charset="0"/>
              </a:rPr>
              <a:t> Υδραυλικής Μηχανικής Δ.Π.Θ</a:t>
            </a:r>
            <a:endParaRPr kumimoji="1" lang="en-US" sz="2800" b="1" dirty="0" smtClean="0">
              <a:solidFill>
                <a:srgbClr val="0000FF"/>
              </a:solidFill>
              <a:latin typeface="Times New Roman" pitchFamily="18" charset="0"/>
              <a:cs typeface="Times New Roman" pitchFamily="18" charset="0"/>
            </a:endParaRPr>
          </a:p>
          <a:p>
            <a:pPr algn="ctr">
              <a:spcBef>
                <a:spcPct val="0"/>
              </a:spcBef>
              <a:buFontTx/>
              <a:buNone/>
            </a:pPr>
            <a:endParaRPr kumimoji="1" lang="en-US" sz="2800" b="1" dirty="0" smtClean="0">
              <a:solidFill>
                <a:srgbClr val="0000FF"/>
              </a:solidFill>
              <a:latin typeface="Times New Roman" pitchFamily="18" charset="0"/>
              <a:cs typeface="Times New Roman" pitchFamily="18" charset="0"/>
            </a:endParaRP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Ιωάννης </a:t>
            </a:r>
            <a:r>
              <a:rPr kumimoji="1" lang="el-GR" sz="2800" b="1" dirty="0">
                <a:solidFill>
                  <a:srgbClr val="0000FF"/>
                </a:solidFill>
                <a:latin typeface="Times New Roman" pitchFamily="18" charset="0"/>
                <a:cs typeface="Times New Roman" pitchFamily="18" charset="0"/>
              </a:rPr>
              <a:t>Β. Σούλης </a:t>
            </a:r>
            <a:endParaRPr kumimoji="1" lang="pl-PL" sz="2800" b="1" dirty="0">
              <a:solidFill>
                <a:srgbClr val="0000FF"/>
              </a:solidFill>
              <a:latin typeface="Times New Roman" pitchFamily="18" charset="0"/>
              <a:cs typeface="Times New Roman" pitchFamily="18" charset="0"/>
            </a:endParaRPr>
          </a:p>
          <a:p>
            <a:pPr algn="ctr">
              <a:spcBef>
                <a:spcPct val="0"/>
              </a:spcBef>
              <a:buFontTx/>
              <a:buNone/>
            </a:pPr>
            <a:r>
              <a:rPr kumimoji="1" lang="el-GR" sz="2800" b="1" dirty="0">
                <a:solidFill>
                  <a:srgbClr val="0000FF"/>
                </a:solidFill>
                <a:latin typeface="Times New Roman" pitchFamily="18" charset="0"/>
                <a:cs typeface="Times New Roman" pitchFamily="18" charset="0"/>
              </a:rPr>
              <a:t>Καθηγητής Μηχανικής </a:t>
            </a:r>
            <a:r>
              <a:rPr kumimoji="1" lang="el-GR" sz="2800" b="1" dirty="0" smtClean="0">
                <a:solidFill>
                  <a:srgbClr val="0000FF"/>
                </a:solidFill>
                <a:latin typeface="Times New Roman" pitchFamily="18" charset="0"/>
                <a:cs typeface="Times New Roman" pitchFamily="18" charset="0"/>
              </a:rPr>
              <a:t>Ρευστών</a:t>
            </a:r>
            <a:endParaRPr kumimoji="1" lang="el-GR" sz="2800" b="1" dirty="0">
              <a:solidFill>
                <a:srgbClr val="0000FF"/>
              </a:solidFill>
              <a:latin typeface="Times New Roman" pitchFamily="18" charset="0"/>
              <a:cs typeface="Times New Roman" pitchFamily="18" charset="0"/>
            </a:endParaRPr>
          </a:p>
          <a:p>
            <a:pPr algn="ctr">
              <a:spcBef>
                <a:spcPct val="0"/>
              </a:spcBef>
              <a:buFontTx/>
              <a:buNone/>
            </a:pPr>
            <a:r>
              <a:rPr kumimoji="1" lang="pl-PL" sz="2800" b="1" dirty="0" smtClean="0">
                <a:solidFill>
                  <a:srgbClr val="0000FF"/>
                </a:solidFill>
                <a:latin typeface="Times New Roman" pitchFamily="18" charset="0"/>
                <a:cs typeface="Times New Roman" pitchFamily="18" charset="0"/>
              </a:rPr>
              <a:t>BSc</a:t>
            </a:r>
            <a:r>
              <a:rPr kumimoji="1" lang="pl-PL" sz="2800" b="1" dirty="0">
                <a:solidFill>
                  <a:srgbClr val="0000FF"/>
                </a:solidFill>
                <a:latin typeface="Times New Roman" pitchFamily="18" charset="0"/>
                <a:cs typeface="Times New Roman" pitchFamily="18" charset="0"/>
              </a:rPr>
              <a:t>., </a:t>
            </a:r>
            <a:r>
              <a:rPr kumimoji="1" lang="pl-PL" sz="2800" b="1" dirty="0" smtClean="0">
                <a:solidFill>
                  <a:srgbClr val="0000FF"/>
                </a:solidFill>
                <a:latin typeface="Times New Roman" pitchFamily="18" charset="0"/>
                <a:cs typeface="Times New Roman" pitchFamily="18" charset="0"/>
              </a:rPr>
              <a:t>MSc</a:t>
            </a:r>
            <a:r>
              <a:rPr kumimoji="1" lang="pl-PL" sz="2800" b="1" dirty="0">
                <a:solidFill>
                  <a:srgbClr val="0000FF"/>
                </a:solidFill>
                <a:latin typeface="Times New Roman" pitchFamily="18" charset="0"/>
                <a:cs typeface="Times New Roman" pitchFamily="18" charset="0"/>
              </a:rPr>
              <a:t>., </a:t>
            </a:r>
            <a:r>
              <a:rPr kumimoji="1" lang="pl-PL" sz="2800" b="1" dirty="0" smtClean="0">
                <a:solidFill>
                  <a:srgbClr val="0000FF"/>
                </a:solidFill>
                <a:latin typeface="Times New Roman" pitchFamily="18" charset="0"/>
                <a:cs typeface="Times New Roman" pitchFamily="18" charset="0"/>
              </a:rPr>
              <a:t>PhD</a:t>
            </a:r>
            <a:r>
              <a:rPr kumimoji="1" lang="pl-PL" sz="2800" b="1" dirty="0">
                <a:solidFill>
                  <a:srgbClr val="0000FF"/>
                </a:solidFill>
                <a:latin typeface="Times New Roman" pitchFamily="18" charset="0"/>
                <a:cs typeface="Times New Roman" pitchFamily="18" charset="0"/>
              </a:rPr>
              <a:t>. (Cambridge </a:t>
            </a:r>
            <a:r>
              <a:rPr kumimoji="1" lang="en-US" sz="2800" b="1" dirty="0" smtClean="0">
                <a:solidFill>
                  <a:srgbClr val="0000FF"/>
                </a:solidFill>
                <a:latin typeface="Times New Roman" pitchFamily="18" charset="0"/>
                <a:cs typeface="Times New Roman" pitchFamily="18" charset="0"/>
              </a:rPr>
              <a:t>University</a:t>
            </a:r>
            <a:r>
              <a:rPr kumimoji="1" lang="pl-PL" sz="2800" b="1" dirty="0" smtClean="0">
                <a:solidFill>
                  <a:srgbClr val="0000FF"/>
                </a:solidFill>
                <a:latin typeface="Times New Roman" pitchFamily="18" charset="0"/>
                <a:cs typeface="Times New Roman" pitchFamily="18" charset="0"/>
              </a:rPr>
              <a:t>)</a:t>
            </a:r>
            <a:endParaRPr kumimoji="1" lang="el-GR" sz="2800" b="1" dirty="0" smtClean="0">
              <a:solidFill>
                <a:srgbClr val="0000FF"/>
              </a:solidFill>
              <a:latin typeface="Times New Roman" pitchFamily="18" charset="0"/>
              <a:cs typeface="Times New Roman" pitchFamily="18" charset="0"/>
            </a:endParaRPr>
          </a:p>
          <a:p>
            <a:pPr algn="ctr">
              <a:spcBef>
                <a:spcPct val="0"/>
              </a:spcBef>
              <a:buFontTx/>
              <a:buNone/>
            </a:pPr>
            <a:endParaRPr kumimoji="1" lang="el-GR" sz="2800" b="1" dirty="0" smtClean="0">
              <a:solidFill>
                <a:srgbClr val="0000FF"/>
              </a:solidFill>
              <a:latin typeface="Times New Roman" pitchFamily="18" charset="0"/>
              <a:cs typeface="Times New Roman" pitchFamily="18" charset="0"/>
            </a:endParaRPr>
          </a:p>
          <a:p>
            <a:pPr algn="ctr"/>
            <a:r>
              <a:rPr lang="el-GR" sz="2800" b="1" dirty="0" smtClean="0">
                <a:solidFill>
                  <a:srgbClr val="0000FF"/>
                </a:solidFill>
                <a:latin typeface="Times New Roman" pitchFamily="18" charset="0"/>
                <a:cs typeface="Times New Roman" pitchFamily="18" charset="0"/>
              </a:rPr>
              <a:t>Δημήτριος Κ. </a:t>
            </a:r>
            <a:r>
              <a:rPr lang="el-GR" sz="2800" b="1" dirty="0" err="1" smtClean="0">
                <a:solidFill>
                  <a:srgbClr val="0000FF"/>
                </a:solidFill>
                <a:latin typeface="Times New Roman" pitchFamily="18" charset="0"/>
                <a:cs typeface="Times New Roman" pitchFamily="18" charset="0"/>
              </a:rPr>
              <a:t>Φυτανίδης</a:t>
            </a:r>
            <a:endParaRPr lang="el-GR" sz="2800" dirty="0" smtClean="0">
              <a:solidFill>
                <a:srgbClr val="0000FF"/>
              </a:solidFill>
              <a:latin typeface="Times New Roman" pitchFamily="18" charset="0"/>
              <a:cs typeface="Times New Roman" pitchFamily="18" charset="0"/>
            </a:endParaRP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Πολιτικός Μηχανικός Δ.Π.Θ</a:t>
            </a:r>
          </a:p>
          <a:p>
            <a:pPr algn="ctr">
              <a:spcBef>
                <a:spcPct val="0"/>
              </a:spcBef>
              <a:buFontTx/>
              <a:buNone/>
            </a:pPr>
            <a:r>
              <a:rPr kumimoji="1" lang="pl-PL" sz="2800" b="1" dirty="0" smtClean="0">
                <a:solidFill>
                  <a:srgbClr val="0000FF"/>
                </a:solidFill>
                <a:latin typeface="Times New Roman" pitchFamily="18" charset="0"/>
                <a:cs typeface="Times New Roman" pitchFamily="18" charset="0"/>
              </a:rPr>
              <a:t>MSc.</a:t>
            </a:r>
            <a:r>
              <a:rPr kumimoji="1" lang="el-GR" sz="2800" b="1" dirty="0" smtClean="0">
                <a:solidFill>
                  <a:srgbClr val="0000FF"/>
                </a:solidFill>
                <a:latin typeface="Times New Roman" pitchFamily="18" charset="0"/>
                <a:cs typeface="Times New Roman" pitchFamily="18" charset="0"/>
              </a:rPr>
              <a:t> Υδραυλικής Μηχανικής Δ.Π.Θ</a:t>
            </a:r>
            <a:endParaRPr kumimoji="1" lang="en-US" sz="2800" b="1" dirty="0" smtClean="0">
              <a:solidFill>
                <a:srgbClr val="0000FF"/>
              </a:solidFill>
              <a:latin typeface="Times New Roman" pitchFamily="18" charset="0"/>
              <a:cs typeface="Times New Roman" pitchFamily="18" charset="0"/>
            </a:endParaRPr>
          </a:p>
          <a:p>
            <a:pPr algn="ctr">
              <a:spcBef>
                <a:spcPct val="0"/>
              </a:spcBef>
              <a:buFontTx/>
              <a:buNone/>
            </a:pPr>
            <a:endParaRPr kumimoji="1" lang="el-GR" sz="2800" b="1" dirty="0" smtClean="0">
              <a:solidFill>
                <a:srgbClr val="0000FF"/>
              </a:solidFill>
              <a:latin typeface="Times New Roman" pitchFamily="18" charset="0"/>
              <a:cs typeface="Times New Roman" pitchFamily="18" charset="0"/>
            </a:endParaRP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Τμήμα Πολιτικών Μηχανικών</a:t>
            </a:r>
            <a:endParaRPr kumimoji="1" lang="en-US" sz="2800" b="1" dirty="0" smtClean="0">
              <a:solidFill>
                <a:srgbClr val="0000FF"/>
              </a:solidFill>
              <a:latin typeface="Times New Roman" pitchFamily="18" charset="0"/>
              <a:cs typeface="Times New Roman" pitchFamily="18" charset="0"/>
            </a:endParaRP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Δημοκρίτειο </a:t>
            </a:r>
            <a:r>
              <a:rPr kumimoji="1" lang="el-GR" sz="2800" b="1" dirty="0">
                <a:solidFill>
                  <a:srgbClr val="0000FF"/>
                </a:solidFill>
                <a:latin typeface="Times New Roman" pitchFamily="18" charset="0"/>
                <a:cs typeface="Times New Roman" pitchFamily="18" charset="0"/>
              </a:rPr>
              <a:t>Πανεπιστήμιο Θράκης</a:t>
            </a:r>
          </a:p>
          <a:p>
            <a:pPr algn="ctr">
              <a:spcBef>
                <a:spcPct val="0"/>
              </a:spcBef>
              <a:buFontTx/>
              <a:buNone/>
            </a:pPr>
            <a:r>
              <a:rPr kumimoji="1" lang="el-GR" sz="2800" b="1" dirty="0" smtClean="0">
                <a:solidFill>
                  <a:srgbClr val="0000FF"/>
                </a:solidFill>
                <a:latin typeface="Times New Roman" pitchFamily="18" charset="0"/>
                <a:cs typeface="Times New Roman" pitchFamily="18" charset="0"/>
              </a:rPr>
              <a:t>67100</a:t>
            </a:r>
            <a:r>
              <a:rPr kumimoji="1" lang="el-GR" sz="2800" b="1" dirty="0">
                <a:solidFill>
                  <a:srgbClr val="0000FF"/>
                </a:solidFill>
                <a:latin typeface="Times New Roman" pitchFamily="18" charset="0"/>
                <a:cs typeface="Times New Roman" pitchFamily="18" charset="0"/>
              </a:rPr>
              <a:t>, </a:t>
            </a:r>
            <a:r>
              <a:rPr kumimoji="1" lang="el-GR" sz="2800" b="1" dirty="0" smtClean="0">
                <a:solidFill>
                  <a:srgbClr val="0000FF"/>
                </a:solidFill>
                <a:latin typeface="Times New Roman" pitchFamily="18" charset="0"/>
                <a:cs typeface="Times New Roman" pitchFamily="18" charset="0"/>
              </a:rPr>
              <a:t>Ξάνθη</a:t>
            </a:r>
          </a:p>
          <a:p>
            <a:pPr algn="ctr">
              <a:spcBef>
                <a:spcPct val="0"/>
              </a:spcBef>
              <a:buFontTx/>
              <a:buNone/>
            </a:pPr>
            <a:endParaRPr kumimoji="1" lang="el-GR" sz="2800" b="1" dirty="0" smtClean="0">
              <a:solidFill>
                <a:srgbClr val="0000FF"/>
              </a:solidFill>
              <a:latin typeface="Times New Roman" pitchFamily="18" charset="0"/>
              <a:cs typeface="Times New Roman" pitchFamily="18" charset="0"/>
            </a:endParaRPr>
          </a:p>
          <a:p>
            <a:pPr algn="ctr">
              <a:spcBef>
                <a:spcPct val="0"/>
              </a:spcBef>
              <a:buFontTx/>
              <a:buNone/>
            </a:pPr>
            <a:r>
              <a:rPr kumimoji="1" lang="en-GB" sz="2800" b="1" dirty="0" smtClean="0">
                <a:solidFill>
                  <a:srgbClr val="0000FF"/>
                </a:solidFill>
                <a:latin typeface="Times New Roman" pitchFamily="18" charset="0"/>
                <a:cs typeface="Times New Roman" pitchFamily="18" charset="0"/>
              </a:rPr>
              <a:t>e-mail</a:t>
            </a:r>
            <a:r>
              <a:rPr kumimoji="1" lang="en-GB" sz="2800" b="1" dirty="0">
                <a:solidFill>
                  <a:srgbClr val="0000FF"/>
                </a:solidFill>
                <a:latin typeface="Times New Roman" pitchFamily="18" charset="0"/>
                <a:cs typeface="Times New Roman" pitchFamily="18" charset="0"/>
              </a:rPr>
              <a:t>: </a:t>
            </a:r>
            <a:r>
              <a:rPr kumimoji="1" lang="en-US" sz="2800" dirty="0" err="1" smtClean="0">
                <a:solidFill>
                  <a:srgbClr val="0000FF"/>
                </a:solidFill>
                <a:latin typeface="Times New Roman" pitchFamily="18" charset="0"/>
                <a:cs typeface="Times New Roman" pitchFamily="18" charset="0"/>
                <a:hlinkClick r:id="rId2"/>
              </a:rPr>
              <a:t>soulis</a:t>
            </a:r>
            <a:r>
              <a:rPr kumimoji="1" lang="en-GB" sz="2800" dirty="0" smtClean="0">
                <a:solidFill>
                  <a:srgbClr val="0000FF"/>
                </a:solidFill>
                <a:latin typeface="Times New Roman" pitchFamily="18" charset="0"/>
                <a:cs typeface="Times New Roman" pitchFamily="18" charset="0"/>
                <a:hlinkClick r:id="rId2"/>
              </a:rPr>
              <a:t>@</a:t>
            </a:r>
            <a:r>
              <a:rPr kumimoji="1" lang="en-US" sz="2800" dirty="0" smtClean="0">
                <a:solidFill>
                  <a:srgbClr val="0000FF"/>
                </a:solidFill>
                <a:latin typeface="Times New Roman" pitchFamily="18" charset="0"/>
                <a:cs typeface="Times New Roman" pitchFamily="18" charset="0"/>
                <a:hlinkClick r:id="rId2"/>
              </a:rPr>
              <a:t>civil</a:t>
            </a:r>
            <a:r>
              <a:rPr kumimoji="1" lang="en-GB" sz="2800" dirty="0" smtClean="0">
                <a:solidFill>
                  <a:srgbClr val="0000FF"/>
                </a:solidFill>
                <a:latin typeface="Times New Roman" pitchFamily="18" charset="0"/>
                <a:cs typeface="Times New Roman" pitchFamily="18" charset="0"/>
                <a:hlinkClick r:id="rId2"/>
              </a:rPr>
              <a:t>.</a:t>
            </a:r>
            <a:r>
              <a:rPr kumimoji="1" lang="en-US" sz="2800" dirty="0" smtClean="0">
                <a:solidFill>
                  <a:srgbClr val="0000FF"/>
                </a:solidFill>
                <a:latin typeface="Times New Roman" pitchFamily="18" charset="0"/>
                <a:cs typeface="Times New Roman" pitchFamily="18" charset="0"/>
                <a:hlinkClick r:id="rId2"/>
              </a:rPr>
              <a:t>d</a:t>
            </a:r>
            <a:r>
              <a:rPr kumimoji="1" lang="en-GB" sz="2800" dirty="0" smtClean="0">
                <a:solidFill>
                  <a:srgbClr val="0000FF"/>
                </a:solidFill>
                <a:latin typeface="Times New Roman" pitchFamily="18" charset="0"/>
                <a:cs typeface="Times New Roman" pitchFamily="18" charset="0"/>
                <a:hlinkClick r:id="rId2"/>
              </a:rPr>
              <a:t>uth.gr</a:t>
            </a:r>
            <a:endParaRPr kumimoji="1" lang="en-GB" sz="2800" dirty="0">
              <a:solidFill>
                <a:srgbClr val="0000FF"/>
              </a:solidFill>
              <a:latin typeface="Times New Roman" pitchFamily="18" charset="0"/>
              <a:cs typeface="Times New Roman" pitchFamily="18" charset="0"/>
            </a:endParaRPr>
          </a:p>
          <a:p>
            <a:pPr>
              <a:spcBef>
                <a:spcPct val="0"/>
              </a:spcBef>
              <a:buFontTx/>
              <a:buNone/>
            </a:pPr>
            <a:endParaRPr kumimoji="1" lang="en-GB" sz="2800" dirty="0">
              <a:solidFill>
                <a:schemeClr val="accent1"/>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r>
              <a:rPr lang="el-GR" sz="2000" b="1" dirty="0" smtClean="0">
                <a:solidFill>
                  <a:srgbClr val="FF0000"/>
                </a:solidFill>
                <a:latin typeface="Times New Roman" pitchFamily="18" charset="0"/>
                <a:cs typeface="Times New Roman" pitchFamily="18" charset="0"/>
              </a:rPr>
              <a:t>Παρουσιάζων</a:t>
            </a:r>
            <a:br>
              <a:rPr lang="el-GR" sz="2000" b="1" dirty="0" smtClean="0">
                <a:solidFill>
                  <a:srgbClr val="FF0000"/>
                </a:solidFill>
                <a:latin typeface="Times New Roman" pitchFamily="18" charset="0"/>
                <a:cs typeface="Times New Roman" pitchFamily="18" charset="0"/>
              </a:rPr>
            </a:b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r>
              <a:rPr kumimoji="1" lang="el-GR" sz="2800" b="1" dirty="0" smtClean="0">
                <a:solidFill>
                  <a:srgbClr val="0000FF"/>
                </a:solidFill>
                <a:latin typeface="Times New Roman" pitchFamily="18" charset="0"/>
                <a:cs typeface="Times New Roman" pitchFamily="18" charset="0"/>
              </a:rPr>
              <a:t>Ιωάννης Β. Σούλης </a:t>
            </a:r>
            <a:r>
              <a:rPr kumimoji="1" lang="pl-PL" sz="2800" b="1" dirty="0" smtClean="0">
                <a:solidFill>
                  <a:srgbClr val="0000FF"/>
                </a:solidFill>
                <a:latin typeface="Times New Roman" pitchFamily="18" charset="0"/>
                <a:cs typeface="Times New Roman" pitchFamily="18" charset="0"/>
              </a:rPr>
              <a:t/>
            </a:r>
            <a:br>
              <a:rPr kumimoji="1" lang="pl-PL" sz="2800" b="1" dirty="0" smtClean="0">
                <a:solidFill>
                  <a:srgbClr val="0000FF"/>
                </a:solidFill>
                <a:latin typeface="Times New Roman" pitchFamily="18" charset="0"/>
                <a:cs typeface="Times New Roman" pitchFamily="18" charset="0"/>
              </a:rPr>
            </a:br>
            <a:r>
              <a:rPr kumimoji="1" lang="el-GR" sz="2000" b="1" dirty="0" smtClean="0">
                <a:solidFill>
                  <a:srgbClr val="0000FF"/>
                </a:solidFill>
                <a:latin typeface="Times New Roman" pitchFamily="18" charset="0"/>
                <a:cs typeface="Times New Roman" pitchFamily="18" charset="0"/>
              </a:rPr>
              <a:t>Καθηγητής Μηχανικής Ρευστών</a:t>
            </a:r>
            <a:br>
              <a:rPr kumimoji="1" lang="el-GR" sz="2000" b="1" dirty="0" smtClean="0">
                <a:solidFill>
                  <a:srgbClr val="0000FF"/>
                </a:solidFill>
                <a:latin typeface="Times New Roman" pitchFamily="18" charset="0"/>
                <a:cs typeface="Times New Roman" pitchFamily="18" charset="0"/>
              </a:rPr>
            </a:br>
            <a:r>
              <a:rPr kumimoji="1" lang="pl-PL" sz="2000" b="1" dirty="0" smtClean="0">
                <a:solidFill>
                  <a:srgbClr val="0000FF"/>
                </a:solidFill>
                <a:latin typeface="Times New Roman" pitchFamily="18" charset="0"/>
                <a:cs typeface="Times New Roman" pitchFamily="18" charset="0"/>
              </a:rPr>
              <a:t>BSc., MSc., PhD. (Cambridge </a:t>
            </a:r>
            <a:r>
              <a:rPr kumimoji="1" lang="en-US" sz="2000" b="1" dirty="0" smtClean="0">
                <a:solidFill>
                  <a:srgbClr val="0000FF"/>
                </a:solidFill>
                <a:latin typeface="Times New Roman" pitchFamily="18" charset="0"/>
                <a:cs typeface="Times New Roman" pitchFamily="18" charset="0"/>
              </a:rPr>
              <a:t>University</a:t>
            </a:r>
            <a:r>
              <a:rPr kumimoji="1" lang="pl-PL" sz="2000" b="1" dirty="0" smtClean="0">
                <a:solidFill>
                  <a:srgbClr val="0000FF"/>
                </a:solidFill>
                <a:latin typeface="Times New Roman" pitchFamily="18" charset="0"/>
                <a:cs typeface="Times New Roman" pitchFamily="18" charset="0"/>
              </a:rPr>
              <a:t>)</a:t>
            </a:r>
            <a:r>
              <a:rPr kumimoji="1" lang="el-GR" sz="2000" b="1" dirty="0" smtClean="0">
                <a:solidFill>
                  <a:srgbClr val="0000FF"/>
                </a:solidFill>
                <a:latin typeface="Times New Roman" pitchFamily="18" charset="0"/>
                <a:cs typeface="Times New Roman" pitchFamily="18" charset="0"/>
              </a:rPr>
              <a:t/>
            </a:r>
            <a:br>
              <a:rPr kumimoji="1" lang="el-GR" sz="2000" b="1" dirty="0" smtClean="0">
                <a:solidFill>
                  <a:srgbClr val="0000FF"/>
                </a:solidFill>
                <a:latin typeface="Times New Roman" pitchFamily="18" charset="0"/>
                <a:cs typeface="Times New Roman" pitchFamily="18" charset="0"/>
              </a:rPr>
            </a:b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16385" name="Rectangle 1"/>
          <p:cNvSpPr>
            <a:spLocks noChangeArrowheads="1"/>
          </p:cNvSpPr>
          <p:nvPr/>
        </p:nvSpPr>
        <p:spPr bwMode="auto">
          <a:xfrm>
            <a:off x="428596" y="214290"/>
            <a:ext cx="8429684" cy="641714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ΠΕΡΙΛΗΨΗ</a:t>
            </a:r>
            <a:endPar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endParaRPr>
          </a:p>
          <a:p>
            <a:r>
              <a:rPr lang="el-GR" sz="2000" dirty="0" smtClean="0">
                <a:solidFill>
                  <a:srgbClr val="0000FF"/>
                </a:solidFill>
                <a:latin typeface="Times New Roman" pitchFamily="18" charset="0"/>
                <a:cs typeface="Times New Roman" pitchFamily="18" charset="0"/>
              </a:rPr>
              <a:t>Πραγματοποιείται υπολογιστική ανάλυση προκύπτοντος </a:t>
            </a:r>
            <a:r>
              <a:rPr lang="el-GR" sz="2000" dirty="0" err="1" smtClean="0">
                <a:solidFill>
                  <a:srgbClr val="0000FF"/>
                </a:solidFill>
                <a:latin typeface="Times New Roman" pitchFamily="18" charset="0"/>
                <a:cs typeface="Times New Roman" pitchFamily="18" charset="0"/>
              </a:rPr>
              <a:t>πλημμυρικού</a:t>
            </a:r>
            <a:r>
              <a:rPr lang="el-GR" sz="2000" dirty="0" smtClean="0">
                <a:solidFill>
                  <a:srgbClr val="0000FF"/>
                </a:solidFill>
                <a:latin typeface="Times New Roman" pitchFamily="18" charset="0"/>
                <a:cs typeface="Times New Roman" pitchFamily="18" charset="0"/>
              </a:rPr>
              <a:t> κύματος  από θραύση φράγματος. </a:t>
            </a:r>
            <a:endParaRPr lang="en-US" sz="2000" dirty="0" smtClean="0">
              <a:solidFill>
                <a:srgbClr val="0000FF"/>
              </a:solidFill>
              <a:latin typeface="Times New Roman" pitchFamily="18" charset="0"/>
              <a:cs typeface="Times New Roman" pitchFamily="18" charset="0"/>
            </a:endParaRPr>
          </a:p>
          <a:p>
            <a:endParaRPr lang="en-US" sz="2000" dirty="0" smtClean="0">
              <a:solidFill>
                <a:srgbClr val="0000FF"/>
              </a:solidFill>
              <a:latin typeface="Times New Roman" pitchFamily="18" charset="0"/>
              <a:cs typeface="Times New Roman" pitchFamily="18" charset="0"/>
            </a:endParaRPr>
          </a:p>
          <a:p>
            <a:r>
              <a:rPr lang="el-GR" sz="2000" dirty="0" smtClean="0">
                <a:solidFill>
                  <a:srgbClr val="0000FF"/>
                </a:solidFill>
                <a:latin typeface="Times New Roman" pitchFamily="18" charset="0"/>
                <a:cs typeface="Times New Roman" pitchFamily="18" charset="0"/>
              </a:rPr>
              <a:t>Η ροή προσομοιώθηκε με χρήση της μεθόδου πεπερασμένων όγκων και οι εξισώσεις ροής, </a:t>
            </a:r>
            <a:r>
              <a:rPr lang="en-US" sz="2000" dirty="0" smtClean="0">
                <a:solidFill>
                  <a:srgbClr val="0000FF"/>
                </a:solidFill>
                <a:latin typeface="Times New Roman" pitchFamily="18" charset="0"/>
                <a:cs typeface="Times New Roman" pitchFamily="18" charset="0"/>
              </a:rPr>
              <a:t>Reynolds</a:t>
            </a:r>
            <a:r>
              <a:rPr lang="el-GR" sz="2000"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Averaged </a:t>
            </a:r>
            <a:r>
              <a:rPr lang="en-US" sz="2000" dirty="0" err="1" smtClean="0">
                <a:solidFill>
                  <a:srgbClr val="0000FF"/>
                </a:solidFill>
                <a:latin typeface="Times New Roman" pitchFamily="18" charset="0"/>
                <a:cs typeface="Times New Roman" pitchFamily="18" charset="0"/>
              </a:rPr>
              <a:t>Navier</a:t>
            </a:r>
            <a:r>
              <a:rPr lang="el-GR" sz="2000"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Stokes </a:t>
            </a:r>
            <a:r>
              <a:rPr lang="el-GR" sz="2000"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RANS</a:t>
            </a:r>
            <a:r>
              <a:rPr lang="el-GR" sz="2000" dirty="0" smtClean="0">
                <a:solidFill>
                  <a:srgbClr val="0000FF"/>
                </a:solidFill>
                <a:latin typeface="Times New Roman" pitchFamily="18" charset="0"/>
                <a:cs typeface="Times New Roman" pitchFamily="18" charset="0"/>
              </a:rPr>
              <a:t>), επιλύθηκαν με χρήση του επιλυτή </a:t>
            </a:r>
            <a:r>
              <a:rPr lang="en-US" sz="2000" dirty="0" smtClean="0">
                <a:solidFill>
                  <a:srgbClr val="0000FF"/>
                </a:solidFill>
                <a:latin typeface="Times New Roman" pitchFamily="18" charset="0"/>
                <a:cs typeface="Times New Roman" pitchFamily="18" charset="0"/>
              </a:rPr>
              <a:t>ANSYS Fluent</a:t>
            </a:r>
            <a:r>
              <a:rPr lang="el-GR" sz="2000" dirty="0" smtClean="0">
                <a:solidFill>
                  <a:srgbClr val="0000FF"/>
                </a:solidFill>
                <a:latin typeface="Times New Roman" pitchFamily="18" charset="0"/>
                <a:cs typeface="Times New Roman" pitchFamily="18" charset="0"/>
              </a:rPr>
              <a:t>. </a:t>
            </a:r>
            <a:endParaRPr lang="en-US" sz="2000" dirty="0" smtClean="0">
              <a:solidFill>
                <a:srgbClr val="0000FF"/>
              </a:solidFill>
              <a:latin typeface="Times New Roman" pitchFamily="18" charset="0"/>
              <a:cs typeface="Times New Roman" pitchFamily="18" charset="0"/>
            </a:endParaRPr>
          </a:p>
          <a:p>
            <a:endParaRPr lang="en-US" sz="2000" dirty="0" smtClean="0">
              <a:solidFill>
                <a:srgbClr val="0000FF"/>
              </a:solidFill>
              <a:latin typeface="Times New Roman" pitchFamily="18" charset="0"/>
              <a:cs typeface="Times New Roman" pitchFamily="18" charset="0"/>
            </a:endParaRPr>
          </a:p>
          <a:p>
            <a:r>
              <a:rPr lang="el-GR" sz="2000" dirty="0" smtClean="0">
                <a:solidFill>
                  <a:srgbClr val="0000FF"/>
                </a:solidFill>
                <a:latin typeface="Times New Roman" pitchFamily="18" charset="0"/>
                <a:cs typeface="Times New Roman" pitchFamily="18" charset="0"/>
              </a:rPr>
              <a:t>Για τον προσδιορισμό της ελεύθερης επιφάνειας του </a:t>
            </a:r>
            <a:r>
              <a:rPr lang="el-GR" sz="2000" dirty="0" err="1" smtClean="0">
                <a:solidFill>
                  <a:srgbClr val="0000FF"/>
                </a:solidFill>
                <a:latin typeface="Times New Roman" pitchFamily="18" charset="0"/>
                <a:cs typeface="Times New Roman" pitchFamily="18" charset="0"/>
              </a:rPr>
              <a:t>πλημμυρικού</a:t>
            </a:r>
            <a:r>
              <a:rPr lang="el-GR" sz="2000" dirty="0" smtClean="0">
                <a:solidFill>
                  <a:srgbClr val="0000FF"/>
                </a:solidFill>
                <a:latin typeface="Times New Roman" pitchFamily="18" charset="0"/>
                <a:cs typeface="Times New Roman" pitchFamily="18" charset="0"/>
              </a:rPr>
              <a:t> κύματος χρησιμοποιήθηκε το πολυφασικό μοντέλο </a:t>
            </a:r>
            <a:r>
              <a:rPr lang="en-US" sz="2000" dirty="0" smtClean="0">
                <a:solidFill>
                  <a:srgbClr val="0000FF"/>
                </a:solidFill>
                <a:latin typeface="Times New Roman" pitchFamily="18" charset="0"/>
                <a:cs typeface="Times New Roman" pitchFamily="18" charset="0"/>
              </a:rPr>
              <a:t>Volume</a:t>
            </a:r>
            <a:r>
              <a:rPr lang="el-GR" sz="2000" dirty="0" smtClean="0">
                <a:solidFill>
                  <a:srgbClr val="0000FF"/>
                </a:solidFill>
                <a:latin typeface="Times New Roman" pitchFamily="18" charset="0"/>
                <a:cs typeface="Times New Roman" pitchFamily="18" charset="0"/>
              </a:rPr>
              <a:t> ο</a:t>
            </a:r>
            <a:r>
              <a:rPr lang="en-US" sz="2000" dirty="0" smtClean="0">
                <a:solidFill>
                  <a:srgbClr val="0000FF"/>
                </a:solidFill>
                <a:latin typeface="Times New Roman" pitchFamily="18" charset="0"/>
                <a:cs typeface="Times New Roman" pitchFamily="18" charset="0"/>
              </a:rPr>
              <a:t>f Fluid</a:t>
            </a:r>
            <a:r>
              <a:rPr lang="el-GR" sz="2000" dirty="0" smtClean="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VOF</a:t>
            </a:r>
            <a:r>
              <a:rPr lang="el-GR" sz="2000" dirty="0" smtClean="0">
                <a:solidFill>
                  <a:srgbClr val="0000FF"/>
                </a:solidFill>
                <a:latin typeface="Times New Roman" pitchFamily="18" charset="0"/>
                <a:cs typeface="Times New Roman" pitchFamily="18" charset="0"/>
              </a:rPr>
              <a:t>). </a:t>
            </a:r>
            <a:endParaRPr lang="en-US" sz="2000" dirty="0" smtClean="0">
              <a:solidFill>
                <a:srgbClr val="0000FF"/>
              </a:solidFill>
              <a:latin typeface="Times New Roman" pitchFamily="18" charset="0"/>
              <a:cs typeface="Times New Roman" pitchFamily="18" charset="0"/>
            </a:endParaRPr>
          </a:p>
          <a:p>
            <a:endParaRPr lang="en-US" sz="2000" dirty="0" smtClean="0">
              <a:solidFill>
                <a:srgbClr val="0000FF"/>
              </a:solidFill>
              <a:latin typeface="Times New Roman" pitchFamily="18" charset="0"/>
              <a:cs typeface="Times New Roman" pitchFamily="18" charset="0"/>
            </a:endParaRPr>
          </a:p>
          <a:p>
            <a:r>
              <a:rPr lang="el-GR" sz="2000" dirty="0" smtClean="0">
                <a:solidFill>
                  <a:srgbClr val="0000FF"/>
                </a:solidFill>
                <a:latin typeface="Times New Roman" pitchFamily="18" charset="0"/>
                <a:cs typeface="Times New Roman" pitchFamily="18" charset="0"/>
              </a:rPr>
              <a:t>Αναλύθηκαν τα αποτελέσματα της πίεσης, της ταχύτητας και του ύψους ύδατος σε συγκεκριμένες χρονικές στιγμές και σε συγκεκριμένες θέσεις κάνοντας χρήση της γεωμετρίας του ανοικτού συγκλίνοντος-αποκλίνοντος αγωγού του Εργαστηρίου Υδραυλικής του Δ.Π.Θ. </a:t>
            </a:r>
            <a:endParaRPr lang="en-US" sz="2000" dirty="0" smtClean="0">
              <a:solidFill>
                <a:srgbClr val="0000FF"/>
              </a:solidFill>
              <a:latin typeface="Times New Roman" pitchFamily="18" charset="0"/>
              <a:cs typeface="Times New Roman" pitchFamily="18" charset="0"/>
            </a:endParaRPr>
          </a:p>
          <a:p>
            <a:endParaRPr lang="en-US" sz="2000" dirty="0" smtClean="0">
              <a:solidFill>
                <a:srgbClr val="0000FF"/>
              </a:solidFill>
              <a:latin typeface="Times New Roman" pitchFamily="18" charset="0"/>
              <a:cs typeface="Times New Roman" pitchFamily="18" charset="0"/>
            </a:endParaRPr>
          </a:p>
          <a:p>
            <a:r>
              <a:rPr lang="el-GR" sz="2000" dirty="0" smtClean="0">
                <a:solidFill>
                  <a:srgbClr val="0000FF"/>
                </a:solidFill>
                <a:latin typeface="Times New Roman" pitchFamily="18" charset="0"/>
                <a:cs typeface="Times New Roman" pitchFamily="18" charset="0"/>
              </a:rPr>
              <a:t>Τέλος, τα αποτελέσματα συγκρίθηκαν με αυτά άλλων επιστημονικών εργασιών, παρουσιάζοντας ικανοποιητική σύγκριση.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642918"/>
            <a:ext cx="7772400" cy="621508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4" name="3 - TextBox"/>
          <p:cNvSpPr txBox="1"/>
          <p:nvPr/>
        </p:nvSpPr>
        <p:spPr>
          <a:xfrm>
            <a:off x="1142976" y="214290"/>
            <a:ext cx="6929486" cy="1815882"/>
          </a:xfrm>
          <a:prstGeom prst="rect">
            <a:avLst/>
          </a:prstGeom>
          <a:noFill/>
        </p:spPr>
        <p:txBody>
          <a:bodyPr wrap="square" rtlCol="0">
            <a:spAutoFit/>
          </a:bodyPr>
          <a:lstStyle/>
          <a:p>
            <a:pPr algn="ctr"/>
            <a:r>
              <a:rPr lang="el-GR" sz="2800" dirty="0" smtClean="0">
                <a:solidFill>
                  <a:srgbClr val="0000FF"/>
                </a:solidFill>
                <a:latin typeface="Times New Roman" pitchFamily="18" charset="0"/>
                <a:cs typeface="Times New Roman" pitchFamily="18" charset="0"/>
              </a:rPr>
              <a:t>Γεωμετρία  </a:t>
            </a:r>
            <a:r>
              <a:rPr lang="el-GR" sz="2800" dirty="0" err="1" smtClean="0">
                <a:solidFill>
                  <a:srgbClr val="0000FF"/>
                </a:solidFill>
                <a:latin typeface="Times New Roman" pitchFamily="18" charset="0"/>
                <a:cs typeface="Times New Roman" pitchFamily="18" charset="0"/>
              </a:rPr>
              <a:t>συγκλίνοντος–αποκλίνοντος</a:t>
            </a:r>
            <a:r>
              <a:rPr lang="el-GR" sz="2800" dirty="0" smtClean="0">
                <a:solidFill>
                  <a:srgbClr val="0000FF"/>
                </a:solidFill>
                <a:latin typeface="Times New Roman" pitchFamily="18" charset="0"/>
                <a:cs typeface="Times New Roman" pitchFamily="18" charset="0"/>
              </a:rPr>
              <a:t>  αγωγού. Αριστερά η γεωμετρία του αγωγού. Δεξιά το </a:t>
            </a:r>
            <a:r>
              <a:rPr lang="el-GR" sz="2800" dirty="0" err="1" smtClean="0">
                <a:solidFill>
                  <a:srgbClr val="0000FF"/>
                </a:solidFill>
                <a:latin typeface="Times New Roman" pitchFamily="18" charset="0"/>
                <a:cs typeface="Times New Roman" pitchFamily="18" charset="0"/>
              </a:rPr>
              <a:t>θυρόφραγμα</a:t>
            </a:r>
            <a:r>
              <a:rPr lang="el-GR" sz="2800" dirty="0" smtClean="0">
                <a:solidFill>
                  <a:srgbClr val="0000FF"/>
                </a:solidFill>
                <a:latin typeface="Times New Roman" pitchFamily="18" charset="0"/>
                <a:cs typeface="Times New Roman" pitchFamily="18" charset="0"/>
              </a:rPr>
              <a:t> τοποθετημένο στο στενότερο σημείο του αγωγού</a:t>
            </a:r>
            <a:endParaRPr lang="el-GR" sz="2800" dirty="0">
              <a:solidFill>
                <a:srgbClr val="0000FF"/>
              </a:solidFill>
              <a:latin typeface="Times New Roman" pitchFamily="18" charset="0"/>
              <a:cs typeface="Times New Roman" pitchFamily="18" charset="0"/>
            </a:endParaRPr>
          </a:p>
        </p:txBody>
      </p:sp>
      <p:pic>
        <p:nvPicPr>
          <p:cNvPr id="56321" name="Εικόνα 4"/>
          <p:cNvPicPr>
            <a:picLocks noChangeAspect="1" noChangeArrowheads="1"/>
          </p:cNvPicPr>
          <p:nvPr/>
        </p:nvPicPr>
        <p:blipFill>
          <a:blip r:embed="rId2">
            <a:lum bright="-20000" contrast="30000"/>
          </a:blip>
          <a:srcRect r="21227"/>
          <a:stretch>
            <a:fillRect/>
          </a:stretch>
        </p:blipFill>
        <p:spPr bwMode="auto">
          <a:xfrm>
            <a:off x="352744" y="2143116"/>
            <a:ext cx="4076380" cy="2857520"/>
          </a:xfrm>
          <a:prstGeom prst="rect">
            <a:avLst/>
          </a:prstGeom>
          <a:noFill/>
          <a:ln w="9525">
            <a:noFill/>
            <a:miter lim="800000"/>
            <a:headEnd/>
            <a:tailEnd/>
          </a:ln>
        </p:spPr>
      </p:pic>
      <p:pic>
        <p:nvPicPr>
          <p:cNvPr id="56322" name="Εικόνα 5"/>
          <p:cNvPicPr>
            <a:picLocks noChangeAspect="1" noChangeArrowheads="1"/>
          </p:cNvPicPr>
          <p:nvPr/>
        </p:nvPicPr>
        <p:blipFill>
          <a:blip r:embed="rId3">
            <a:lum bright="-20000" contrast="30000"/>
          </a:blip>
          <a:srcRect r="30717"/>
          <a:stretch>
            <a:fillRect/>
          </a:stretch>
        </p:blipFill>
        <p:spPr bwMode="auto">
          <a:xfrm>
            <a:off x="4810006" y="2126982"/>
            <a:ext cx="3619646" cy="2802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3" name="2 - TextBox"/>
          <p:cNvSpPr txBox="1"/>
          <p:nvPr/>
        </p:nvSpPr>
        <p:spPr>
          <a:xfrm>
            <a:off x="571472" y="214290"/>
            <a:ext cx="8286808" cy="1815882"/>
          </a:xfrm>
          <a:prstGeom prst="rect">
            <a:avLst/>
          </a:prstGeom>
          <a:noFill/>
        </p:spPr>
        <p:txBody>
          <a:bodyPr wrap="square" rtlCol="0">
            <a:spAutoFit/>
          </a:bodyPr>
          <a:lstStyle/>
          <a:p>
            <a:pPr algn="ctr"/>
            <a:r>
              <a:rPr lang="el-GR" sz="2800" dirty="0" smtClean="0">
                <a:solidFill>
                  <a:srgbClr val="0000FF"/>
                </a:solidFill>
                <a:latin typeface="Times New Roman" pitchFamily="18" charset="0"/>
                <a:cs typeface="Times New Roman" pitchFamily="18" charset="0"/>
              </a:rPr>
              <a:t>Τρισδιάστατη γεωμετρία και το υπολογιστικό δίκτυο του συγκλίνοντος-αποκλίνοντος ανοικτού αγωγού του Εργαστηρίου Υδραυλικής του </a:t>
            </a:r>
            <a:br>
              <a:rPr lang="el-GR" sz="2800" dirty="0" smtClean="0">
                <a:solidFill>
                  <a:srgbClr val="0000FF"/>
                </a:solidFill>
                <a:latin typeface="Times New Roman" pitchFamily="18" charset="0"/>
                <a:cs typeface="Times New Roman" pitchFamily="18" charset="0"/>
              </a:rPr>
            </a:br>
            <a:r>
              <a:rPr lang="el-GR" sz="2800" dirty="0" smtClean="0">
                <a:solidFill>
                  <a:srgbClr val="0000FF"/>
                </a:solidFill>
                <a:latin typeface="Times New Roman" pitchFamily="18" charset="0"/>
                <a:cs typeface="Times New Roman" pitchFamily="18" charset="0"/>
              </a:rPr>
              <a:t>Τμήματος Πολιτικών Μηχανικών του Δ.Π.Θ.</a:t>
            </a:r>
            <a:endParaRPr lang="el-GR" sz="2800" dirty="0">
              <a:solidFill>
                <a:srgbClr val="0000FF"/>
              </a:solidFill>
              <a:latin typeface="Times New Roman" pitchFamily="18" charset="0"/>
              <a:cs typeface="Times New Roman" pitchFamily="18" charset="0"/>
            </a:endParaRP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5297" name="Picture 2" descr="I:\GEO.png"/>
          <p:cNvPicPr>
            <a:picLocks noChangeAspect="1" noChangeArrowheads="1"/>
          </p:cNvPicPr>
          <p:nvPr/>
        </p:nvPicPr>
        <p:blipFill>
          <a:blip r:embed="rId2"/>
          <a:srcRect t="6349"/>
          <a:stretch>
            <a:fillRect/>
          </a:stretch>
        </p:blipFill>
        <p:spPr bwMode="auto">
          <a:xfrm>
            <a:off x="428596" y="2285992"/>
            <a:ext cx="3143272" cy="2115817"/>
          </a:xfrm>
          <a:prstGeom prst="rect">
            <a:avLst/>
          </a:prstGeom>
          <a:noFill/>
          <a:ln w="9525">
            <a:noFill/>
            <a:miter lim="800000"/>
            <a:headEnd/>
            <a:tailEnd/>
          </a:ln>
        </p:spPr>
      </p:pic>
      <p:pic>
        <p:nvPicPr>
          <p:cNvPr id="55298" name="Picture 4"/>
          <p:cNvPicPr>
            <a:picLocks noChangeAspect="1" noChangeArrowheads="1"/>
          </p:cNvPicPr>
          <p:nvPr/>
        </p:nvPicPr>
        <p:blipFill>
          <a:blip r:embed="rId3"/>
          <a:srcRect/>
          <a:stretch>
            <a:fillRect/>
          </a:stretch>
        </p:blipFill>
        <p:spPr bwMode="auto">
          <a:xfrm>
            <a:off x="3571868" y="3357562"/>
            <a:ext cx="5280025" cy="302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857232"/>
            <a:ext cx="7772400" cy="5572140"/>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5" name="4 - Ορθογώνιο"/>
          <p:cNvSpPr/>
          <p:nvPr/>
        </p:nvSpPr>
        <p:spPr>
          <a:xfrm>
            <a:off x="476136" y="2214554"/>
            <a:ext cx="8024954" cy="523220"/>
          </a:xfrm>
          <a:prstGeom prst="rect">
            <a:avLst/>
          </a:prstGeom>
        </p:spPr>
        <p:txBody>
          <a:bodyPr wrap="none">
            <a:spAutoFit/>
          </a:bodyPr>
          <a:lstStyle/>
          <a:p>
            <a:pPr algn="ctr"/>
            <a:r>
              <a:rPr lang="el-GR" sz="2800" b="1" dirty="0" smtClean="0">
                <a:solidFill>
                  <a:srgbClr val="0000FF"/>
                </a:solidFill>
                <a:latin typeface="Times New Roman" pitchFamily="18" charset="0"/>
                <a:cs typeface="Times New Roman" pitchFamily="18" charset="0"/>
              </a:rPr>
              <a:t>ΕΞΙΣΩΣΕΙΣ ΡΟΗΣ ΚΑΙ ΟΡΙΑΚΕΣ ΣΥΝΘΗΚΕΣ</a:t>
            </a:r>
            <a:r>
              <a:rPr lang="en-US" sz="2800" b="1" dirty="0" smtClean="0">
                <a:solidFill>
                  <a:srgbClr val="0000FF"/>
                </a:solidFill>
                <a:latin typeface="Times New Roman" pitchFamily="18" charset="0"/>
                <a:cs typeface="Times New Roman" pitchFamily="18" charset="0"/>
              </a:rPr>
              <a:t> </a:t>
            </a: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215082"/>
          </a:xfrm>
        </p:spPr>
        <p:txBody>
          <a:bodyPr>
            <a:normAutofit/>
          </a:bodyPr>
          <a:lstStyle/>
          <a:p>
            <a:pPr>
              <a:defRPr/>
            </a:pPr>
            <a:r>
              <a:rPr lang="el-GR" sz="2000" b="1" dirty="0" smtClean="0">
                <a:solidFill>
                  <a:srgbClr val="FF0000"/>
                </a:solidFill>
                <a:latin typeface="Times New Roman" pitchFamily="18" charset="0"/>
                <a:cs typeface="Times New Roman" pitchFamily="18" charset="0"/>
              </a:rPr>
              <a:t/>
            </a:r>
            <a:br>
              <a:rPr lang="el-GR" sz="2000" b="1" dirty="0" smtClean="0">
                <a:solidFill>
                  <a:srgbClr val="FF0000"/>
                </a:solidFill>
                <a:latin typeface="Times New Roman" pitchFamily="18" charset="0"/>
                <a:cs typeface="Times New Roman" pitchFamily="18" charset="0"/>
              </a:rPr>
            </a:br>
            <a:endParaRPr lang="el-GR" sz="2000" dirty="0"/>
          </a:p>
        </p:txBody>
      </p:sp>
      <p:sp>
        <p:nvSpPr>
          <p:cNvPr id="3" name="2 - TextBox"/>
          <p:cNvSpPr txBox="1"/>
          <p:nvPr/>
        </p:nvSpPr>
        <p:spPr>
          <a:xfrm>
            <a:off x="1214414" y="571480"/>
            <a:ext cx="6929486" cy="523220"/>
          </a:xfrm>
          <a:prstGeom prst="rect">
            <a:avLst/>
          </a:prstGeom>
          <a:noFill/>
        </p:spPr>
        <p:txBody>
          <a:bodyPr wrap="square" rtlCol="0">
            <a:spAutoFit/>
          </a:bodyPr>
          <a:lstStyle/>
          <a:p>
            <a:pPr algn="ctr"/>
            <a:r>
              <a:rPr lang="el-GR" sz="2800" dirty="0" smtClean="0">
                <a:solidFill>
                  <a:srgbClr val="0000FF"/>
                </a:solidFill>
                <a:latin typeface="Times New Roman" pitchFamily="18" charset="0"/>
                <a:cs typeface="Times New Roman" pitchFamily="18" charset="0"/>
              </a:rPr>
              <a:t>Εξισώσεις ροής</a:t>
            </a:r>
            <a:endParaRPr lang="el-GR" sz="2800" dirty="0">
              <a:solidFill>
                <a:srgbClr val="0000FF"/>
              </a:solidFill>
              <a:latin typeface="Times New Roman" pitchFamily="18" charset="0"/>
              <a:cs typeface="Times New Roman" pitchFamily="18" charset="0"/>
            </a:endParaRPr>
          </a:p>
        </p:txBody>
      </p:sp>
      <p:sp>
        <p:nvSpPr>
          <p:cNvPr id="14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4274" name="Object 2"/>
          <p:cNvGraphicFramePr>
            <a:graphicFrameLocks noChangeAspect="1"/>
          </p:cNvGraphicFramePr>
          <p:nvPr/>
        </p:nvGraphicFramePr>
        <p:xfrm>
          <a:off x="3143240" y="2000240"/>
          <a:ext cx="1643074" cy="746851"/>
        </p:xfrm>
        <a:graphic>
          <a:graphicData uri="http://schemas.openxmlformats.org/presentationml/2006/ole">
            <p:oleObj spid="_x0000_s54274" name="Equation" r:id="rId3" imgW="1054100" imgH="457200" progId="">
              <p:embed/>
            </p:oleObj>
          </a:graphicData>
        </a:graphic>
      </p:graphicFrame>
      <p:graphicFrame>
        <p:nvGraphicFramePr>
          <p:cNvPr id="54273" name="Object 1"/>
          <p:cNvGraphicFramePr>
            <a:graphicFrameLocks noChangeAspect="1"/>
          </p:cNvGraphicFramePr>
          <p:nvPr/>
        </p:nvGraphicFramePr>
        <p:xfrm>
          <a:off x="357158" y="3500438"/>
          <a:ext cx="8506618" cy="857256"/>
        </p:xfrm>
        <a:graphic>
          <a:graphicData uri="http://schemas.openxmlformats.org/presentationml/2006/ole">
            <p:oleObj spid="_x0000_s54273" name="Equation" r:id="rId4" imgW="4965700" imgH="533400" progId="">
              <p:embed/>
            </p:oleObj>
          </a:graphicData>
        </a:graphic>
      </p:graphicFrame>
      <p:sp>
        <p:nvSpPr>
          <p:cNvPr id="16" name="15 - TextBox"/>
          <p:cNvSpPr txBox="1"/>
          <p:nvPr/>
        </p:nvSpPr>
        <p:spPr>
          <a:xfrm>
            <a:off x="5429256" y="2143116"/>
            <a:ext cx="1785950" cy="369332"/>
          </a:xfrm>
          <a:prstGeom prst="rect">
            <a:avLst/>
          </a:prstGeom>
          <a:noFill/>
        </p:spPr>
        <p:txBody>
          <a:bodyPr wrap="square" rtlCol="0">
            <a:spAutoFit/>
          </a:bodyPr>
          <a:lstStyle/>
          <a:p>
            <a:r>
              <a:rPr lang="el-GR" dirty="0" smtClean="0">
                <a:solidFill>
                  <a:srgbClr val="0000FF"/>
                </a:solidFill>
                <a:latin typeface="Times New Roman" pitchFamily="18" charset="0"/>
                <a:cs typeface="Times New Roman" pitchFamily="18" charset="0"/>
              </a:rPr>
              <a:t>Συνέχεια </a:t>
            </a:r>
            <a:r>
              <a:rPr lang="el-GR" dirty="0" err="1" smtClean="0">
                <a:solidFill>
                  <a:srgbClr val="0000FF"/>
                </a:solidFill>
                <a:latin typeface="Times New Roman" pitchFamily="18" charset="0"/>
                <a:cs typeface="Times New Roman" pitchFamily="18" charset="0"/>
              </a:rPr>
              <a:t>μάζης</a:t>
            </a:r>
            <a:endParaRPr lang="el-GR" dirty="0">
              <a:solidFill>
                <a:srgbClr val="0000FF"/>
              </a:solidFill>
              <a:latin typeface="Times New Roman" pitchFamily="18" charset="0"/>
              <a:cs typeface="Times New Roman" pitchFamily="18" charset="0"/>
            </a:endParaRPr>
          </a:p>
        </p:txBody>
      </p:sp>
      <p:sp>
        <p:nvSpPr>
          <p:cNvPr id="17" name="16 - TextBox"/>
          <p:cNvSpPr txBox="1"/>
          <p:nvPr/>
        </p:nvSpPr>
        <p:spPr>
          <a:xfrm>
            <a:off x="5643570" y="4572008"/>
            <a:ext cx="2357454" cy="369332"/>
          </a:xfrm>
          <a:prstGeom prst="rect">
            <a:avLst/>
          </a:prstGeom>
          <a:noFill/>
        </p:spPr>
        <p:txBody>
          <a:bodyPr wrap="square" rtlCol="0">
            <a:spAutoFit/>
          </a:bodyPr>
          <a:lstStyle/>
          <a:p>
            <a:r>
              <a:rPr lang="el-GR" dirty="0" err="1" smtClean="0">
                <a:solidFill>
                  <a:srgbClr val="0000FF"/>
                </a:solidFill>
                <a:latin typeface="Times New Roman" pitchFamily="18" charset="0"/>
                <a:cs typeface="Times New Roman" pitchFamily="18" charset="0"/>
              </a:rPr>
              <a:t>Διατήρησις</a:t>
            </a:r>
            <a:r>
              <a:rPr lang="el-GR" dirty="0" smtClean="0">
                <a:solidFill>
                  <a:srgbClr val="0000FF"/>
                </a:solidFill>
                <a:latin typeface="Times New Roman" pitchFamily="18" charset="0"/>
                <a:cs typeface="Times New Roman" pitchFamily="18" charset="0"/>
              </a:rPr>
              <a:t> των ορμών</a:t>
            </a:r>
            <a:endParaRPr lang="el-GR"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931</Words>
  <PresentationFormat>Προβολή στην οθόνη (4:3)</PresentationFormat>
  <Paragraphs>128</Paragraphs>
  <Slides>28</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0" baseType="lpstr">
      <vt:lpstr>Θέμα του Office</vt:lpstr>
      <vt:lpstr>Equation</vt:lpstr>
      <vt:lpstr>2ο ΚΟΙΝΟ ΣΥΝΕΔΡΙΟ ΕΥΕ-ΕΕΔΥΠ   12o ΕΛΛΗΝΙΚΗΣ ΥΔΡΟΤΕΧΝΙΚΗΣ ΕΝΩΣΗΣ (ΕΥΕ)   8o ΕΛΛΗΝΙΚΗΣ ΕΠΙΤΡΟΠΗΣ ΔΙΑΧΕΙΡΙΣΗΣ  ΥΔΑΤΙΚΩΝ ΠΟΡΩΝ (ΕΕΔΥΠ)    11 - 13 ΟΚΤΩΒΡΙΟΥ 2012 , ΠΑΤΡΑ </vt:lpstr>
      <vt:lpstr>ΥΠΟΛΟΓΙΣΤΙΚΗ ΑΝΑΛΥΣΗ  ΠΛΗΜΜΥΡΙΚΩΝ ΚΥΜΑΤΩΝ  </vt:lpstr>
      <vt:lpstr> </vt:lpstr>
      <vt:lpstr>Παρουσιάζων  Ιωάννης Β. Σούλης  Καθηγητής Μηχανικής Ρευστών BSc., MSc., PhD. (Cambridge University)  </vt:lpstr>
      <vt:lpstr> </vt:lpstr>
      <vt:lpstr> </vt:lpstr>
      <vt:lpstr> </vt:lpstr>
      <vt:lpstr> </vt:lpstr>
      <vt:lpstr> </vt:lpstr>
      <vt:lpstr>  Χρησιμοποιήθηκε το πολυφασικό μοντέλο Volume of Fluid (VOF) προκειμένου να προσδιορισθεί η ελεύθερη επιφάνεια της ροής.   Σύμφωνα με το μοντέλο VOF επιλύονται οι παρακάτω εξισώσεις για τον προσδιορισμό των ογκομετρικών κλασμάτων του νερού και του αέρα σε κάθε υπολογιστικό κελί,          όπου          και          είναι το ογκομετρικό κλάσμα  (volume fraction) για το νερό και τον αέρα, αντίστοιχα. Ανάλογα με την τιμή που λαμβάνει το ογκομετρικό κλάσμα του νερού αw σε κάθε υπολογιστικό κελί μπορεί,   για αw=1.0: το υπολογιστικό κελί είναι πληρωμένο από ύδωρ. για αw=0.0: το υπολογιστικό κελί είναι πληρωμένο από αέρα για 0.0&lt;αw&lt;1.0: το υπολογιστικό κελί βρίσκεται στην διεπιφάνεια ύδατος και αέρα (ελεύθερη επιφάνεια).</vt:lpstr>
      <vt:lpstr> </vt:lpstr>
      <vt:lpstr>    Οι παραπάνω εξισώσεις επιλύθηκαν με την παραδοχή ότι η ροή είναι τρισ­διάστατη (3D), χρονικά μεταβαλλόμενη, ασυμπίεστη, τυρβώδης και ισόθερμη, ενώ η πυκνότητα του ύδατος λήφθηκε ίση με 998.2 kg/m3. Το δυναμικό ιξώδες του ύδατος θεωρήθηκε ίσο με 0.001003 kg/m-s.  Αντίστοιχα, για τον αέρα η πυκνότητα λήφθηκε ίση με 1.225 kg/m3ενώ το δυναμικό ιξώδες1.7894×10-5kg/m-s.   Τέλος, οι οριακές συνθήκες που χρησιμοποιήθηκαν είναι οι εξής,    α) για τι τοίχωμα χρησιμοποιήθηκε η συνθήκη μη-ολίσθησης,  β) για το άνω ανοικτό μέρος του καναλιού όπως επίσης και για την έξοδο στα         κατάντη του καναλιού χρησιμοποιήθηκε η συνθήκη ανοικτού ορίου (pressure        outlet)   γ) για την εισαγωγή του ύδατος δεν χρησιμοποιήθηκε κάποια οριακή συνθήκη       εισόδου αλλά ο αρχικός ακίνητος όγκος νερού τοποθετήθηκε στα ανάντη της       στένωσης του φράγματος. Το θυρόφραγμα του φράγματος θεωρήθηκε ότι       απομακρύνεται στιγμιαία την χρονική t=0.0 s.  </vt:lpstr>
      <vt:lpstr> </vt:lpstr>
      <vt:lpstr>Εξετάστηκαν υπολογιστικά 4 περιπτώσεις με μεταβαλλόμενο το αρχικό ύψος νερού ho στα ανάντη του θυροφράγματος και την κλίση του πυθμένα, s ‰,      ho=0.15 m, s=0.0 ‰, ξηρός πυθμένας κατάντη   ho=0.30 m, s=0.0 ‰ ξηρός πυθμένας κατάντη   ho=0.15 m, s=2.0 ‰ ξηρός πυθμένας κατάντη     ho=0.15 m, s=10.0 ‰ ξηρός πυθμένας κατάντη   Σε κάθε περίπτωση προσομοιώθηκε η ροή του πλημμυρικού κύματος για 60.0 s. </vt:lpstr>
      <vt:lpstr> </vt:lpstr>
      <vt:lpstr> </vt:lpstr>
      <vt:lpstr> </vt:lpstr>
      <vt:lpstr>Διαφάνεια 18</vt:lpstr>
      <vt:lpstr>Διαφάνεια 19</vt:lpstr>
      <vt:lpstr>Διαφάνεια 20</vt:lpstr>
      <vt:lpstr>Διαφάνεια 21</vt:lpstr>
      <vt:lpstr>Διαφάνεια 22</vt:lpstr>
      <vt:lpstr> </vt:lpstr>
      <vt:lpstr> </vt:lpstr>
      <vt:lpstr> </vt:lpstr>
      <vt:lpstr>Διαφάνεια 26</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2ο ΚΟΙΝΟ ΣΥΝΕΔΡΙΟ ΕΥΕ-ΕΕΔΥΠ   12o ΕΛΛΗΝΙΚΗΣ ΥΔΡΟΤΕΧΝΙΚΗΣ ΕΝΩΣΗΣ (ΕΥΕ)   8o ΕΛΛΗΝΙΚΗΣ ΕΠΙΤΡΟΠΗΣ ΔΙΑΧΕΙΡΙΣΗΣ  ΥΔΑΤΙΚΩΝ ΠΟΡΩΝ (ΕΕΔΥΠ)    11 - 13 ΟΚΤΩΒΡΙΟΥ 2012 , ΠΑΤΡΑ </dc:title>
  <cp:lastModifiedBy>user</cp:lastModifiedBy>
  <cp:revision>79</cp:revision>
  <dcterms:modified xsi:type="dcterms:W3CDTF">2012-04-27T20:06:15Z</dcterms:modified>
</cp:coreProperties>
</file>