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0" r:id="rId5"/>
    <p:sldId id="279" r:id="rId6"/>
    <p:sldId id="280" r:id="rId7"/>
    <p:sldId id="281" r:id="rId8"/>
    <p:sldId id="264" r:id="rId9"/>
    <p:sldId id="283" r:id="rId10"/>
    <p:sldId id="282" r:id="rId11"/>
    <p:sldId id="284" r:id="rId12"/>
    <p:sldId id="270" r:id="rId13"/>
    <p:sldId id="267" r:id="rId14"/>
    <p:sldId id="266" r:id="rId15"/>
    <p:sldId id="288" r:id="rId16"/>
    <p:sldId id="265" r:id="rId17"/>
    <p:sldId id="276" r:id="rId18"/>
    <p:sldId id="275" r:id="rId19"/>
    <p:sldId id="277" r:id="rId20"/>
    <p:sldId id="278" r:id="rId21"/>
    <p:sldId id="285" r:id="rId22"/>
    <p:sldId id="286" r:id="rId23"/>
    <p:sldId id="287"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43" autoAdjust="0"/>
    <p:restoredTop sz="94660"/>
  </p:normalViewPr>
  <p:slideViewPr>
    <p:cSldViewPr snapToGrid="0">
      <p:cViewPr varScale="1">
        <p:scale>
          <a:sx n="110" d="100"/>
          <a:sy n="110" d="100"/>
        </p:scale>
        <p:origin x="5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5"/>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3FF19389-8147-4E31-B7D9-BC62D997E0F6}" type="datetimeFigureOut">
              <a:rPr lang="el-GR" smtClean="0"/>
              <a:pPr/>
              <a:t>25/5/23</a:t>
            </a:fld>
            <a:endParaRPr lang="el-GR"/>
          </a:p>
        </p:txBody>
      </p:sp>
      <p:sp>
        <p:nvSpPr>
          <p:cNvPr id="17" name="Footer Placeholder 16"/>
          <p:cNvSpPr>
            <a:spLocks noGrp="1"/>
          </p:cNvSpPr>
          <p:nvPr>
            <p:ph type="ftr" sz="quarter" idx="11"/>
          </p:nvPr>
        </p:nvSpPr>
        <p:spPr/>
        <p:txBody>
          <a:bodyPr/>
          <a:lstStyle/>
          <a:p>
            <a:endParaRPr lang="el-G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AC55158-F77F-4A81-847C-A0D386E80995}" type="slidenum">
              <a:rPr lang="el-GR" smtClean="0"/>
              <a:pPr/>
              <a:t>‹#›</a:t>
            </a:fld>
            <a:endParaRPr lang="el-GR"/>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FF19389-8147-4E31-B7D9-BC62D997E0F6}" type="datetimeFigureOut">
              <a:rPr lang="el-GR" smtClean="0"/>
              <a:pPr/>
              <a:t>25/5/23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AC55158-F77F-4A81-847C-A0D386E8099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0"/>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FF19389-8147-4E31-B7D9-BC62D997E0F6}" type="datetimeFigureOut">
              <a:rPr lang="el-GR" smtClean="0"/>
              <a:pPr/>
              <a:t>25/5/23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AC55158-F77F-4A81-847C-A0D386E8099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FF19389-8147-4E31-B7D9-BC62D997E0F6}" type="datetimeFigureOut">
              <a:rPr lang="el-GR" smtClean="0"/>
              <a:pPr/>
              <a:t>25/5/23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AC55158-F77F-4A81-847C-A0D386E80995}" type="slidenum">
              <a:rPr lang="el-GR" smtClean="0"/>
              <a:pPr/>
              <a:t>‹#›</a:t>
            </a:fld>
            <a:endParaRPr lang="el-GR"/>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5"/>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FF19389-8147-4E31-B7D9-BC62D997E0F6}" type="datetimeFigureOut">
              <a:rPr lang="el-GR" smtClean="0"/>
              <a:pPr/>
              <a:t>25/5/23</a:t>
            </a:fld>
            <a:endParaRPr lang="el-GR"/>
          </a:p>
        </p:txBody>
      </p:sp>
      <p:sp>
        <p:nvSpPr>
          <p:cNvPr id="5" name="Footer Placeholder 4"/>
          <p:cNvSpPr>
            <a:spLocks noGrp="1"/>
          </p:cNvSpPr>
          <p:nvPr>
            <p:ph type="ftr" sz="quarter" idx="11"/>
          </p:nvPr>
        </p:nvSpPr>
        <p:spPr>
          <a:xfrm>
            <a:off x="1066800" y="6172200"/>
            <a:ext cx="5334000" cy="457200"/>
          </a:xfrm>
        </p:spPr>
        <p:txBody>
          <a:bodyPr/>
          <a:lstStyle/>
          <a:p>
            <a:endParaRPr lang="el-G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4AC55158-F77F-4A81-847C-A0D386E80995}"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3FF19389-8147-4E31-B7D9-BC62D997E0F6}" type="datetimeFigureOut">
              <a:rPr lang="el-GR" smtClean="0"/>
              <a:pPr/>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AC55158-F77F-4A81-847C-A0D386E80995}" type="slidenum">
              <a:rPr lang="el-GR" smtClean="0"/>
              <a:pPr/>
              <a:t>‹#›</a:t>
            </a:fld>
            <a:endParaRPr lang="el-GR"/>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FF19389-8147-4E31-B7D9-BC62D997E0F6}" type="datetimeFigureOut">
              <a:rPr lang="el-GR" smtClean="0"/>
              <a:pPr/>
              <a:t>25/5/23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AC55158-F77F-4A81-847C-A0D386E80995}" type="slidenum">
              <a:rPr lang="el-GR" smtClean="0"/>
              <a:pPr/>
              <a:t>‹#›</a:t>
            </a:fld>
            <a:endParaRPr lang="el-GR"/>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FF19389-8147-4E31-B7D9-BC62D997E0F6}" type="datetimeFigureOut">
              <a:rPr lang="el-GR" smtClean="0"/>
              <a:pPr/>
              <a:t>25/5/23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AC55158-F77F-4A81-847C-A0D386E8099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19389-8147-4E31-B7D9-BC62D997E0F6}" type="datetimeFigureOut">
              <a:rPr lang="el-GR" smtClean="0"/>
              <a:pPr/>
              <a:t>25/5/23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AC55158-F77F-4A81-847C-A0D386E8099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FF19389-8147-4E31-B7D9-BC62D997E0F6}" type="datetimeFigureOut">
              <a:rPr lang="el-GR" smtClean="0"/>
              <a:pPr/>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AC55158-F77F-4A81-847C-A0D386E80995}" type="slidenum">
              <a:rPr lang="el-GR" smtClean="0"/>
              <a:pPr/>
              <a:t>‹#›</a:t>
            </a:fld>
            <a:endParaRPr lang="el-GR"/>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FF19389-8147-4E31-B7D9-BC62D997E0F6}" type="datetimeFigureOut">
              <a:rPr lang="el-GR" smtClean="0"/>
              <a:pPr/>
              <a:t>25/5/23</a:t>
            </a:fld>
            <a:endParaRPr lang="el-GR"/>
          </a:p>
        </p:txBody>
      </p:sp>
      <p:sp>
        <p:nvSpPr>
          <p:cNvPr id="6" name="Footer Placeholder 5"/>
          <p:cNvSpPr>
            <a:spLocks noGrp="1"/>
          </p:cNvSpPr>
          <p:nvPr>
            <p:ph type="ftr" sz="quarter" idx="11"/>
          </p:nvPr>
        </p:nvSpPr>
        <p:spPr>
          <a:xfrm>
            <a:off x="1219200" y="6172200"/>
            <a:ext cx="5181600" cy="457200"/>
          </a:xfrm>
        </p:spPr>
        <p:txBody>
          <a:bodyPr/>
          <a:lstStyle/>
          <a:p>
            <a:endParaRPr lang="el-GR"/>
          </a:p>
        </p:txBody>
      </p:sp>
      <p:sp>
        <p:nvSpPr>
          <p:cNvPr id="7" name="Slide Number Placeholder 6"/>
          <p:cNvSpPr>
            <a:spLocks noGrp="1"/>
          </p:cNvSpPr>
          <p:nvPr>
            <p:ph type="sldNum" sz="quarter" idx="12"/>
          </p:nvPr>
        </p:nvSpPr>
        <p:spPr>
          <a:xfrm>
            <a:off x="195072" y="6208776"/>
            <a:ext cx="609600" cy="457200"/>
          </a:xfrm>
        </p:spPr>
        <p:txBody>
          <a:bodyPr/>
          <a:lstStyle/>
          <a:p>
            <a:fld id="{4AC55158-F77F-4A81-847C-A0D386E80995}" type="slidenum">
              <a:rPr lang="el-GR" smtClean="0"/>
              <a:pPr/>
              <a:t>‹#›</a:t>
            </a:fld>
            <a:endParaRPr lang="el-GR"/>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5"/>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3FF19389-8147-4E31-B7D9-BC62D997E0F6}" type="datetimeFigureOut">
              <a:rPr lang="el-GR" smtClean="0"/>
              <a:pPr/>
              <a:t>25/5/23</a:t>
            </a:fld>
            <a:endParaRPr lang="el-GR"/>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AC55158-F77F-4A81-847C-A0D386E8099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3706857" y="4951595"/>
            <a:ext cx="8144134" cy="1117687"/>
          </a:xfrm>
        </p:spPr>
        <p:txBody>
          <a:bodyPr>
            <a:noAutofit/>
          </a:bodyPr>
          <a:lstStyle/>
          <a:p>
            <a:pPr algn="r"/>
            <a:r>
              <a:rPr lang="el-GR" sz="2400" dirty="0" err="1"/>
              <a:t>Βαΐδου</a:t>
            </a:r>
            <a:r>
              <a:rPr lang="el-GR" sz="2400" dirty="0"/>
              <a:t> Βασιλική</a:t>
            </a:r>
          </a:p>
          <a:p>
            <a:pPr algn="r"/>
            <a:r>
              <a:rPr lang="el-GR" sz="2400" dirty="0"/>
              <a:t>Δημητρακοπούλου Ειρήνη</a:t>
            </a:r>
          </a:p>
          <a:p>
            <a:pPr algn="r"/>
            <a:r>
              <a:rPr lang="el-GR" sz="2400" dirty="0" err="1"/>
              <a:t>Πανυτσίδου</a:t>
            </a:r>
            <a:r>
              <a:rPr lang="el-GR" sz="2400" dirty="0"/>
              <a:t> Θεοδώρα</a:t>
            </a:r>
          </a:p>
        </p:txBody>
      </p:sp>
      <p:sp>
        <p:nvSpPr>
          <p:cNvPr id="2" name="Τίτλος 1"/>
          <p:cNvSpPr>
            <a:spLocks noGrp="1"/>
          </p:cNvSpPr>
          <p:nvPr>
            <p:ph type="ctrTitle"/>
          </p:nvPr>
        </p:nvSpPr>
        <p:spPr/>
        <p:txBody>
          <a:bodyPr/>
          <a:lstStyle/>
          <a:p>
            <a:r>
              <a:rPr lang="el-GR" sz="3600" dirty="0"/>
              <a:t>Μάθημα Ε2. Περιβαλλοντικά Ζητήματα στην Προοπτική της Αειφόρου Ανάπτυξης</a:t>
            </a:r>
          </a:p>
        </p:txBody>
      </p:sp>
    </p:spTree>
    <p:extLst>
      <p:ext uri="{BB962C8B-B14F-4D97-AF65-F5344CB8AC3E}">
        <p14:creationId xmlns:p14="http://schemas.microsoft.com/office/powerpoint/2010/main" val="2192633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893" y="304800"/>
            <a:ext cx="10363200" cy="1143000"/>
          </a:xfrm>
        </p:spPr>
        <p:txBody>
          <a:bodyPr/>
          <a:lstStyle/>
          <a:p>
            <a:r>
              <a:rPr lang="el-GR" b="1" dirty="0">
                <a:solidFill>
                  <a:srgbClr val="696464"/>
                </a:solidFill>
                <a:latin typeface="Cambria" panose="02040503050406030204" pitchFamily="18" charset="0"/>
              </a:rPr>
              <a:t>Στόχοι</a:t>
            </a:r>
            <a:endParaRPr lang="en-US" dirty="0"/>
          </a:p>
        </p:txBody>
      </p:sp>
      <p:sp>
        <p:nvSpPr>
          <p:cNvPr id="3" name="Content Placeholder 2"/>
          <p:cNvSpPr>
            <a:spLocks noGrp="1"/>
          </p:cNvSpPr>
          <p:nvPr>
            <p:ph sz="quarter" idx="1"/>
          </p:nvPr>
        </p:nvSpPr>
        <p:spPr>
          <a:xfrm>
            <a:off x="613893" y="1447800"/>
            <a:ext cx="10363200" cy="4572000"/>
          </a:xfrm>
        </p:spPr>
        <p:txBody>
          <a:bodyPr>
            <a:normAutofit/>
          </a:bodyPr>
          <a:lstStyle/>
          <a:p>
            <a:pPr lvl="0"/>
            <a:endParaRPr lang="el-GR" sz="2200" dirty="0"/>
          </a:p>
          <a:p>
            <a:pPr lvl="0"/>
            <a:r>
              <a:rPr lang="el-GR" sz="2200" dirty="0"/>
              <a:t>Ενίσχυση της πρόληψης και της θεραπείας της κατάχρησης ουσιών, συμπεριλαμβανομένης της χρήσης ναρκωτικών ουσιών και της επιβλαβούς κατανάλωσης αλκοόλ</a:t>
            </a:r>
            <a:endParaRPr lang="en-US" sz="2200" dirty="0"/>
          </a:p>
          <a:p>
            <a:pPr lvl="0"/>
            <a:r>
              <a:rPr lang="el-GR" sz="2200" dirty="0"/>
              <a:t>Έως το 2020, μείωση των παγκόσμιων θανάτων και τραυματισμών από τροχαία ατυχήματα</a:t>
            </a:r>
            <a:endParaRPr lang="en-US" sz="2200" dirty="0"/>
          </a:p>
          <a:p>
            <a:pPr lvl="0"/>
            <a:r>
              <a:rPr lang="el-GR" sz="2200" dirty="0"/>
              <a:t>Επίτευξη καθολικής υγειονομικής κάλυψης, προστασίας των οικονομικών κινδύνων, πρόσβαση σε βασικές ποιοτικές υπηρεσίες υγείας, καθώς και πρόσβαση όλων σε ασφαλή, αποτελεσματικά, ποιοτικά και προσιτά βασικά φάρμακα και εμβόλια</a:t>
            </a:r>
          </a:p>
          <a:p>
            <a:r>
              <a:rPr lang="el-GR" sz="2200" dirty="0"/>
              <a:t>Ενίσχυση της εφαρμογής της Σύμβασης Πλαίσιο του Παγκόσμιου Οργανισμού Υγείας για τον Έλεγχο του Καπνού σε όλες τις χώρες, ως ενδείκνυται</a:t>
            </a:r>
          </a:p>
          <a:p>
            <a:pPr lvl="0"/>
            <a:endParaRPr lang="" sz="2200" dirty="0"/>
          </a:p>
          <a:p>
            <a:pPr lvl="0"/>
            <a:endParaRPr lang=""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49499" y="124496"/>
            <a:ext cx="10363200" cy="1143000"/>
          </a:xfrm>
        </p:spPr>
        <p:txBody>
          <a:bodyPr/>
          <a:lstStyle/>
          <a:p>
            <a:r>
              <a:rPr lang="el-GR" b="1" dirty="0">
                <a:solidFill>
                  <a:srgbClr val="696464"/>
                </a:solidFill>
                <a:latin typeface="Cambria" panose="02040503050406030204" pitchFamily="18" charset="0"/>
              </a:rPr>
              <a:t>Στόχοι</a:t>
            </a:r>
            <a:endParaRPr lang="el-GR" dirty="0"/>
          </a:p>
        </p:txBody>
      </p:sp>
      <p:sp>
        <p:nvSpPr>
          <p:cNvPr id="3" name="Θέση περιεχομένου 2"/>
          <p:cNvSpPr>
            <a:spLocks noGrp="1"/>
          </p:cNvSpPr>
          <p:nvPr>
            <p:ph sz="quarter" idx="1"/>
          </p:nvPr>
        </p:nvSpPr>
        <p:spPr>
          <a:xfrm>
            <a:off x="549499" y="1447800"/>
            <a:ext cx="10363200" cy="4572000"/>
          </a:xfrm>
        </p:spPr>
        <p:txBody>
          <a:bodyPr>
            <a:normAutofit fontScale="92500" lnSpcReduction="10000"/>
          </a:bodyPr>
          <a:lstStyle/>
          <a:p>
            <a:pPr lvl="0"/>
            <a:r>
              <a:rPr lang="el-GR" sz="2800" dirty="0"/>
              <a:t>Υποστήριξη της έρευνας και της ανάπτυξης εμβολίων και φαρμάκων για μεταδοτικές και μη ασθένειες, οι οποίες επηρεάζουν κυρίως τις αναπτυσσόμενες χώρες</a:t>
            </a:r>
          </a:p>
          <a:p>
            <a:pPr lvl="0"/>
            <a:r>
              <a:rPr lang="el-GR" sz="2800" dirty="0"/>
              <a:t>Ουσιαστική αύξηση της χρηματοδότησης για την υγεία και των προσλήψεων, ανάπτυξη, εκπαίδευση και διατήρηση του υγειονομικού δυναμικού</a:t>
            </a:r>
            <a:r>
              <a:rPr lang="en-US" sz="2800" dirty="0"/>
              <a:t> </a:t>
            </a:r>
            <a:r>
              <a:rPr lang="el-GR" sz="2800" dirty="0"/>
              <a:t>των αναπτυσσόμενων χωρών, δίνοντας ιδιαίτερη βαρύτητα στις λιγότερο ανεπτυγμένες χώρες και στα μικρά αναπτυσσόμενα νησιωτικά κράτη</a:t>
            </a:r>
          </a:p>
          <a:p>
            <a:pPr lvl="0"/>
            <a:r>
              <a:rPr lang="el-GR" sz="2800" dirty="0"/>
              <a:t> Ενίσχυση της ικανότητας όλων των χωρών, και ιδίως των αναπτυσσόμενων, για την έγκαιρη προειδοποίηση, τη μείωση</a:t>
            </a:r>
            <a:r>
              <a:rPr lang="en-US" sz="2800" dirty="0"/>
              <a:t> </a:t>
            </a:r>
            <a:r>
              <a:rPr lang="el-GR" sz="2800" dirty="0"/>
              <a:t>και τη διαχείριση των εθνικών και παγκόσμιων κινδύνων για την υγεία</a:t>
            </a:r>
          </a:p>
          <a:p>
            <a:pPr marL="0" indent="0">
              <a:buNone/>
            </a:pPr>
            <a:endParaRPr lang="el-GR" dirty="0"/>
          </a:p>
          <a:p>
            <a:endParaRPr lang="el-GR" dirty="0"/>
          </a:p>
        </p:txBody>
      </p:sp>
    </p:spTree>
    <p:extLst>
      <p:ext uri="{BB962C8B-B14F-4D97-AF65-F5344CB8AC3E}">
        <p14:creationId xmlns:p14="http://schemas.microsoft.com/office/powerpoint/2010/main" val="1982423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40914" y="296214"/>
            <a:ext cx="9911381" cy="1838311"/>
          </a:xfrm>
        </p:spPr>
        <p:txBody>
          <a:bodyPr>
            <a:noAutofit/>
          </a:bodyPr>
          <a:lstStyle/>
          <a:p>
            <a:r>
              <a:rPr lang="el-GR" b="1" dirty="0">
                <a:latin typeface="+mn-lt"/>
              </a:rPr>
              <a:t>Σχέδιο υποβολής προγράμματος σχολικής δραστηριότητας για την Περιβαλλοντική Εκπαίδευση</a:t>
            </a:r>
          </a:p>
        </p:txBody>
      </p:sp>
      <p:sp>
        <p:nvSpPr>
          <p:cNvPr id="3" name="Θέση περιεχομένου 2"/>
          <p:cNvSpPr>
            <a:spLocks noGrp="1"/>
          </p:cNvSpPr>
          <p:nvPr>
            <p:ph sz="quarter" idx="1"/>
          </p:nvPr>
        </p:nvSpPr>
        <p:spPr>
          <a:xfrm>
            <a:off x="540914" y="2305912"/>
            <a:ext cx="9614095" cy="4025597"/>
          </a:xfrm>
        </p:spPr>
        <p:txBody>
          <a:bodyPr/>
          <a:lstStyle/>
          <a:p>
            <a:r>
              <a:rPr lang="el-GR" b="1" dirty="0">
                <a:latin typeface="Cambria" panose="02040503050406030204" pitchFamily="18" charset="0"/>
                <a:ea typeface="Cambria" panose="02040503050406030204" pitchFamily="18" charset="0"/>
              </a:rPr>
              <a:t>Τίτλος προγράμματος: </a:t>
            </a:r>
            <a:r>
              <a:rPr lang="el-GR" dirty="0">
                <a:latin typeface="Cambria" panose="02040503050406030204" pitchFamily="18" charset="0"/>
                <a:ea typeface="Cambria" panose="02040503050406030204" pitchFamily="18" charset="0"/>
              </a:rPr>
              <a:t>Υγεία: Ένα </a:t>
            </a:r>
            <a:r>
              <a:rPr lang="el-GR">
                <a:latin typeface="Cambria" panose="02040503050406030204" pitchFamily="18" charset="0"/>
                <a:ea typeface="Cambria" panose="02040503050406030204" pitchFamily="18" charset="0"/>
              </a:rPr>
              <a:t>πολύτιμο αγαθό</a:t>
            </a:r>
            <a:endParaRPr lang="el-GR" dirty="0">
              <a:latin typeface="Cambria" panose="02040503050406030204" pitchFamily="18" charset="0"/>
              <a:ea typeface="Cambria" panose="02040503050406030204" pitchFamily="18" charset="0"/>
            </a:endParaRPr>
          </a:p>
          <a:p>
            <a:r>
              <a:rPr lang="el-GR" b="1" dirty="0">
                <a:latin typeface="Cambria" panose="02040503050406030204" pitchFamily="18" charset="0"/>
                <a:ea typeface="Cambria" panose="02040503050406030204" pitchFamily="18" charset="0"/>
              </a:rPr>
              <a:t>Εντάσσεται στη θεματολογία: </a:t>
            </a:r>
            <a:r>
              <a:rPr lang="el-GR" dirty="0">
                <a:latin typeface="Cambria" panose="02040503050406030204" pitchFamily="18" charset="0"/>
                <a:ea typeface="Cambria" panose="02040503050406030204" pitchFamily="18" charset="0"/>
              </a:rPr>
              <a:t>3ος Στόχος των 17 στόχων της Βιώσιμης Ανάπτυξης της </a:t>
            </a:r>
            <a:r>
              <a:rPr lang="en-US" dirty="0">
                <a:latin typeface="Cambria" panose="02040503050406030204" pitchFamily="18" charset="0"/>
                <a:ea typeface="Cambria" panose="02040503050406030204" pitchFamily="18" charset="0"/>
              </a:rPr>
              <a:t>Agenda</a:t>
            </a:r>
            <a:r>
              <a:rPr lang="el-GR" dirty="0">
                <a:latin typeface="Cambria" panose="02040503050406030204" pitchFamily="18" charset="0"/>
                <a:ea typeface="Cambria" panose="02040503050406030204" pitchFamily="18" charset="0"/>
              </a:rPr>
              <a:t> 2030-Καλή Υγεία και Ευημερία</a:t>
            </a:r>
          </a:p>
          <a:p>
            <a:r>
              <a:rPr lang="el-GR" b="1" dirty="0">
                <a:latin typeface="Cambria" panose="02040503050406030204" pitchFamily="18" charset="0"/>
                <a:ea typeface="Cambria" panose="02040503050406030204" pitchFamily="18" charset="0"/>
              </a:rPr>
              <a:t>Μαθητές/</a:t>
            </a:r>
            <a:r>
              <a:rPr lang="el-GR" b="1" dirty="0" err="1">
                <a:latin typeface="Cambria" panose="02040503050406030204" pitchFamily="18" charset="0"/>
                <a:ea typeface="Cambria" panose="02040503050406030204" pitchFamily="18" charset="0"/>
              </a:rPr>
              <a:t>τριες</a:t>
            </a:r>
            <a:r>
              <a:rPr lang="el-GR" b="1" dirty="0">
                <a:latin typeface="Cambria" panose="02040503050406030204" pitchFamily="18" charset="0"/>
                <a:ea typeface="Cambria" panose="02040503050406030204" pitchFamily="18" charset="0"/>
              </a:rPr>
              <a:t> που συμμετέχουν στο πρόγραμμα: </a:t>
            </a:r>
            <a:r>
              <a:rPr lang="el-GR" dirty="0">
                <a:latin typeface="Cambria" panose="02040503050406030204" pitchFamily="18" charset="0"/>
                <a:ea typeface="Cambria" panose="02040503050406030204" pitchFamily="18" charset="0"/>
              </a:rPr>
              <a:t>Μαθητές και μαθήτριες Γ΄ Γυμνασίου</a:t>
            </a:r>
          </a:p>
          <a:p>
            <a:r>
              <a:rPr lang="el-GR" b="1" dirty="0">
                <a:latin typeface="Cambria" panose="02040503050406030204" pitchFamily="18" charset="0"/>
                <a:ea typeface="Cambria" panose="02040503050406030204" pitchFamily="18" charset="0"/>
              </a:rPr>
              <a:t>Συναντήσεις ομάδας: </a:t>
            </a:r>
            <a:r>
              <a:rPr lang="el-GR" dirty="0">
                <a:latin typeface="Cambria" panose="02040503050406030204" pitchFamily="18" charset="0"/>
                <a:ea typeface="Cambria" panose="02040503050406030204" pitchFamily="18" charset="0"/>
              </a:rPr>
              <a:t>Εντός και εκτός σχολικού ωραρίου</a:t>
            </a:r>
          </a:p>
        </p:txBody>
      </p:sp>
    </p:spTree>
    <p:extLst>
      <p:ext uri="{BB962C8B-B14F-4D97-AF65-F5344CB8AC3E}">
        <p14:creationId xmlns:p14="http://schemas.microsoft.com/office/powerpoint/2010/main" val="1404016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4388" y="838014"/>
            <a:ext cx="9613861" cy="1080938"/>
          </a:xfrm>
        </p:spPr>
        <p:txBody>
          <a:bodyPr>
            <a:normAutofit fontScale="90000"/>
          </a:bodyPr>
          <a:lstStyle/>
          <a:p>
            <a:pPr lvl="0">
              <a:spcBef>
                <a:spcPts val="1000"/>
              </a:spcBef>
            </a:pPr>
            <a:r>
              <a:rPr lang="el-GR" sz="4400" b="1" u="sng" dirty="0">
                <a:latin typeface="+mn-lt"/>
              </a:rPr>
              <a:t>Παιδαγωγική διαδικασία</a:t>
            </a:r>
            <a:br>
              <a:rPr lang="el-GR" dirty="0"/>
            </a:br>
            <a:br>
              <a:rPr lang="el-GR" sz="2800" dirty="0">
                <a:solidFill>
                  <a:prstClr val="black"/>
                </a:solidFill>
                <a:latin typeface="Calibri" panose="020F0502020204030204"/>
                <a:ea typeface="+mn-ea"/>
                <a:cs typeface="+mn-cs"/>
              </a:rPr>
            </a:br>
            <a:endParaRPr lang="el-GR" dirty="0"/>
          </a:p>
        </p:txBody>
      </p:sp>
      <p:sp>
        <p:nvSpPr>
          <p:cNvPr id="3" name="Θέση περιεχομένου 2"/>
          <p:cNvSpPr>
            <a:spLocks noGrp="1"/>
          </p:cNvSpPr>
          <p:nvPr>
            <p:ph sz="quarter" idx="1"/>
          </p:nvPr>
        </p:nvSpPr>
        <p:spPr>
          <a:xfrm>
            <a:off x="694388" y="2459421"/>
            <a:ext cx="9757907" cy="3978786"/>
          </a:xfrm>
        </p:spPr>
        <p:txBody>
          <a:bodyPr>
            <a:normAutofit/>
          </a:bodyPr>
          <a:lstStyle/>
          <a:p>
            <a:r>
              <a:rPr lang="el-GR" sz="2400" dirty="0"/>
              <a:t>Το θέμα που διαπραγματεύεται το </a:t>
            </a:r>
            <a:r>
              <a:rPr lang="el-GR" sz="2400" dirty="0">
                <a:latin typeface="Cambria" panose="02040503050406030204" pitchFamily="18" charset="0"/>
                <a:ea typeface="Cambria" panose="02040503050406030204" pitchFamily="18" charset="0"/>
              </a:rPr>
              <a:t>πρόγραμμα είναι ο 3ος στόχος από τους 17 Στόχους της Βιώσιμης Ανάπτυξης της </a:t>
            </a:r>
            <a:r>
              <a:rPr lang="en-US" sz="2400" dirty="0">
                <a:latin typeface="Cambria" panose="02040503050406030204" pitchFamily="18" charset="0"/>
                <a:ea typeface="Cambria" panose="02040503050406030204" pitchFamily="18" charset="0"/>
              </a:rPr>
              <a:t>Agenda</a:t>
            </a:r>
            <a:r>
              <a:rPr lang="el-GR" sz="2400" dirty="0">
                <a:latin typeface="Cambria" panose="02040503050406030204" pitchFamily="18" charset="0"/>
                <a:ea typeface="Cambria" panose="02040503050406030204" pitchFamily="18" charset="0"/>
              </a:rPr>
              <a:t> 2030, Καλή Υγεία και Ευημερία . Το συγκεκριμένο θέμα ένα επίκαιρο πρόβλημα παγκοσμίως, συνδέεται με την </a:t>
            </a:r>
            <a:r>
              <a:rPr lang="el-GR" sz="2400" dirty="0" err="1">
                <a:latin typeface="Cambria" panose="02040503050406030204" pitchFamily="18" charset="0"/>
                <a:ea typeface="Cambria" panose="02040503050406030204" pitchFamily="18" charset="0"/>
              </a:rPr>
              <a:t>αειφορία</a:t>
            </a:r>
            <a:r>
              <a:rPr lang="el-GR" sz="2400" dirty="0">
                <a:latin typeface="Cambria" panose="02040503050406030204" pitchFamily="18" charset="0"/>
                <a:ea typeface="Cambria" panose="02040503050406030204" pitchFamily="18" charset="0"/>
              </a:rPr>
              <a:t> και τους πυλώνες της, δηλαδή </a:t>
            </a:r>
            <a:r>
              <a:rPr lang="el-GR" sz="2400" dirty="0"/>
              <a:t>την οικονομία, το περιβάλλον και την κοινωνία/πολιτισμό. Επιπλέον, παρέχει ευκαιρία για μια διαθεματική και βιωματική προσέγγιση στη μαθησιακή διαδικασία.</a:t>
            </a:r>
          </a:p>
        </p:txBody>
      </p:sp>
      <p:sp>
        <p:nvSpPr>
          <p:cNvPr id="4" name="Θέση περιεχομένου 3"/>
          <p:cNvSpPr>
            <a:spLocks noGrp="1"/>
          </p:cNvSpPr>
          <p:nvPr>
            <p:ph sz="quarter" idx="2"/>
          </p:nvPr>
        </p:nvSpPr>
        <p:spPr>
          <a:xfrm>
            <a:off x="838200" y="1378483"/>
            <a:ext cx="8795196" cy="734096"/>
          </a:xfrm>
        </p:spPr>
        <p:txBody>
          <a:bodyPr>
            <a:normAutofit/>
          </a:bodyPr>
          <a:lstStyle/>
          <a:p>
            <a:pPr marL="0" indent="0">
              <a:buNone/>
            </a:pPr>
            <a:r>
              <a:rPr lang="el-GR" sz="2800" b="1" dirty="0"/>
              <a:t>Α. Κύριο θέμα-θεματικές ενότητες</a:t>
            </a:r>
          </a:p>
        </p:txBody>
      </p:sp>
    </p:spTree>
    <p:extLst>
      <p:ext uri="{BB962C8B-B14F-4D97-AF65-F5344CB8AC3E}">
        <p14:creationId xmlns:p14="http://schemas.microsoft.com/office/powerpoint/2010/main" val="3881112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60" y="304800"/>
            <a:ext cx="10363200" cy="1143000"/>
          </a:xfrm>
        </p:spPr>
        <p:txBody>
          <a:bodyPr>
            <a:normAutofit/>
          </a:bodyPr>
          <a:lstStyle/>
          <a:p>
            <a:r>
              <a:rPr lang="el-GR" sz="2800" b="1" dirty="0">
                <a:latin typeface="+mn-lt"/>
              </a:rPr>
              <a:t>Β. Παιδαγωγικοί στόχοι</a:t>
            </a:r>
            <a:endParaRPr lang="el-GR" sz="2800" dirty="0">
              <a:latin typeface="+mn-lt"/>
            </a:endParaRPr>
          </a:p>
        </p:txBody>
      </p:sp>
      <p:sp>
        <p:nvSpPr>
          <p:cNvPr id="3" name="Θέση περιεχομένου 2"/>
          <p:cNvSpPr>
            <a:spLocks noGrp="1"/>
          </p:cNvSpPr>
          <p:nvPr>
            <p:ph sz="quarter" idx="1"/>
          </p:nvPr>
        </p:nvSpPr>
        <p:spPr>
          <a:xfrm>
            <a:off x="755560" y="1453166"/>
            <a:ext cx="10363200" cy="4572000"/>
          </a:xfrm>
        </p:spPr>
        <p:txBody>
          <a:bodyPr>
            <a:normAutofit/>
          </a:bodyPr>
          <a:lstStyle/>
          <a:p>
            <a:r>
              <a:rPr lang="el-GR" dirty="0"/>
              <a:t>Οι παιδαγωγικοί στόχοι ποικίλλουν και αφορούν γνωστικούς, συναισθηματικούς και ηθικούς τομείς. Παράλληλα, αποβλέπουν και στην καλλιέργεια ικανοτήτων και δεξιοτήτων των μαθητών/τριών. Πιο συγκεκριμένα, η αναγνώριση της σημασίας του προβλήματος των ασθενειών και της υγείας αποτελεί πρωταρχικό στόχο του προγράμματος. Επιπλέον, η επαφή των μαθητών/</a:t>
            </a:r>
            <a:r>
              <a:rPr lang="el-GR" dirty="0" err="1"/>
              <a:t>τριων</a:t>
            </a:r>
            <a:r>
              <a:rPr lang="el-GR" dirty="0"/>
              <a:t> του Γυμνασίου με τις έννοιες της ασθένειας, της υγείας, της πρόληψης, της επικινδυνότητας, της φτώχειας, του ρατσισμού, των κοινωνικών στερεοτύπων και των οικονομικών ανισοτήτων είναι απαραίτητη, καθώς είναι χρήσιμο το θέμα να προσεγγιστεί συστημικά. </a:t>
            </a:r>
          </a:p>
          <a:p>
            <a:endParaRPr lang="el-GR" dirty="0"/>
          </a:p>
        </p:txBody>
      </p:sp>
    </p:spTree>
    <p:extLst>
      <p:ext uri="{BB962C8B-B14F-4D97-AF65-F5344CB8AC3E}">
        <p14:creationId xmlns:p14="http://schemas.microsoft.com/office/powerpoint/2010/main" val="283462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8B5389-5619-C52F-A62B-7BFD2A51C6BD}"/>
              </a:ext>
            </a:extLst>
          </p:cNvPr>
          <p:cNvSpPr>
            <a:spLocks noGrp="1"/>
          </p:cNvSpPr>
          <p:nvPr>
            <p:ph type="title"/>
          </p:nvPr>
        </p:nvSpPr>
        <p:spPr>
          <a:xfrm>
            <a:off x="935865" y="304800"/>
            <a:ext cx="10363200" cy="1143000"/>
          </a:xfrm>
        </p:spPr>
        <p:txBody>
          <a:bodyPr>
            <a:normAutofit/>
          </a:bodyPr>
          <a:lstStyle/>
          <a:p>
            <a:r>
              <a:rPr lang="el-GR" sz="2800" b="1" dirty="0">
                <a:latin typeface="+mn-lt"/>
              </a:rPr>
              <a:t>Β. Παιδαγωγικοί στόχοι</a:t>
            </a:r>
          </a:p>
        </p:txBody>
      </p:sp>
      <p:sp>
        <p:nvSpPr>
          <p:cNvPr id="3" name="Θέση περιεχομένου 2">
            <a:extLst>
              <a:ext uri="{FF2B5EF4-FFF2-40B4-BE49-F238E27FC236}">
                <a16:creationId xmlns:a16="http://schemas.microsoft.com/office/drawing/2014/main" id="{30473731-A4DF-4F7B-4888-BA03EDD101DC}"/>
              </a:ext>
            </a:extLst>
          </p:cNvPr>
          <p:cNvSpPr>
            <a:spLocks noGrp="1"/>
          </p:cNvSpPr>
          <p:nvPr>
            <p:ph sz="quarter" idx="1"/>
          </p:nvPr>
        </p:nvSpPr>
        <p:spPr>
          <a:xfrm>
            <a:off x="935865" y="1447800"/>
            <a:ext cx="10363200" cy="4572000"/>
          </a:xfrm>
        </p:spPr>
        <p:txBody>
          <a:bodyPr>
            <a:normAutofit/>
          </a:bodyPr>
          <a:lstStyle/>
          <a:p>
            <a:r>
              <a:rPr lang="el-GR" dirty="0"/>
              <a:t>Ένας ακόμα στόχος είναι η ευαισθητοποίηση των μαθητών/</a:t>
            </a:r>
            <a:r>
              <a:rPr lang="el-GR" dirty="0" err="1"/>
              <a:t>τριων</a:t>
            </a:r>
            <a:r>
              <a:rPr lang="el-GR" dirty="0"/>
              <a:t> αναφορικά με το παγκόσμιο πρόβλημα των ασθενειών και των απειλητικών για τη ζωή συνθηκών.  Επίσης, μέσα από το συγκεκριμένο πρόγραμμα επιδιώκεται η </a:t>
            </a:r>
            <a:r>
              <a:rPr lang="el-GR" dirty="0" err="1"/>
              <a:t>ομαδοσυνεργατική</a:t>
            </a:r>
            <a:r>
              <a:rPr lang="el-GR" dirty="0"/>
              <a:t> μάθηση, η αλληλεπίδραση και η επικοινωνία των παιδιών. Ακόμα, προωθείται η  ανταλλαγή απόψεων, η δημιουργία κριτικής σκέψης και η καλλιέργεια της δημιουργικότητας και της φαντασίας. Τέλος, το πρόγραμμα στοχεύει στη δημιουργία στάσεων σχετικά με την αξία της υγείας, της ισότιμης παροχής υγειονομικής περίθαλψης, της ζωής, της εξάλειψης των διακρίσεων και της επιστήμης. </a:t>
            </a:r>
          </a:p>
        </p:txBody>
      </p:sp>
    </p:spTree>
    <p:extLst>
      <p:ext uri="{BB962C8B-B14F-4D97-AF65-F5344CB8AC3E}">
        <p14:creationId xmlns:p14="http://schemas.microsoft.com/office/powerpoint/2010/main" val="1679071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90628"/>
            <a:ext cx="10211873" cy="1064430"/>
          </a:xfrm>
        </p:spPr>
        <p:txBody>
          <a:bodyPr>
            <a:normAutofit/>
          </a:bodyPr>
          <a:lstStyle/>
          <a:p>
            <a:r>
              <a:rPr lang="el-GR" sz="2800" b="1" dirty="0">
                <a:latin typeface="+mn-lt"/>
              </a:rPr>
              <a:t>Γ. Μεθοδολογία υλοποίησης</a:t>
            </a:r>
          </a:p>
        </p:txBody>
      </p:sp>
      <p:sp>
        <p:nvSpPr>
          <p:cNvPr id="3" name="Θέση περιεχομένου 2"/>
          <p:cNvSpPr>
            <a:spLocks noGrp="1"/>
          </p:cNvSpPr>
          <p:nvPr>
            <p:ph sz="quarter" idx="1"/>
          </p:nvPr>
        </p:nvSpPr>
        <p:spPr>
          <a:xfrm>
            <a:off x="838200" y="1496725"/>
            <a:ext cx="9585960" cy="4545111"/>
          </a:xfrm>
        </p:spPr>
        <p:txBody>
          <a:bodyPr>
            <a:normAutofit/>
          </a:bodyPr>
          <a:lstStyle/>
          <a:p>
            <a:r>
              <a:rPr lang="el-GR" dirty="0" err="1"/>
              <a:t>Ιδεοθύελλα</a:t>
            </a:r>
            <a:endParaRPr lang="el-GR" dirty="0"/>
          </a:p>
          <a:p>
            <a:r>
              <a:rPr lang="el-GR" dirty="0"/>
              <a:t>Επίλυση προβλήματος</a:t>
            </a:r>
          </a:p>
          <a:p>
            <a:r>
              <a:rPr lang="el-GR" dirty="0"/>
              <a:t>Βιωματική προσέγγιση</a:t>
            </a:r>
          </a:p>
          <a:p>
            <a:r>
              <a:rPr lang="el-GR" dirty="0"/>
              <a:t>Συνεντεύξεις</a:t>
            </a:r>
          </a:p>
          <a:p>
            <a:r>
              <a:rPr lang="el-GR" dirty="0"/>
              <a:t>Επισκέψεις</a:t>
            </a:r>
          </a:p>
          <a:p>
            <a:r>
              <a:rPr lang="el-GR" dirty="0"/>
              <a:t>Νέες τεχνολογίες  (παρακολούθηση</a:t>
            </a:r>
            <a:r>
              <a:rPr lang="en-US" dirty="0"/>
              <a:t> </a:t>
            </a:r>
            <a:r>
              <a:rPr lang="el-GR" dirty="0"/>
              <a:t>βίντεο, ντοκιμαντέρ)</a:t>
            </a:r>
          </a:p>
          <a:p>
            <a:r>
              <a:rPr lang="el-GR" dirty="0"/>
              <a:t>Δραματοποίηση</a:t>
            </a:r>
          </a:p>
          <a:p>
            <a:r>
              <a:rPr lang="el-GR" dirty="0"/>
              <a:t>Δημιουργία αφισών, </a:t>
            </a:r>
            <a:r>
              <a:rPr lang="el-GR" dirty="0" err="1"/>
              <a:t>κολάζ</a:t>
            </a:r>
            <a:endParaRPr lang="el-GR" dirty="0"/>
          </a:p>
          <a:p>
            <a:endParaRPr lang="el-GR" dirty="0"/>
          </a:p>
          <a:p>
            <a:endParaRPr lang="el-GR" dirty="0"/>
          </a:p>
          <a:p>
            <a:endParaRPr lang="el-GR" dirty="0"/>
          </a:p>
          <a:p>
            <a:endParaRPr lang="el-GR" dirty="0"/>
          </a:p>
          <a:p>
            <a:endParaRPr lang="el-GR" dirty="0"/>
          </a:p>
          <a:p>
            <a:endParaRPr lang="el-GR" dirty="0"/>
          </a:p>
          <a:p>
            <a:pPr marL="0" indent="0">
              <a:buNone/>
            </a:pPr>
            <a:endParaRPr lang="el-GR" dirty="0"/>
          </a:p>
        </p:txBody>
      </p:sp>
    </p:spTree>
    <p:extLst>
      <p:ext uri="{BB962C8B-B14F-4D97-AF65-F5344CB8AC3E}">
        <p14:creationId xmlns:p14="http://schemas.microsoft.com/office/powerpoint/2010/main" val="2026148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612749"/>
            <a:ext cx="10250276" cy="1080938"/>
          </a:xfrm>
        </p:spPr>
        <p:txBody>
          <a:bodyPr>
            <a:normAutofit/>
          </a:bodyPr>
          <a:lstStyle/>
          <a:p>
            <a:pPr lvl="0">
              <a:spcBef>
                <a:spcPts val="1000"/>
              </a:spcBef>
            </a:pPr>
            <a:r>
              <a:rPr lang="el-GR" sz="2800" b="1" dirty="0">
                <a:latin typeface="+mn-lt"/>
              </a:rPr>
              <a:t>Δ. Προβλεπόμενη διάρκεια-προβλεπόμενος μήνας έναρξης</a:t>
            </a:r>
            <a:br>
              <a:rPr lang="el-GR" sz="2800" b="1" dirty="0">
                <a:solidFill>
                  <a:prstClr val="white"/>
                </a:solidFill>
                <a:effectLst>
                  <a:outerShdw blurRad="228600" algn="ctr" rotWithShape="0">
                    <a:prstClr val="black">
                      <a:alpha val="53000"/>
                    </a:prstClr>
                  </a:outerShdw>
                </a:effectLst>
                <a:ea typeface="+mn-ea"/>
                <a:cs typeface="+mn-cs"/>
              </a:rPr>
            </a:br>
            <a:endParaRPr lang="el-GR" sz="2800" dirty="0"/>
          </a:p>
        </p:txBody>
      </p:sp>
      <p:sp>
        <p:nvSpPr>
          <p:cNvPr id="3" name="Θέση περιεχομένου 2"/>
          <p:cNvSpPr>
            <a:spLocks noGrp="1"/>
          </p:cNvSpPr>
          <p:nvPr>
            <p:ph sz="quarter" idx="1"/>
          </p:nvPr>
        </p:nvSpPr>
        <p:spPr>
          <a:xfrm>
            <a:off x="680321" y="1460679"/>
            <a:ext cx="10363200" cy="4572000"/>
          </a:xfrm>
        </p:spPr>
        <p:txBody>
          <a:bodyPr/>
          <a:lstStyle/>
          <a:p>
            <a:pPr marL="0" lvl="0" indent="0">
              <a:buNone/>
            </a:pPr>
            <a:r>
              <a:rPr lang="el-GR" dirty="0">
                <a:solidFill>
                  <a:prstClr val="white"/>
                </a:solidFill>
              </a:rPr>
              <a:t>Έναρξη τον Οκτώβριο μέχρι τέλος της σχολικής χρονιάς (9 μήνες)</a:t>
            </a:r>
          </a:p>
          <a:p>
            <a:r>
              <a:rPr lang="el-GR" dirty="0"/>
              <a:t>Έναρξη τον Οκτώβριο μέχρι τον Μάιο (8 μήνες)</a:t>
            </a:r>
          </a:p>
          <a:p>
            <a:pPr marL="0" indent="0">
              <a:buNone/>
            </a:pPr>
            <a:endParaRPr lang="el-GR" dirty="0"/>
          </a:p>
        </p:txBody>
      </p:sp>
    </p:spTree>
    <p:extLst>
      <p:ext uri="{BB962C8B-B14F-4D97-AF65-F5344CB8AC3E}">
        <p14:creationId xmlns:p14="http://schemas.microsoft.com/office/powerpoint/2010/main" val="2475945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97983" y="154546"/>
            <a:ext cx="10423301" cy="1658692"/>
          </a:xfrm>
        </p:spPr>
        <p:txBody>
          <a:bodyPr>
            <a:normAutofit fontScale="90000"/>
          </a:bodyPr>
          <a:lstStyle/>
          <a:p>
            <a:pPr lvl="0">
              <a:spcBef>
                <a:spcPts val="1000"/>
              </a:spcBef>
            </a:pPr>
            <a:r>
              <a:rPr lang="el-GR" sz="3100" b="1" dirty="0">
                <a:latin typeface="+mn-lt"/>
              </a:rPr>
              <a:t>Ε. Προβλεπόμενες επισκέψεις-συνεργασίες </a:t>
            </a:r>
            <a:br>
              <a:rPr lang="en-US" sz="3100" b="1" dirty="0">
                <a:latin typeface="+mn-lt"/>
              </a:rPr>
            </a:br>
            <a:r>
              <a:rPr lang="el-GR" sz="3100" b="1" dirty="0">
                <a:latin typeface="+mn-lt"/>
              </a:rPr>
              <a:t>με άλλους φορείς</a:t>
            </a:r>
            <a:br>
              <a:rPr lang="el-GR" sz="2400" b="1" dirty="0">
                <a:solidFill>
                  <a:prstClr val="white"/>
                </a:solidFill>
                <a:effectLst>
                  <a:outerShdw blurRad="228600" algn="ctr" rotWithShape="0">
                    <a:prstClr val="black">
                      <a:alpha val="53000"/>
                    </a:prstClr>
                  </a:outerShdw>
                </a:effectLst>
                <a:ea typeface="+mn-ea"/>
                <a:cs typeface="+mn-cs"/>
              </a:rPr>
            </a:br>
            <a:endParaRPr lang="el-GR" dirty="0"/>
          </a:p>
        </p:txBody>
      </p:sp>
      <p:sp>
        <p:nvSpPr>
          <p:cNvPr id="3" name="Θέση περιεχομένου 2"/>
          <p:cNvSpPr>
            <a:spLocks noGrp="1"/>
          </p:cNvSpPr>
          <p:nvPr>
            <p:ph sz="quarter" idx="1"/>
          </p:nvPr>
        </p:nvSpPr>
        <p:spPr>
          <a:xfrm>
            <a:off x="497983" y="1602346"/>
            <a:ext cx="10363200" cy="4572000"/>
          </a:xfrm>
        </p:spPr>
        <p:txBody>
          <a:bodyPr/>
          <a:lstStyle/>
          <a:p>
            <a:pPr lvl="0"/>
            <a:r>
              <a:rPr lang="el-GR" dirty="0"/>
              <a:t>Αριθμός</a:t>
            </a:r>
            <a:r>
              <a:rPr lang="el-GR" dirty="0">
                <a:solidFill>
                  <a:prstClr val="white"/>
                </a:solidFill>
              </a:rPr>
              <a:t> </a:t>
            </a:r>
            <a:r>
              <a:rPr lang="el-GR" dirty="0"/>
              <a:t>προβλεπόμενων επισκέψεων και συνεργασιών με φορείς:</a:t>
            </a:r>
          </a:p>
          <a:p>
            <a:pPr marL="0" lvl="0" indent="0">
              <a:buNone/>
            </a:pPr>
            <a:r>
              <a:rPr lang="el-GR" dirty="0"/>
              <a:t>1)Συνεργασία και επικοινωνία με νοσοκομεία, μονάδες ψυχικής υγείας, φορείς σχετικούς με τους εθισμούς και τα σεξουαλικώς μεταδιδόμενα νοσήματα, σύλλογοι για διάφορες παθήσεις και Τροχαία</a:t>
            </a:r>
          </a:p>
        </p:txBody>
      </p:sp>
    </p:spTree>
    <p:extLst>
      <p:ext uri="{BB962C8B-B14F-4D97-AF65-F5344CB8AC3E}">
        <p14:creationId xmlns:p14="http://schemas.microsoft.com/office/powerpoint/2010/main" val="320336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10862" y="0"/>
            <a:ext cx="10363200" cy="1417638"/>
          </a:xfrm>
        </p:spPr>
        <p:txBody>
          <a:bodyPr>
            <a:normAutofit/>
          </a:bodyPr>
          <a:lstStyle/>
          <a:p>
            <a:pPr lvl="0">
              <a:spcBef>
                <a:spcPts val="1000"/>
              </a:spcBef>
            </a:pPr>
            <a:br>
              <a:rPr lang="el-GR" sz="2400" b="1" dirty="0">
                <a:solidFill>
                  <a:prstClr val="white"/>
                </a:solidFill>
                <a:effectLst>
                  <a:outerShdw blurRad="228600" algn="ctr" rotWithShape="0">
                    <a:prstClr val="black">
                      <a:alpha val="53000"/>
                    </a:prstClr>
                  </a:outerShdw>
                </a:effectLst>
                <a:ea typeface="+mn-ea"/>
                <a:cs typeface="+mn-cs"/>
              </a:rPr>
            </a:br>
            <a:r>
              <a:rPr lang="el-GR" sz="2800" b="1" dirty="0">
                <a:solidFill>
                  <a:srgbClr val="696464"/>
                </a:solidFill>
                <a:latin typeface="Cambria" panose="02040503050406030204" pitchFamily="18" charset="0"/>
              </a:rPr>
              <a:t>ΣΤ. Πεδία σύνδεσης με τα προγράμματα σπουδών (γνωστικά αντικείμενα)</a:t>
            </a:r>
            <a:endParaRPr lang="el-GR" dirty="0"/>
          </a:p>
        </p:txBody>
      </p:sp>
      <p:sp>
        <p:nvSpPr>
          <p:cNvPr id="3" name="Θέση περιεχομένου 2"/>
          <p:cNvSpPr>
            <a:spLocks noGrp="1"/>
          </p:cNvSpPr>
          <p:nvPr>
            <p:ph sz="quarter" idx="1"/>
          </p:nvPr>
        </p:nvSpPr>
        <p:spPr>
          <a:xfrm>
            <a:off x="510862" y="1417638"/>
            <a:ext cx="10363200" cy="4572000"/>
          </a:xfrm>
        </p:spPr>
        <p:txBody>
          <a:bodyPr/>
          <a:lstStyle/>
          <a:p>
            <a:r>
              <a:rPr lang="el-GR" dirty="0"/>
              <a:t>Φυσικές επιστήμες</a:t>
            </a:r>
          </a:p>
          <a:p>
            <a:r>
              <a:rPr lang="el-GR" dirty="0"/>
              <a:t>Ιστορία </a:t>
            </a:r>
          </a:p>
          <a:p>
            <a:r>
              <a:rPr lang="el-GR" dirty="0"/>
              <a:t>Πληροφορική</a:t>
            </a:r>
          </a:p>
          <a:p>
            <a:r>
              <a:rPr lang="el-GR" dirty="0"/>
              <a:t>Καλλιτεχνικά</a:t>
            </a:r>
          </a:p>
          <a:p>
            <a:r>
              <a:rPr lang="el-GR" dirty="0"/>
              <a:t>Θεατρική αγωγή</a:t>
            </a:r>
          </a:p>
          <a:p>
            <a:r>
              <a:rPr lang="el-GR" dirty="0"/>
              <a:t>Βιολογία</a:t>
            </a:r>
          </a:p>
          <a:p>
            <a:r>
              <a:rPr lang="el-GR" dirty="0"/>
              <a:t>Χημεία</a:t>
            </a:r>
          </a:p>
          <a:p>
            <a:r>
              <a:rPr lang="el-GR" dirty="0"/>
              <a:t>Κοινωνικές </a:t>
            </a:r>
            <a:r>
              <a:rPr lang="el-GR"/>
              <a:t>επισήμες</a:t>
            </a:r>
            <a:endParaRPr lang="el-GR" dirty="0"/>
          </a:p>
        </p:txBody>
      </p:sp>
    </p:spTree>
    <p:extLst>
      <p:ext uri="{BB962C8B-B14F-4D97-AF65-F5344CB8AC3E}">
        <p14:creationId xmlns:p14="http://schemas.microsoft.com/office/powerpoint/2010/main" val="3182405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20400" y="728108"/>
            <a:ext cx="9613861" cy="1080938"/>
          </a:xfrm>
        </p:spPr>
        <p:txBody>
          <a:bodyPr>
            <a:noAutofit/>
          </a:bodyPr>
          <a:lstStyle/>
          <a:p>
            <a:pPr algn="ctr"/>
            <a:r>
              <a:rPr lang="el-GR" sz="4000" b="1" dirty="0">
                <a:solidFill>
                  <a:schemeClr val="accent1"/>
                </a:solidFill>
                <a:latin typeface="+mn-lt"/>
              </a:rPr>
              <a:t>Παρουσίαση 3</a:t>
            </a:r>
            <a:r>
              <a:rPr lang="el-GR" sz="4000" b="1" baseline="30000" dirty="0">
                <a:solidFill>
                  <a:schemeClr val="accent1"/>
                </a:solidFill>
                <a:latin typeface="+mn-lt"/>
              </a:rPr>
              <a:t>ου</a:t>
            </a:r>
            <a:r>
              <a:rPr lang="el-GR" sz="4000" b="1" dirty="0">
                <a:solidFill>
                  <a:schemeClr val="accent1"/>
                </a:solidFill>
                <a:latin typeface="+mn-lt"/>
              </a:rPr>
              <a:t> Στόχου:</a:t>
            </a:r>
            <a:br>
              <a:rPr lang="el-GR" b="1" dirty="0">
                <a:solidFill>
                  <a:schemeClr val="accent1"/>
                </a:solidFill>
                <a:latin typeface="+mn-lt"/>
              </a:rPr>
            </a:br>
            <a:r>
              <a:rPr lang="el-GR" dirty="0">
                <a:solidFill>
                  <a:schemeClr val="accent1"/>
                </a:solidFill>
              </a:rPr>
              <a:t>Καλή Υγεία και Ευημερία</a:t>
            </a:r>
            <a:endParaRPr lang="el-GR" sz="4000" b="1" dirty="0">
              <a:solidFill>
                <a:schemeClr val="accent1"/>
              </a:solidFill>
              <a:latin typeface="+mn-lt"/>
            </a:endParaRPr>
          </a:p>
        </p:txBody>
      </p:sp>
      <p:sp>
        <p:nvSpPr>
          <p:cNvPr id="3" name="Θέση περιεχομένου 2"/>
          <p:cNvSpPr>
            <a:spLocks noGrp="1"/>
          </p:cNvSpPr>
          <p:nvPr>
            <p:ph sz="quarter" idx="1"/>
          </p:nvPr>
        </p:nvSpPr>
        <p:spPr>
          <a:xfrm>
            <a:off x="1240970" y="2505891"/>
            <a:ext cx="10158549" cy="2915194"/>
          </a:xfrm>
        </p:spPr>
        <p:txBody>
          <a:bodyPr>
            <a:normAutofit/>
          </a:bodyPr>
          <a:lstStyle/>
          <a:p>
            <a:pPr lvl="0"/>
            <a:r>
              <a:rPr lang="el-GR" dirty="0"/>
              <a:t>Η βιώσιμη ανάπτυξη είναι άρρηκτα συνδεδεμένη με τη διασφάλιση υγιών συνθηκών διαβίωσης, καθώς και της ευημερίας για όλους/</a:t>
            </a:r>
            <a:r>
              <a:rPr lang="el-GR" dirty="0" err="1"/>
              <a:t>ες</a:t>
            </a:r>
            <a:r>
              <a:rPr lang="el-GR" dirty="0"/>
              <a:t> και σε όλες τις ηλικίες. </a:t>
            </a:r>
            <a:endParaRPr lang="en-US" dirty="0"/>
          </a:p>
          <a:p>
            <a:pPr>
              <a:buNone/>
            </a:pPr>
            <a:endParaRPr lang="en-US" dirty="0"/>
          </a:p>
        </p:txBody>
      </p:sp>
    </p:spTree>
    <p:extLst>
      <p:ext uri="{BB962C8B-B14F-4D97-AF65-F5344CB8AC3E}">
        <p14:creationId xmlns:p14="http://schemas.microsoft.com/office/powerpoint/2010/main" val="3823397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5104" y="304800"/>
            <a:ext cx="10363200" cy="1143000"/>
          </a:xfrm>
        </p:spPr>
        <p:txBody>
          <a:bodyPr>
            <a:normAutofit fontScale="90000"/>
          </a:bodyPr>
          <a:lstStyle/>
          <a:p>
            <a:pPr lvl="0">
              <a:spcBef>
                <a:spcPts val="1000"/>
              </a:spcBef>
            </a:pPr>
            <a:r>
              <a:rPr lang="el-GR" sz="3100" b="1" dirty="0">
                <a:solidFill>
                  <a:srgbClr val="696464"/>
                </a:solidFill>
                <a:latin typeface="Cambria" panose="02040503050406030204" pitchFamily="18" charset="0"/>
              </a:rPr>
              <a:t>Ζ. Τρόποι διάχυσης των αποτελεσμάτων</a:t>
            </a:r>
            <a:br>
              <a:rPr lang="el-GR" sz="2400" b="1" dirty="0">
                <a:solidFill>
                  <a:prstClr val="white"/>
                </a:solidFill>
                <a:effectLst>
                  <a:outerShdw blurRad="228600" algn="ctr" rotWithShape="0">
                    <a:prstClr val="black">
                      <a:alpha val="53000"/>
                    </a:prstClr>
                  </a:outerShdw>
                </a:effectLst>
                <a:ea typeface="+mn-ea"/>
                <a:cs typeface="+mn-cs"/>
              </a:rPr>
            </a:br>
            <a:endParaRPr lang="el-GR" dirty="0"/>
          </a:p>
        </p:txBody>
      </p:sp>
      <p:sp>
        <p:nvSpPr>
          <p:cNvPr id="3" name="Θέση περιεχομένου 2"/>
          <p:cNvSpPr>
            <a:spLocks noGrp="1"/>
          </p:cNvSpPr>
          <p:nvPr>
            <p:ph sz="quarter" idx="1"/>
          </p:nvPr>
        </p:nvSpPr>
        <p:spPr>
          <a:xfrm>
            <a:off x="485104" y="1447800"/>
            <a:ext cx="10363200" cy="4572000"/>
          </a:xfrm>
        </p:spPr>
        <p:txBody>
          <a:bodyPr>
            <a:normAutofit/>
          </a:bodyPr>
          <a:lstStyle/>
          <a:p>
            <a:r>
              <a:rPr lang="el-GR" dirty="0"/>
              <a:t>Παρουσίαση αφισών και </a:t>
            </a:r>
            <a:r>
              <a:rPr lang="el-GR" dirty="0" err="1"/>
              <a:t>κολάζ</a:t>
            </a:r>
            <a:r>
              <a:rPr lang="el-GR" dirty="0"/>
              <a:t> στη σχολική και τοπική κοινότητα  </a:t>
            </a:r>
          </a:p>
        </p:txBody>
      </p:sp>
    </p:spTree>
    <p:extLst>
      <p:ext uri="{BB962C8B-B14F-4D97-AF65-F5344CB8AC3E}">
        <p14:creationId xmlns:p14="http://schemas.microsoft.com/office/powerpoint/2010/main" val="777954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75256" y="304800"/>
            <a:ext cx="10363200" cy="1143000"/>
          </a:xfrm>
        </p:spPr>
        <p:txBody>
          <a:bodyPr>
            <a:normAutofit fontScale="90000"/>
          </a:bodyPr>
          <a:lstStyle/>
          <a:p>
            <a:r>
              <a:rPr lang="el-GR" sz="2800" b="1" dirty="0">
                <a:solidFill>
                  <a:srgbClr val="696464"/>
                </a:solidFill>
                <a:latin typeface="Cambria" panose="02040503050406030204" pitchFamily="18" charset="0"/>
              </a:rPr>
              <a:t>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a:t>
            </a:r>
            <a:endParaRPr lang="el-GR" dirty="0"/>
          </a:p>
        </p:txBody>
      </p:sp>
      <p:sp>
        <p:nvSpPr>
          <p:cNvPr id="3" name="Θέση περιεχομένου 2"/>
          <p:cNvSpPr>
            <a:spLocks noGrp="1"/>
          </p:cNvSpPr>
          <p:nvPr>
            <p:ph sz="quarter" idx="1"/>
          </p:nvPr>
        </p:nvSpPr>
        <p:spPr>
          <a:xfrm>
            <a:off x="575256" y="1491803"/>
            <a:ext cx="10363200" cy="4572000"/>
          </a:xfrm>
        </p:spPr>
        <p:txBody>
          <a:bodyPr>
            <a:normAutofit fontScale="92500" lnSpcReduction="20000"/>
          </a:bodyPr>
          <a:lstStyle/>
          <a:p>
            <a:r>
              <a:rPr lang="el-GR" dirty="0"/>
              <a:t>Το πρόγραμμα θα υλοποιηθεί εντός και εκτός του σχολικού πλαισίου με διάφορες δραστηριότητες και δράσεις.</a:t>
            </a:r>
          </a:p>
          <a:p>
            <a:r>
              <a:rPr lang="el-GR" dirty="0"/>
              <a:t>Πιο συγκεκριμένα, οι μαθητές και οι μαθήτριες μέσω της μεθόδου της </a:t>
            </a:r>
            <a:r>
              <a:rPr lang="el-GR" dirty="0" err="1"/>
              <a:t>ιδεοθύελλας</a:t>
            </a:r>
            <a:r>
              <a:rPr lang="el-GR" dirty="0"/>
              <a:t> θα συζητήσουν για διάφορα θέματα υγείας, ασθενειών και πρόληψης αυτών. </a:t>
            </a:r>
          </a:p>
          <a:p>
            <a:r>
              <a:rPr lang="el-GR" dirty="0"/>
              <a:t>Θα ενημερωθούν από  φορείς και συλλόγους σχετικούς με την υγεία (νοσοκομεία, μονάδες ψυχικής υγείας, φορείς σχετικούς με τους εθισμούς και τα σεξουαλικώς μεταδιδόμενα νοσήματα, σύλλογοι για διάφορες παθήσεις και Τροχαία) και μπορούν να πάρουν συνεντεύξεις από μέλη των συλλόγων αυτών. </a:t>
            </a:r>
          </a:p>
          <a:p>
            <a:r>
              <a:rPr lang="el-GR" dirty="0"/>
              <a:t>Θα μελετήσουν την ιστορική εξέλιξη των ασθενειών και τις μεθόδους πρόληψης και παροχής υγειονομικής περίθαλψης, εντοπίζοντας τις κοινωνικές ανισότητες, τις διακρίσεις και τον ρατσισμό που βιώνουν άτομα που πάσχουν από διαφορετικές παθήσεις ανά τα χρόνια. </a:t>
            </a:r>
          </a:p>
          <a:p>
            <a:endParaRPr lang="el-GR" dirty="0"/>
          </a:p>
        </p:txBody>
      </p:sp>
    </p:spTree>
    <p:extLst>
      <p:ext uri="{BB962C8B-B14F-4D97-AF65-F5344CB8AC3E}">
        <p14:creationId xmlns:p14="http://schemas.microsoft.com/office/powerpoint/2010/main" val="3362845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75256" y="304800"/>
            <a:ext cx="10363200" cy="1143000"/>
          </a:xfrm>
        </p:spPr>
        <p:txBody>
          <a:bodyPr>
            <a:normAutofit fontScale="90000"/>
          </a:bodyPr>
          <a:lstStyle/>
          <a:p>
            <a:r>
              <a:rPr lang="el-GR" sz="2800" b="1" dirty="0">
                <a:solidFill>
                  <a:srgbClr val="696464"/>
                </a:solidFill>
                <a:latin typeface="Cambria" panose="02040503050406030204" pitchFamily="18" charset="0"/>
              </a:rPr>
              <a:t>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a:t>
            </a:r>
            <a:endParaRPr lang="el-GR" dirty="0"/>
          </a:p>
        </p:txBody>
      </p:sp>
      <p:sp>
        <p:nvSpPr>
          <p:cNvPr id="3" name="Θέση περιεχομένου 2"/>
          <p:cNvSpPr>
            <a:spLocks noGrp="1"/>
          </p:cNvSpPr>
          <p:nvPr>
            <p:ph sz="quarter" idx="1"/>
          </p:nvPr>
        </p:nvSpPr>
        <p:spPr>
          <a:xfrm>
            <a:off x="575256" y="1491803"/>
            <a:ext cx="10363200" cy="4572000"/>
          </a:xfrm>
        </p:spPr>
        <p:txBody>
          <a:bodyPr>
            <a:normAutofit fontScale="92500" lnSpcReduction="10000"/>
          </a:bodyPr>
          <a:lstStyle/>
          <a:p>
            <a:r>
              <a:rPr lang="el-GR" dirty="0"/>
              <a:t>Στη συνέχεια, μέσα από διάφορους τρόπους (παρακολούθηση βίντεο και ντοκιμαντέρ, χρήση νέων τεχνολογιών και διαδικτύου) θα ενημερωθούν για τις διαφορετικές συνθήκες υγειονομικής περίθαλψης και θα  συζητήσουν τους κοινωνικούς και οικονομικούς παράγοντες που επηρεάζουν την ισότιμη παροχή υγειονομικών υπηρεσιών. </a:t>
            </a:r>
          </a:p>
          <a:p>
            <a:r>
              <a:rPr lang="el-GR" dirty="0"/>
              <a:t>Με τη μέθοδο των ηθικών διλημμάτων, οι μαθητές και οι μαθήτριες θα κληθούν σε διάλογο που θα αναδείξει τις στάσεις, τις αξίες και τις αντιλήψεις τους περί του θέματος των διλημμάτων αυτών. </a:t>
            </a:r>
          </a:p>
          <a:p>
            <a:r>
              <a:rPr lang="el-GR" dirty="0"/>
              <a:t>Μέσα από όλες αυτές τις διαδικασίες θα εντοπίσουν και τις επιπτώσεις της κλιματικής αλλαγής στην παγκόσμια υγεία. Θα συνδέσουν την μόλυνση του εδάφους, του αέρα και των υδάτων με συνθήκες φτώχειας και πείνας και κατ’ επέκταση με την κακή ποιότητας υγείας. </a:t>
            </a:r>
          </a:p>
          <a:p>
            <a:endParaRPr lang="el-GR" dirty="0"/>
          </a:p>
        </p:txBody>
      </p:sp>
    </p:spTree>
    <p:extLst>
      <p:ext uri="{BB962C8B-B14F-4D97-AF65-F5344CB8AC3E}">
        <p14:creationId xmlns:p14="http://schemas.microsoft.com/office/powerpoint/2010/main" val="58144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75256" y="304800"/>
            <a:ext cx="10363200" cy="1143000"/>
          </a:xfrm>
        </p:spPr>
        <p:txBody>
          <a:bodyPr>
            <a:normAutofit fontScale="90000"/>
          </a:bodyPr>
          <a:lstStyle/>
          <a:p>
            <a:r>
              <a:rPr lang="el-GR" sz="2800" b="1" dirty="0">
                <a:solidFill>
                  <a:srgbClr val="696464"/>
                </a:solidFill>
                <a:latin typeface="Cambria" panose="02040503050406030204" pitchFamily="18" charset="0"/>
              </a:rPr>
              <a:t>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a:t>
            </a:r>
            <a:endParaRPr lang="el-GR" dirty="0"/>
          </a:p>
        </p:txBody>
      </p:sp>
      <p:sp>
        <p:nvSpPr>
          <p:cNvPr id="3" name="Θέση περιεχομένου 2"/>
          <p:cNvSpPr>
            <a:spLocks noGrp="1"/>
          </p:cNvSpPr>
          <p:nvPr>
            <p:ph sz="quarter" idx="1"/>
          </p:nvPr>
        </p:nvSpPr>
        <p:spPr>
          <a:xfrm>
            <a:off x="575256" y="1491803"/>
            <a:ext cx="10363200" cy="4572000"/>
          </a:xfrm>
        </p:spPr>
        <p:txBody>
          <a:bodyPr/>
          <a:lstStyle/>
          <a:p>
            <a:r>
              <a:rPr lang="el-GR" dirty="0"/>
              <a:t>Μέσω της μεθόδου της δραματοποίησης, οι μαθητές και οι μαθήτριες, θα παρουσιάσουν έννοιες που σχετίζονται με την υγεία. </a:t>
            </a:r>
          </a:p>
          <a:p>
            <a:r>
              <a:rPr lang="el-GR" dirty="0"/>
              <a:t>Θα συμπληρώσουν ερωτηματολόγια και φύλλα εργασίας με στόχο την αξιολόγηση της </a:t>
            </a:r>
            <a:r>
              <a:rPr lang="el-GR" dirty="0" err="1"/>
              <a:t>στοχοθεσίας</a:t>
            </a:r>
            <a:r>
              <a:rPr lang="el-GR" dirty="0"/>
              <a:t> του προγράμματος.  </a:t>
            </a:r>
          </a:p>
          <a:p>
            <a:r>
              <a:rPr lang="el-GR" dirty="0"/>
              <a:t>Τέλος, μέσω όλων αυτών των δραστηριοτήτων και δράσεων, θα αναδειχθεί η σημασία της πρόληψης στην αντιμετώπιση των ασθενειών και των καταστρεπτικών παραγόντων για τη ζωή και την υγεία και τα παιδιά θα δημιουργήσουν αφίσες και </a:t>
            </a:r>
            <a:r>
              <a:rPr lang="el-GR" dirty="0" err="1"/>
              <a:t>κολάζ</a:t>
            </a:r>
            <a:r>
              <a:rPr lang="el-GR" dirty="0"/>
              <a:t>  ως καμπάνια πρόληψης που θα παρουσιαστεί στην τοπική κοινότητα.</a:t>
            </a:r>
          </a:p>
          <a:p>
            <a:endParaRPr lang="el-GR" dirty="0"/>
          </a:p>
        </p:txBody>
      </p:sp>
    </p:spTree>
    <p:extLst>
      <p:ext uri="{BB962C8B-B14F-4D97-AF65-F5344CB8AC3E}">
        <p14:creationId xmlns:p14="http://schemas.microsoft.com/office/powerpoint/2010/main" val="1419854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757646" y="862149"/>
            <a:ext cx="10824754" cy="4661263"/>
          </a:xfrm>
        </p:spPr>
        <p:txBody>
          <a:bodyPr/>
          <a:lstStyle/>
          <a:p>
            <a:pPr>
              <a:buNone/>
            </a:pPr>
            <a:r>
              <a:rPr lang="el-GR" dirty="0"/>
              <a:t>Παράγοντες βελτίωσης:</a:t>
            </a:r>
          </a:p>
          <a:p>
            <a:pPr>
              <a:buNone/>
            </a:pPr>
            <a:endParaRPr lang="en-US" dirty="0"/>
          </a:p>
          <a:p>
            <a:pPr lvl="0"/>
            <a:r>
              <a:rPr lang="el-GR" dirty="0"/>
              <a:t>Αύξηση προσδόκιμου ζωής</a:t>
            </a:r>
            <a:endParaRPr lang="en-US" dirty="0"/>
          </a:p>
          <a:p>
            <a:pPr lvl="0"/>
            <a:r>
              <a:rPr lang="el-GR" dirty="0"/>
              <a:t>Μείωση παραγόντων που σχετίζονται με την παιδική και τη μητρική θνησιμότητα</a:t>
            </a:r>
            <a:endParaRPr lang="en-US" dirty="0"/>
          </a:p>
          <a:p>
            <a:pPr lvl="0"/>
            <a:r>
              <a:rPr lang="el-GR" dirty="0"/>
              <a:t>Πρόσβαση σε καθαρό νερό </a:t>
            </a:r>
            <a:endParaRPr lang="en-US" dirty="0"/>
          </a:p>
          <a:p>
            <a:pPr lvl="0"/>
            <a:r>
              <a:rPr lang="el-GR" dirty="0"/>
              <a:t>Μείωση της ελονοσίας, της φυματίωσης, της πολιομυελίτιδας και της εξάπλωσης του HIV/AIDS </a:t>
            </a:r>
            <a:endParaRPr lang="en-US" dirty="0"/>
          </a:p>
          <a:p>
            <a:endParaRPr lang="el-GR" dirty="0"/>
          </a:p>
        </p:txBody>
      </p:sp>
    </p:spTree>
    <p:extLst>
      <p:ext uri="{BB962C8B-B14F-4D97-AF65-F5344CB8AC3E}">
        <p14:creationId xmlns:p14="http://schemas.microsoft.com/office/powerpoint/2010/main" val="378192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67258" y="202578"/>
            <a:ext cx="9613861" cy="1080938"/>
          </a:xfrm>
        </p:spPr>
        <p:txBody>
          <a:bodyPr>
            <a:normAutofit/>
          </a:bodyPr>
          <a:lstStyle/>
          <a:p>
            <a:r>
              <a:rPr lang="el-GR" b="1" dirty="0">
                <a:latin typeface="+mn-lt"/>
              </a:rPr>
              <a:t>Στοιχεία και αριθμοί</a:t>
            </a:r>
          </a:p>
        </p:txBody>
      </p:sp>
      <p:sp>
        <p:nvSpPr>
          <p:cNvPr id="3" name="Θέση περιεχομένου 2"/>
          <p:cNvSpPr>
            <a:spLocks noGrp="1"/>
          </p:cNvSpPr>
          <p:nvPr>
            <p:ph sz="quarter" idx="1"/>
          </p:nvPr>
        </p:nvSpPr>
        <p:spPr>
          <a:xfrm>
            <a:off x="732573" y="1293223"/>
            <a:ext cx="10893370" cy="5159829"/>
          </a:xfrm>
        </p:spPr>
        <p:txBody>
          <a:bodyPr>
            <a:normAutofit fontScale="62500" lnSpcReduction="20000"/>
          </a:bodyPr>
          <a:lstStyle/>
          <a:p>
            <a:pPr>
              <a:buNone/>
            </a:pPr>
            <a:endParaRPr lang="en-US" sz="2900" dirty="0"/>
          </a:p>
          <a:p>
            <a:pPr>
              <a:buNone/>
            </a:pPr>
            <a:r>
              <a:rPr lang="el-GR" sz="2900" b="1" dirty="0"/>
              <a:t>Παιδική Υγεία:</a:t>
            </a:r>
            <a:endParaRPr lang="en-US" sz="2900" b="1" dirty="0"/>
          </a:p>
          <a:p>
            <a:pPr>
              <a:buNone/>
            </a:pPr>
            <a:r>
              <a:rPr lang="el-GR" sz="2900" dirty="0"/>
              <a:t> </a:t>
            </a:r>
            <a:endParaRPr lang="en-US" sz="2900" dirty="0"/>
          </a:p>
          <a:p>
            <a:pPr lvl="0"/>
            <a:r>
              <a:rPr lang="el-GR" sz="2900" dirty="0"/>
              <a:t>17,000 λιγότερα παιδιά πεθαίνουν κάθε ημέρα από το 1990, ωστόσο, περισσότερα από έξι εκατομμύρια παιδιά συνεχίζουν να πεθαίνουν κάθε χρόνο πριν κλείσουν τα πέντε έτη</a:t>
            </a:r>
            <a:endParaRPr lang="en-US" sz="2900" dirty="0"/>
          </a:p>
          <a:p>
            <a:endParaRPr lang="en-US" sz="2900" dirty="0"/>
          </a:p>
          <a:p>
            <a:pPr lvl="0"/>
            <a:r>
              <a:rPr lang="el-GR" sz="2900" dirty="0"/>
              <a:t>Από το 2000,  με τα εμβόλια κατά της ιλαράς, έχουν αποφευχθεί περίπου 15,6 εκατομμύρια θάνατοι</a:t>
            </a:r>
            <a:endParaRPr lang="en-US" sz="2900" dirty="0"/>
          </a:p>
          <a:p>
            <a:endParaRPr lang="en-US" sz="2900" dirty="0"/>
          </a:p>
          <a:p>
            <a:pPr lvl="0"/>
            <a:r>
              <a:rPr lang="el-GR" sz="2900" dirty="0"/>
              <a:t>Στην </a:t>
            </a:r>
            <a:r>
              <a:rPr lang="el-GR" sz="2900" dirty="0" err="1"/>
              <a:t>Υποσαχάρια</a:t>
            </a:r>
            <a:r>
              <a:rPr lang="el-GR" sz="2900" dirty="0"/>
              <a:t> Αφρική και τη Νότια Ασία, παρατηρείται αυξανόμενο ποσοστό παιδικών θανάτων, με τέσσερις στους πέντε να είναι ηλικίας κάτω των πέντε ετών</a:t>
            </a:r>
            <a:endParaRPr lang="en-US" sz="2900" dirty="0"/>
          </a:p>
          <a:p>
            <a:endParaRPr lang="en-US" sz="2900" dirty="0"/>
          </a:p>
          <a:p>
            <a:pPr lvl="0"/>
            <a:r>
              <a:rPr lang="el-GR" sz="2900" dirty="0"/>
              <a:t>Παιδιά που γεννιούνται σε συνθήκες φτώχειας είναι δύο φορές πιο πιθανό να πεθάνουν πριν ολοκληρώσουν το πέμπτο έτος της ηλικίας τους συγκριτικά με εκείνα που γεννιούνται σε εύπορες οικογένειες</a:t>
            </a:r>
            <a:endParaRPr lang="en-US" sz="2900" dirty="0"/>
          </a:p>
          <a:p>
            <a:endParaRPr lang="en-US" sz="2900" dirty="0"/>
          </a:p>
          <a:p>
            <a:pPr lvl="0"/>
            <a:r>
              <a:rPr lang="el-GR" sz="2900" dirty="0"/>
              <a:t>Παιδιά των οποίων οι μητέρες είναι μορφωμένες είναι πιο πιθανό να επιβιώσουν από ότι παιδιά με μητέρες χωρίς καθόλου μόρφωση</a:t>
            </a:r>
            <a:endParaRPr lang="en-US" sz="2900" dirty="0"/>
          </a:p>
          <a:p>
            <a:pPr>
              <a:buNone/>
            </a:pPr>
            <a:r>
              <a:rPr lang="el-GR" dirty="0"/>
              <a:t> </a:t>
            </a:r>
            <a:endParaRPr lang="en-US" dirty="0"/>
          </a:p>
          <a:p>
            <a:endParaRPr lang="el-GR" dirty="0"/>
          </a:p>
        </p:txBody>
      </p:sp>
    </p:spTree>
    <p:extLst>
      <p:ext uri="{BB962C8B-B14F-4D97-AF65-F5344CB8AC3E}">
        <p14:creationId xmlns:p14="http://schemas.microsoft.com/office/powerpoint/2010/main" val="33424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27463" y="378823"/>
            <a:ext cx="10411097" cy="6061164"/>
          </a:xfrm>
        </p:spPr>
        <p:txBody>
          <a:bodyPr>
            <a:normAutofit fontScale="85000" lnSpcReduction="20000"/>
          </a:bodyPr>
          <a:lstStyle/>
          <a:p>
            <a:pPr>
              <a:buNone/>
            </a:pPr>
            <a:r>
              <a:rPr lang="el-GR" b="1" dirty="0"/>
              <a:t>Μητρική υγεία:</a:t>
            </a:r>
          </a:p>
          <a:p>
            <a:pPr>
              <a:buNone/>
            </a:pPr>
            <a:endParaRPr lang="en-US" b="1" dirty="0">
              <a:latin typeface="Cambria" panose="02040503050406030204" pitchFamily="18" charset="0"/>
              <a:ea typeface="Cambria" panose="02040503050406030204" pitchFamily="18" charset="0"/>
            </a:endParaRPr>
          </a:p>
          <a:p>
            <a:pPr lvl="0"/>
            <a:r>
              <a:rPr lang="el-GR" dirty="0">
                <a:latin typeface="Cambria" panose="02040503050406030204" pitchFamily="18" charset="0"/>
                <a:ea typeface="Cambria" panose="02040503050406030204" pitchFamily="18" charset="0"/>
              </a:rPr>
              <a:t>Η μητρική θνησιμότητα έχει μειωθεί σχεδόν στο μισό από το 1990, κατά δυο τρίτα στην ανατολική και νότια Ασία καθώς και στη Β. Αφρική. Τα ποσοστά στις αναπτυσσόμενες περιοχές είναι 14 φορές πιο υψηλά από ότι στις ανεπτυγμένες</a:t>
            </a:r>
          </a:p>
          <a:p>
            <a:pPr lvl="0"/>
            <a:endParaRPr lang="en-US" dirty="0">
              <a:latin typeface="Cambria" panose="02040503050406030204" pitchFamily="18" charset="0"/>
              <a:ea typeface="Cambria" panose="02040503050406030204" pitchFamily="18" charset="0"/>
            </a:endParaRPr>
          </a:p>
          <a:p>
            <a:pPr lvl="0"/>
            <a:r>
              <a:rPr lang="en-US" dirty="0" err="1">
                <a:latin typeface="Cambria" panose="02040503050406030204" pitchFamily="18" charset="0"/>
                <a:ea typeface="Cambria" panose="02040503050406030204" pitchFamily="18" charset="0"/>
              </a:rPr>
              <a:t>Στις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αναπτυσσόμενες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περιοχές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ποσοστά</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προγεννητικής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φροντίδας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αυξήθηκαν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από</a:t>
            </a:r>
            <a:r>
              <a:rPr lang="en-US" dirty="0">
                <a:latin typeface="Cambria" panose="02040503050406030204" pitchFamily="18" charset="0"/>
                <a:ea typeface="Cambria" panose="02040503050406030204" pitchFamily="18" charset="0"/>
              </a:rPr>
              <a:t> 65% </a:t>
            </a:r>
            <a:r>
              <a:rPr lang="en-US" dirty="0" err="1">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1990 </a:t>
            </a:r>
            <a:r>
              <a:rPr lang="en-US" dirty="0" err="1">
                <a:latin typeface="Cambria" panose="02040503050406030204" pitchFamily="18" charset="0"/>
                <a:ea typeface="Cambria" panose="02040503050406030204" pitchFamily="18" charset="0"/>
              </a:rPr>
              <a:t>σε</a:t>
            </a:r>
            <a:r>
              <a:rPr lang="en-US" dirty="0">
                <a:latin typeface="Cambria" panose="02040503050406030204" pitchFamily="18" charset="0"/>
                <a:ea typeface="Cambria" panose="02040503050406030204" pitchFamily="18" charset="0"/>
              </a:rPr>
              <a:t> 83% </a:t>
            </a:r>
            <a:r>
              <a:rPr lang="en-US" dirty="0" err="1">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2012</a:t>
            </a:r>
            <a:endParaRPr lang="el-GR" dirty="0">
              <a:latin typeface="Cambria" panose="02040503050406030204" pitchFamily="18" charset="0"/>
              <a:ea typeface="Cambria" panose="02040503050406030204" pitchFamily="18" charset="0"/>
            </a:endParaRPr>
          </a:p>
          <a:p>
            <a:pPr lvl="0"/>
            <a:endParaRPr lang="en-US" dirty="0">
              <a:latin typeface="Cambria" panose="02040503050406030204" pitchFamily="18" charset="0"/>
              <a:ea typeface="Cambria" panose="02040503050406030204" pitchFamily="18" charset="0"/>
            </a:endParaRPr>
          </a:p>
          <a:p>
            <a:pPr lvl="0"/>
            <a:r>
              <a:rPr lang="el-GR" dirty="0">
                <a:latin typeface="Cambria" panose="02040503050406030204" pitchFamily="18" charset="0"/>
                <a:ea typeface="Cambria" panose="02040503050406030204" pitchFamily="18" charset="0"/>
              </a:rPr>
              <a:t>Μόνο το 50% των γυναικών στις αναπτυσσόμενες περιοχές λαμβάνει τη συνιστώμενη ιατρική περίθαλψη</a:t>
            </a:r>
          </a:p>
          <a:p>
            <a:pPr lvl="0"/>
            <a:endParaRPr lang="en-US" dirty="0">
              <a:latin typeface="Cambria" panose="02040503050406030204" pitchFamily="18" charset="0"/>
              <a:ea typeface="Cambria" panose="02040503050406030204" pitchFamily="18" charset="0"/>
            </a:endParaRPr>
          </a:p>
          <a:p>
            <a:pPr lvl="0"/>
            <a:r>
              <a:rPr lang="el-GR" dirty="0">
                <a:latin typeface="Cambria" panose="02040503050406030204" pitchFamily="18" charset="0"/>
                <a:ea typeface="Cambria" panose="02040503050406030204" pitchFamily="18" charset="0"/>
              </a:rPr>
              <a:t>Λιγότεροι έφηβοι αποκτούν παιδιά στις περισσότερες αναπτυσσόμενες χώρες. </a:t>
            </a:r>
            <a:r>
              <a:rPr lang="en-US" dirty="0">
                <a:latin typeface="Cambria" panose="02040503050406030204" pitchFamily="18" charset="0"/>
                <a:ea typeface="Cambria" panose="02040503050406030204" pitchFamily="18" charset="0"/>
              </a:rPr>
              <a:t>Η </a:t>
            </a:r>
            <a:r>
              <a:rPr lang="en-US" dirty="0" err="1">
                <a:latin typeface="Cambria" panose="02040503050406030204" pitchFamily="18" charset="0"/>
                <a:ea typeface="Cambria" panose="02040503050406030204" pitchFamily="18" charset="0"/>
              </a:rPr>
              <a:t>αύξηση</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της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χρήσης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αντισυλληπτικών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μεθόδων</a:t>
            </a:r>
            <a:r>
              <a:rPr lang="el-GR"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τη</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δεκαετία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του</a:t>
            </a:r>
            <a:r>
              <a:rPr lang="en-US" dirty="0">
                <a:latin typeface="Cambria" panose="02040503050406030204" pitchFamily="18" charset="0"/>
                <a:ea typeface="Cambria" panose="02040503050406030204" pitchFamily="18" charset="0"/>
              </a:rPr>
              <a:t> 90’ </a:t>
            </a:r>
            <a:r>
              <a:rPr lang="en-US" dirty="0" err="1">
                <a:latin typeface="Cambria" panose="02040503050406030204" pitchFamily="18" charset="0"/>
                <a:ea typeface="Cambria" panose="02040503050406030204" pitchFamily="18" charset="0"/>
              </a:rPr>
              <a:t>δεν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συνεχίστηκε</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την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πρώτη</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δεκαετία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του</a:t>
            </a:r>
            <a:r>
              <a:rPr lang="en-US" dirty="0">
                <a:latin typeface="Cambria" panose="02040503050406030204" pitchFamily="18" charset="0"/>
                <a:ea typeface="Cambria" panose="02040503050406030204" pitchFamily="18" charset="0"/>
              </a:rPr>
              <a:t> 2000</a:t>
            </a:r>
            <a:endParaRPr lang="el-GR" dirty="0">
              <a:latin typeface="Cambria" panose="02040503050406030204" pitchFamily="18" charset="0"/>
              <a:ea typeface="Cambria" panose="02040503050406030204" pitchFamily="18" charset="0"/>
            </a:endParaRPr>
          </a:p>
          <a:p>
            <a:pPr lvl="0"/>
            <a:endParaRPr lang="en-US" dirty="0">
              <a:latin typeface="Cambria" panose="02040503050406030204" pitchFamily="18" charset="0"/>
              <a:ea typeface="Cambria" panose="02040503050406030204" pitchFamily="18" charset="0"/>
            </a:endParaRPr>
          </a:p>
          <a:p>
            <a:pPr lvl="0"/>
            <a:r>
              <a:rPr lang="en-US" dirty="0" err="1">
                <a:latin typeface="Cambria" panose="02040503050406030204" pitchFamily="18" charset="0"/>
                <a:ea typeface="Cambria" panose="02040503050406030204" pitchFamily="18" charset="0"/>
              </a:rPr>
              <a:t>Πρόοδος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συντελείτ</a:t>
            </a:r>
            <a:r>
              <a:rPr lang="en-US" dirty="0">
                <a:latin typeface="Cambria" panose="02040503050406030204" pitchFamily="18" charset="0"/>
                <a:ea typeface="Cambria" panose="02040503050406030204" pitchFamily="18" charset="0"/>
              </a:rPr>
              <a:t>αι στην κάλυψη της ανάγκης του οικογενειακού προγραμματισμού για ολοένα και περισσότερες γυναίκες, ωστόσο, η ζήτηση αυξάνεται </a:t>
            </a:r>
          </a:p>
          <a:p>
            <a:pPr>
              <a:buNone/>
            </a:pP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31371" y="561702"/>
            <a:ext cx="10890069" cy="6100355"/>
          </a:xfrm>
        </p:spPr>
        <p:txBody>
          <a:bodyPr>
            <a:normAutofit fontScale="77500" lnSpcReduction="20000"/>
          </a:bodyPr>
          <a:lstStyle/>
          <a:p>
            <a:pPr>
              <a:buNone/>
            </a:pPr>
            <a:r>
              <a:rPr lang="en-US" b="1" dirty="0"/>
              <a:t>HIV</a:t>
            </a:r>
            <a:r>
              <a:rPr lang="el-GR" b="1" dirty="0"/>
              <a:t>/</a:t>
            </a:r>
            <a:r>
              <a:rPr lang="en-US" b="1" dirty="0"/>
              <a:t>AIDS</a:t>
            </a:r>
            <a:r>
              <a:rPr lang="el-GR" b="1" dirty="0"/>
              <a:t>, ελονοσία και άλλες ασθένειες:</a:t>
            </a:r>
          </a:p>
          <a:p>
            <a:pPr>
              <a:buNone/>
            </a:pPr>
            <a:endParaRPr lang="en-US" b="1" dirty="0"/>
          </a:p>
          <a:p>
            <a:pPr lvl="0"/>
            <a:r>
              <a:rPr lang="el-GR" dirty="0"/>
              <a:t>Στα τέλη του 2014 περίπου 13,6 εκατομμύρια άνθρωποι είχαν πρόσβαση σε</a:t>
            </a:r>
            <a:r>
              <a:rPr lang="en-US" dirty="0"/>
              <a:t> </a:t>
            </a:r>
            <a:r>
              <a:rPr lang="el-GR" dirty="0" err="1"/>
              <a:t>αντιρετροϊκή</a:t>
            </a:r>
            <a:r>
              <a:rPr lang="en-US" dirty="0"/>
              <a:t> </a:t>
            </a:r>
            <a:r>
              <a:rPr lang="el-GR" dirty="0"/>
              <a:t>αγωγή</a:t>
            </a:r>
          </a:p>
          <a:p>
            <a:pPr lvl="0"/>
            <a:endParaRPr lang="en-US" dirty="0"/>
          </a:p>
          <a:p>
            <a:pPr lvl="0"/>
            <a:r>
              <a:rPr lang="en-US" dirty="0" err="1">
                <a:latin typeface="Cambria" panose="02040503050406030204" pitchFamily="18" charset="0"/>
                <a:ea typeface="Cambria" panose="02040503050406030204" pitchFamily="18" charset="0"/>
              </a:rPr>
              <a:t>Οι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νέες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μολύνσεις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με</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ιό</a:t>
            </a:r>
            <a:r>
              <a:rPr lang="en-US" dirty="0">
                <a:latin typeface="Cambria" panose="02040503050406030204" pitchFamily="18" charset="0"/>
                <a:ea typeface="Cambria" panose="02040503050406030204" pitchFamily="18" charset="0"/>
              </a:rPr>
              <a:t> HIV </a:t>
            </a:r>
            <a:r>
              <a:rPr lang="en-US" dirty="0" err="1">
                <a:latin typeface="Cambria" panose="02040503050406030204" pitchFamily="18" charset="0"/>
                <a:ea typeface="Cambria" panose="02040503050406030204" pitchFamily="18" charset="0"/>
              </a:rPr>
              <a:t>κατά</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2013 </a:t>
            </a:r>
            <a:r>
              <a:rPr lang="en-US" dirty="0" err="1">
                <a:latin typeface="Cambria" panose="02040503050406030204" pitchFamily="18" charset="0"/>
                <a:ea typeface="Cambria" panose="02040503050406030204" pitchFamily="18" charset="0"/>
              </a:rPr>
              <a:t>υπολογίζονται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στα</a:t>
            </a:r>
            <a:r>
              <a:rPr lang="en-US" dirty="0">
                <a:latin typeface="Cambria" panose="02040503050406030204" pitchFamily="18" charset="0"/>
                <a:ea typeface="Cambria" panose="02040503050406030204" pitchFamily="18" charset="0"/>
              </a:rPr>
              <a:t> 2,1 </a:t>
            </a:r>
            <a:r>
              <a:rPr lang="en-US" dirty="0" err="1">
                <a:latin typeface="Cambria" panose="02040503050406030204" pitchFamily="18" charset="0"/>
                <a:ea typeface="Cambria" panose="02040503050406030204" pitchFamily="18" charset="0"/>
              </a:rPr>
              <a:t>εκατομμύρια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δηλαδή</a:t>
            </a:r>
            <a:r>
              <a:rPr lang="en-US" dirty="0">
                <a:latin typeface="Cambria" panose="02040503050406030204" pitchFamily="18" charset="0"/>
                <a:ea typeface="Cambria" panose="02040503050406030204" pitchFamily="18" charset="0"/>
              </a:rPr>
              <a:t> 38% </a:t>
            </a:r>
            <a:r>
              <a:rPr lang="en-US" dirty="0" err="1">
                <a:latin typeface="Cambria" panose="02040503050406030204" pitchFamily="18" charset="0"/>
                <a:ea typeface="Cambria" panose="02040503050406030204" pitchFamily="18" charset="0"/>
              </a:rPr>
              <a:t>λιγότερες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από</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ότι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2001</a:t>
            </a:r>
            <a:endParaRPr lang="el-GR" dirty="0">
              <a:latin typeface="Cambria" panose="02040503050406030204" pitchFamily="18" charset="0"/>
              <a:ea typeface="Cambria" panose="02040503050406030204" pitchFamily="18" charset="0"/>
            </a:endParaRPr>
          </a:p>
          <a:p>
            <a:pPr lvl="0"/>
            <a:endParaRPr lang="en-US" dirty="0"/>
          </a:p>
          <a:p>
            <a:pPr lvl="0"/>
            <a:r>
              <a:rPr lang="el-GR" dirty="0"/>
              <a:t>Στα τέλη του 2013 περίπου 35 εκατομμύρια άνθρωποι υπολογίζεται ότι ζούσαν με τον ιό</a:t>
            </a:r>
            <a:r>
              <a:rPr lang="en-US" dirty="0"/>
              <a:t> HIV</a:t>
            </a:r>
            <a:r>
              <a:rPr lang="el-GR" dirty="0"/>
              <a:t>,  εκ των οποίων 240,000 παιδιά </a:t>
            </a:r>
          </a:p>
          <a:p>
            <a:pPr lvl="0"/>
            <a:endParaRPr lang="en-US" dirty="0"/>
          </a:p>
          <a:p>
            <a:pPr lvl="0"/>
            <a:r>
              <a:rPr lang="el-GR" dirty="0"/>
              <a:t>Οι νέες μολύνσεις με τον ιό</a:t>
            </a:r>
            <a:r>
              <a:rPr lang="en-US" dirty="0"/>
              <a:t> HIV </a:t>
            </a:r>
            <a:r>
              <a:rPr lang="el-GR" dirty="0"/>
              <a:t>έχουν μειωθεί κατά 58% από το 2001</a:t>
            </a:r>
          </a:p>
          <a:p>
            <a:pPr lvl="0"/>
            <a:endParaRPr lang="en-US" dirty="0"/>
          </a:p>
          <a:p>
            <a:pPr lvl="0"/>
            <a:r>
              <a:rPr lang="en-US" dirty="0" err="1">
                <a:latin typeface="Cambria" panose="02040503050406030204" pitchFamily="18" charset="0"/>
                <a:ea typeface="Cambria" panose="02040503050406030204" pitchFamily="18" charset="0"/>
              </a:rPr>
              <a:t>Τα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έφηβα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κορίτσια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και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οι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νέες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γυναίκες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αντιμετωπίζουν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ανισότητες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με</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βάση</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φύλο</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τους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αποκλεισμούς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διακρίσεις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και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βία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γεγονός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που</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τις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εκθέτει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ακόμη</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περισσότερο</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στον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κίνδυνο</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μόλυνσης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με</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ιό</a:t>
            </a:r>
            <a:r>
              <a:rPr lang="en-US" dirty="0">
                <a:latin typeface="Cambria" panose="02040503050406030204" pitchFamily="18" charset="0"/>
                <a:ea typeface="Cambria" panose="02040503050406030204" pitchFamily="18" charset="0"/>
              </a:rPr>
              <a:t> HIV</a:t>
            </a:r>
            <a:endParaRPr lang="el-GR" dirty="0">
              <a:latin typeface="Cambria" panose="02040503050406030204" pitchFamily="18" charset="0"/>
              <a:ea typeface="Cambria" panose="02040503050406030204" pitchFamily="18" charset="0"/>
            </a:endParaRPr>
          </a:p>
          <a:p>
            <a:pPr lvl="0"/>
            <a:endParaRPr lang="el-GR" dirty="0"/>
          </a:p>
          <a:p>
            <a:r>
              <a:rPr lang="en-US" dirty="0">
                <a:latin typeface="Cambria" panose="02040503050406030204" pitchFamily="18" charset="0"/>
                <a:ea typeface="Cambria" panose="02040503050406030204" pitchFamily="18" charset="0"/>
              </a:rPr>
              <a:t>Ο </a:t>
            </a:r>
            <a:r>
              <a:rPr lang="en-US" dirty="0" err="1">
                <a:latin typeface="Cambria" panose="02040503050406030204" pitchFamily="18" charset="0"/>
                <a:ea typeface="Cambria" panose="02040503050406030204" pitchFamily="18" charset="0"/>
              </a:rPr>
              <a:t>ιός</a:t>
            </a:r>
            <a:r>
              <a:rPr lang="en-US" dirty="0">
                <a:latin typeface="Cambria" panose="02040503050406030204" pitchFamily="18" charset="0"/>
                <a:ea typeface="Cambria" panose="02040503050406030204" pitchFamily="18" charset="0"/>
              </a:rPr>
              <a:t> HIV </a:t>
            </a:r>
            <a:r>
              <a:rPr lang="en-US" dirty="0" err="1">
                <a:latin typeface="Cambria" panose="02040503050406030204" pitchFamily="18" charset="0"/>
                <a:ea typeface="Cambria" panose="02040503050406030204" pitchFamily="18" charset="0"/>
              </a:rPr>
              <a:t>αποτελεί</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τη</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βασική</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αιτία</a:t>
            </a:r>
            <a:r>
              <a:rPr lang="en-US" dirty="0">
                <a:latin typeface="Cambria" panose="02040503050406030204" pitchFamily="18" charset="0"/>
                <a:ea typeface="Cambria" panose="02040503050406030204" pitchFamily="18" charset="0"/>
              </a:rPr>
              <a:t> </a:t>
            </a:r>
            <a:r>
              <a:rPr lang="el-GR" dirty="0">
                <a:latin typeface="Cambria" panose="02040503050406030204" pitchFamily="18" charset="0"/>
                <a:ea typeface="Cambria" panose="02040503050406030204" pitchFamily="18" charset="0"/>
              </a:rPr>
              <a:t>θανάτου </a:t>
            </a:r>
            <a:r>
              <a:rPr lang="en-US" dirty="0" err="1">
                <a:latin typeface="Cambria" panose="02040503050406030204" pitchFamily="18" charset="0"/>
                <a:ea typeface="Cambria" panose="02040503050406030204" pitchFamily="18" charset="0"/>
              </a:rPr>
              <a:t>γυναικών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σε</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αναπαραγωγική</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ηλικία</a:t>
            </a:r>
            <a:r>
              <a:rPr lang="el-GR" dirty="0">
                <a:latin typeface="Cambria" panose="02040503050406030204" pitchFamily="18" charset="0"/>
                <a:ea typeface="Cambria" panose="02040503050406030204" pitchFamily="18" charset="0"/>
              </a:rPr>
              <a:t>,</a:t>
            </a:r>
            <a:r>
              <a:rPr lang="en-US" dirty="0">
                <a:latin typeface="Cambria" panose="02040503050406030204" pitchFamily="18" charset="0"/>
                <a:ea typeface="Cambria" panose="02040503050406030204" pitchFamily="18" charset="0"/>
              </a:rPr>
              <a:t> </a:t>
            </a:r>
            <a:r>
              <a:rPr lang="el-GR" dirty="0">
                <a:latin typeface="Cambria" panose="02040503050406030204" pitchFamily="18" charset="0"/>
                <a:ea typeface="Cambria" panose="02040503050406030204" pitchFamily="18" charset="0"/>
              </a:rPr>
              <a:t>παγκοσμίως</a:t>
            </a:r>
            <a:endParaRPr lang="en-US" dirty="0">
              <a:latin typeface="Cambria" panose="02040503050406030204" pitchFamily="18" charset="0"/>
              <a:ea typeface="Cambria" panose="020405030504060302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27017" y="496389"/>
            <a:ext cx="10955383" cy="6126480"/>
          </a:xfrm>
        </p:spPr>
        <p:txBody>
          <a:bodyPr>
            <a:normAutofit fontScale="70000" lnSpcReduction="20000"/>
          </a:bodyPr>
          <a:lstStyle/>
          <a:p>
            <a:pPr lvl="0"/>
            <a:endParaRPr lang="en-US" dirty="0">
              <a:latin typeface="Cambria" panose="02040503050406030204" pitchFamily="18" charset="0"/>
              <a:ea typeface="Cambria" panose="02040503050406030204" pitchFamily="18" charset="0"/>
            </a:endParaRPr>
          </a:p>
          <a:p>
            <a:pPr lvl="0"/>
            <a:r>
              <a:rPr lang="en-US" dirty="0" err="1">
                <a:latin typeface="Cambria" panose="02040503050406030204" pitchFamily="18" charset="0"/>
                <a:ea typeface="Cambria" panose="02040503050406030204" pitchFamily="18" charset="0"/>
              </a:rPr>
              <a:t>Οι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θάνατοι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από</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φυματίωση</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σε</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ανθρώπους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που</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ζουν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με</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τον</a:t>
            </a:r>
            <a:r>
              <a:rPr lang="en-US" dirty="0">
                <a:latin typeface="Cambria" panose="02040503050406030204" pitchFamily="18" charset="0"/>
                <a:ea typeface="Cambria" panose="02040503050406030204" pitchFamily="18" charset="0"/>
              </a:rPr>
              <a:t> HIV </a:t>
            </a:r>
            <a:r>
              <a:rPr lang="en-US" dirty="0" err="1">
                <a:latin typeface="Cambria" panose="02040503050406030204" pitchFamily="18" charset="0"/>
                <a:ea typeface="Cambria" panose="02040503050406030204" pitchFamily="18" charset="0"/>
              </a:rPr>
              <a:t>έχουν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μειωθεί</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κατά</a:t>
            </a:r>
            <a:r>
              <a:rPr lang="en-US" dirty="0">
                <a:latin typeface="Cambria" panose="02040503050406030204" pitchFamily="18" charset="0"/>
                <a:ea typeface="Cambria" panose="02040503050406030204" pitchFamily="18" charset="0"/>
              </a:rPr>
              <a:t> 36% </a:t>
            </a:r>
            <a:r>
              <a:rPr lang="en-US" dirty="0" err="1">
                <a:latin typeface="Cambria" panose="02040503050406030204" pitchFamily="18" charset="0"/>
                <a:ea typeface="Cambria" panose="02040503050406030204" pitchFamily="18" charset="0"/>
              </a:rPr>
              <a:t>από</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2004</a:t>
            </a:r>
            <a:endParaRPr lang="el-GR" dirty="0">
              <a:latin typeface="Cambria" panose="02040503050406030204" pitchFamily="18" charset="0"/>
              <a:ea typeface="Cambria" panose="02040503050406030204" pitchFamily="18" charset="0"/>
            </a:endParaRPr>
          </a:p>
          <a:p>
            <a:pPr lvl="0"/>
            <a:endParaRPr lang="en-US" dirty="0">
              <a:latin typeface="Cambria" panose="02040503050406030204" pitchFamily="18" charset="0"/>
              <a:ea typeface="Cambria" panose="02040503050406030204" pitchFamily="18" charset="0"/>
            </a:endParaRPr>
          </a:p>
          <a:p>
            <a:pPr lvl="0"/>
            <a:r>
              <a:rPr lang="el-GR" dirty="0">
                <a:latin typeface="Cambria" panose="02040503050406030204" pitchFamily="18" charset="0"/>
                <a:ea typeface="Cambria" panose="02040503050406030204" pitchFamily="18" charset="0"/>
              </a:rPr>
              <a:t>Στις 250,000 ανήλθαν οι μολύνσεις από τον</a:t>
            </a:r>
            <a:r>
              <a:rPr lang="en-US" dirty="0">
                <a:latin typeface="Cambria" panose="02040503050406030204" pitchFamily="18" charset="0"/>
                <a:ea typeface="Cambria" panose="02040503050406030204" pitchFamily="18" charset="0"/>
              </a:rPr>
              <a:t> HIV </a:t>
            </a:r>
            <a:r>
              <a:rPr lang="el-GR" dirty="0">
                <a:latin typeface="Cambria" panose="02040503050406030204" pitchFamily="18" charset="0"/>
                <a:ea typeface="Cambria" panose="02040503050406030204" pitchFamily="18" charset="0"/>
              </a:rPr>
              <a:t>το 2013 με τα δύο τρίτα να αφορούν </a:t>
            </a:r>
            <a:r>
              <a:rPr lang="el-GR" dirty="0" err="1">
                <a:latin typeface="Cambria" panose="02040503050406030204" pitchFamily="18" charset="0"/>
                <a:ea typeface="Cambria" panose="02040503050406030204" pitchFamily="18" charset="0"/>
              </a:rPr>
              <a:t>έφηβα</a:t>
            </a:r>
            <a:r>
              <a:rPr lang="el-GR" dirty="0">
                <a:latin typeface="Cambria" panose="02040503050406030204" pitchFamily="18" charset="0"/>
                <a:ea typeface="Cambria" panose="02040503050406030204" pitchFamily="18" charset="0"/>
              </a:rPr>
              <a:t> κορίτσια</a:t>
            </a:r>
          </a:p>
          <a:p>
            <a:pPr lvl="0"/>
            <a:endParaRPr lang="en-US" dirty="0">
              <a:latin typeface="Cambria" panose="02040503050406030204" pitchFamily="18" charset="0"/>
              <a:ea typeface="Cambria" panose="02040503050406030204" pitchFamily="18" charset="0"/>
            </a:endParaRPr>
          </a:p>
          <a:p>
            <a:pPr lvl="0"/>
            <a:r>
              <a:rPr lang="el-GR" dirty="0">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AIDS </a:t>
            </a:r>
            <a:r>
              <a:rPr lang="el-GR" dirty="0">
                <a:latin typeface="Cambria" panose="02040503050406030204" pitchFamily="18" charset="0"/>
                <a:ea typeface="Cambria" panose="02040503050406030204" pitchFamily="18" charset="0"/>
              </a:rPr>
              <a:t>αποτελεί τη βασική αιτία θανάτου μεταξύ εφήβων (ηλικίας 10-19) στην Αφρική και τη δεύτερη σε παγκόσμιο επίπεδο</a:t>
            </a:r>
          </a:p>
          <a:p>
            <a:pPr lvl="0"/>
            <a:endParaRPr lang="en-US" dirty="0">
              <a:latin typeface="Cambria" panose="02040503050406030204" pitchFamily="18" charset="0"/>
              <a:ea typeface="Cambria" panose="02040503050406030204" pitchFamily="18" charset="0"/>
            </a:endParaRPr>
          </a:p>
          <a:p>
            <a:pPr lvl="0"/>
            <a:r>
              <a:rPr lang="el-GR" dirty="0">
                <a:latin typeface="Cambria" panose="02040503050406030204" pitchFamily="18" charset="0"/>
                <a:ea typeface="Cambria" panose="02040503050406030204" pitchFamily="18" charset="0"/>
              </a:rPr>
              <a:t>Πολλά </a:t>
            </a:r>
            <a:r>
              <a:rPr lang="el-GR" dirty="0" err="1">
                <a:latin typeface="Cambria" panose="02040503050406030204" pitchFamily="18" charset="0"/>
                <a:ea typeface="Cambria" panose="02040503050406030204" pitchFamily="18" charset="0"/>
              </a:rPr>
              <a:t>έφηβα</a:t>
            </a:r>
            <a:r>
              <a:rPr lang="el-GR" dirty="0">
                <a:latin typeface="Cambria" panose="02040503050406030204" pitchFamily="18" charset="0"/>
                <a:ea typeface="Cambria" panose="02040503050406030204" pitchFamily="18" charset="0"/>
              </a:rPr>
              <a:t> κορίτσια αναφέρουν ότι η πρώτη τους σεξουαλική εμπειρία δεν ήταν ηθελημένη</a:t>
            </a:r>
          </a:p>
          <a:p>
            <a:pPr lvl="0"/>
            <a:endParaRPr lang="en-US" dirty="0">
              <a:latin typeface="Cambria" panose="02040503050406030204" pitchFamily="18" charset="0"/>
              <a:ea typeface="Cambria" panose="02040503050406030204" pitchFamily="18" charset="0"/>
            </a:endParaRPr>
          </a:p>
          <a:p>
            <a:pPr lvl="0"/>
            <a:r>
              <a:rPr lang="en-US" dirty="0">
                <a:latin typeface="Cambria" panose="02040503050406030204" pitchFamily="18" charset="0"/>
                <a:ea typeface="Cambria" panose="02040503050406030204" pitchFamily="18" charset="0"/>
              </a:rPr>
              <a:t>2,1 </a:t>
            </a:r>
            <a:r>
              <a:rPr lang="en-US" dirty="0" err="1">
                <a:latin typeface="Cambria" panose="02040503050406030204" pitchFamily="18" charset="0"/>
                <a:ea typeface="Cambria" panose="02040503050406030204" pitchFamily="18" charset="0"/>
              </a:rPr>
              <a:t>εκατομμύρια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έφηβοι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υπολογίζεται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ότι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ζουν</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με</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τον</a:t>
            </a:r>
            <a:r>
              <a:rPr lang="en-US" dirty="0">
                <a:latin typeface="Cambria" panose="02040503050406030204" pitchFamily="18" charset="0"/>
                <a:ea typeface="Cambria" panose="02040503050406030204" pitchFamily="18" charset="0"/>
              </a:rPr>
              <a:t> HIV </a:t>
            </a:r>
            <a:r>
              <a:rPr lang="en-US" dirty="0" err="1">
                <a:latin typeface="Cambria" panose="02040503050406030204" pitchFamily="18" charset="0"/>
                <a:ea typeface="Cambria" panose="02040503050406030204" pitchFamily="18" charset="0"/>
              </a:rPr>
              <a:t>από</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2013</a:t>
            </a:r>
            <a:endParaRPr lang="el-GR" dirty="0">
              <a:latin typeface="Cambria" panose="02040503050406030204" pitchFamily="18" charset="0"/>
              <a:ea typeface="Cambria" panose="02040503050406030204" pitchFamily="18" charset="0"/>
            </a:endParaRPr>
          </a:p>
          <a:p>
            <a:pPr lvl="0"/>
            <a:endParaRPr lang="en-US" dirty="0">
              <a:latin typeface="Cambria" panose="02040503050406030204" pitchFamily="18" charset="0"/>
              <a:ea typeface="Cambria" panose="02040503050406030204" pitchFamily="18" charset="0"/>
            </a:endParaRPr>
          </a:p>
          <a:p>
            <a:pPr lvl="0"/>
            <a:r>
              <a:rPr lang="el-GR" dirty="0">
                <a:latin typeface="Cambria" panose="02040503050406030204" pitchFamily="18" charset="0"/>
                <a:ea typeface="Cambria" panose="02040503050406030204" pitchFamily="18" charset="0"/>
              </a:rPr>
              <a:t>Πάνω από 6,2 εκατομμύρια θάνατοι από ελονοσία αποφεύχθηκαν κατά την περίοδο 2000-2015, πρωτίστως παιδιών κάτω των πέντε στην </a:t>
            </a:r>
            <a:r>
              <a:rPr lang="el-GR" dirty="0" err="1">
                <a:latin typeface="Cambria" panose="02040503050406030204" pitchFamily="18" charset="0"/>
                <a:ea typeface="Cambria" panose="02040503050406030204" pitchFamily="18" charset="0"/>
              </a:rPr>
              <a:t>Υποσαχάρια</a:t>
            </a:r>
            <a:r>
              <a:rPr lang="el-GR" dirty="0">
                <a:latin typeface="Cambria" panose="02040503050406030204" pitchFamily="18" charset="0"/>
                <a:ea typeface="Cambria" panose="02040503050406030204" pitchFamily="18" charset="0"/>
              </a:rPr>
              <a:t> Αφρική. Το παγκόσμιο ποσοστό μειώθηκε κατά 37%</a:t>
            </a:r>
            <a:r>
              <a:rPr lang="en-US" dirty="0">
                <a:latin typeface="Cambria" panose="02040503050406030204" pitchFamily="18" charset="0"/>
                <a:ea typeface="Cambria" panose="02040503050406030204" pitchFamily="18" charset="0"/>
              </a:rPr>
              <a:t>,</a:t>
            </a:r>
            <a:r>
              <a:rPr lang="el-GR" dirty="0">
                <a:latin typeface="Cambria" panose="02040503050406030204" pitchFamily="18" charset="0"/>
                <a:ea typeface="Cambria" panose="02040503050406030204" pitchFamily="18" charset="0"/>
              </a:rPr>
              <a:t> ενώ τα ποσοστά θνησιμότητας κατά 58%</a:t>
            </a:r>
          </a:p>
          <a:p>
            <a:pPr lvl="0"/>
            <a:endParaRPr lang="en-US" dirty="0">
              <a:latin typeface="Cambria" panose="02040503050406030204" pitchFamily="18" charset="0"/>
              <a:ea typeface="Cambria" panose="02040503050406030204" pitchFamily="18" charset="0"/>
            </a:endParaRPr>
          </a:p>
          <a:p>
            <a:pPr lvl="0"/>
            <a:r>
              <a:rPr lang="en-US" dirty="0" err="1">
                <a:latin typeface="Cambria" panose="02040503050406030204" pitchFamily="18" charset="0"/>
                <a:ea typeface="Cambria" panose="02040503050406030204" pitchFamily="18" charset="0"/>
              </a:rPr>
              <a:t>Κατά</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το</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διάστημα</a:t>
            </a:r>
            <a:r>
              <a:rPr lang="en-US" dirty="0">
                <a:latin typeface="Cambria" panose="02040503050406030204" pitchFamily="18" charset="0"/>
                <a:ea typeface="Cambria" panose="02040503050406030204" pitchFamily="18" charset="0"/>
              </a:rPr>
              <a:t> 2000-2013, η </a:t>
            </a:r>
            <a:r>
              <a:rPr lang="en-US" dirty="0" err="1">
                <a:latin typeface="Cambria" panose="02040503050406030204" pitchFamily="18" charset="0"/>
                <a:ea typeface="Cambria" panose="02040503050406030204" pitchFamily="18" charset="0"/>
              </a:rPr>
              <a:t>πρόληψη</a:t>
            </a:r>
            <a:r>
              <a:rPr lang="en-US" dirty="0">
                <a:latin typeface="Cambria" panose="02040503050406030204" pitchFamily="18" charset="0"/>
                <a:ea typeface="Cambria" panose="02040503050406030204" pitchFamily="18" charset="0"/>
              </a:rPr>
              <a:t>, η </a:t>
            </a:r>
            <a:r>
              <a:rPr lang="en-US" dirty="0" err="1">
                <a:latin typeface="Cambria" panose="02040503050406030204" pitchFamily="18" charset="0"/>
                <a:ea typeface="Cambria" panose="02040503050406030204" pitchFamily="18" charset="0"/>
              </a:rPr>
              <a:t>διάγνωση</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και</a:t>
            </a:r>
            <a:r>
              <a:rPr lang="en-US" dirty="0">
                <a:latin typeface="Cambria" panose="02040503050406030204" pitchFamily="18" charset="0"/>
                <a:ea typeface="Cambria" panose="02040503050406030204" pitchFamily="18" charset="0"/>
              </a:rPr>
              <a:t> η </a:t>
            </a:r>
            <a:r>
              <a:rPr lang="en-US" dirty="0" err="1">
                <a:latin typeface="Cambria" panose="02040503050406030204" pitchFamily="18" charset="0"/>
                <a:ea typeface="Cambria" panose="02040503050406030204" pitchFamily="18" charset="0"/>
              </a:rPr>
              <a:t>θεραπεία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της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φυματίωσης</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υπολογίζεται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ότι</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έσωσε</a:t>
            </a:r>
            <a:r>
              <a:rPr lang="en-US" dirty="0">
                <a:latin typeface="Cambria" panose="02040503050406030204" pitchFamily="18" charset="0"/>
                <a:ea typeface="Cambria" panose="02040503050406030204" pitchFamily="18" charset="0"/>
              </a:rPr>
              <a:t> 37 </a:t>
            </a:r>
            <a:r>
              <a:rPr lang="en-US" dirty="0" err="1">
                <a:latin typeface="Cambria" panose="02040503050406030204" pitchFamily="18" charset="0"/>
                <a:ea typeface="Cambria" panose="02040503050406030204" pitchFamily="18" charset="0"/>
              </a:rPr>
              <a:t>εκατομμύρια</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ζωές</a:t>
            </a:r>
            <a:r>
              <a:rPr lang="en-US" dirty="0">
                <a:latin typeface="Cambria" panose="02040503050406030204" pitchFamily="18" charset="0"/>
                <a:ea typeface="Cambria" panose="02040503050406030204" pitchFamily="18" charset="0"/>
              </a:rPr>
              <a:t>. Τα π</a:t>
            </a:r>
            <a:r>
              <a:rPr lang="en-US" dirty="0" err="1">
                <a:latin typeface="Cambria" panose="02040503050406030204" pitchFamily="18" charset="0"/>
                <a:ea typeface="Cambria" panose="02040503050406030204" pitchFamily="18" charset="0"/>
              </a:rPr>
              <a:t>οσοστά</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θνησιμότητ</a:t>
            </a:r>
            <a:r>
              <a:rPr lang="en-US" dirty="0">
                <a:latin typeface="Cambria" panose="02040503050406030204" pitchFamily="18" charset="0"/>
                <a:ea typeface="Cambria" panose="02040503050406030204" pitchFamily="18" charset="0"/>
              </a:rPr>
              <a:t>ας από φυματίωση μειώθηκαν κατά 45%, ενώ το ποσοστό εμφάνισης της νόσου μειώθηκε κατά 41% για το διάστημα 1990-2013</a:t>
            </a:r>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13806" y="0"/>
            <a:ext cx="10363200" cy="1143000"/>
          </a:xfrm>
        </p:spPr>
        <p:txBody>
          <a:bodyPr>
            <a:normAutofit/>
          </a:bodyPr>
          <a:lstStyle/>
          <a:p>
            <a:r>
              <a:rPr lang="el-GR" b="1" dirty="0">
                <a:latin typeface="+mn-lt"/>
              </a:rPr>
              <a:t>Στόχοι</a:t>
            </a:r>
          </a:p>
        </p:txBody>
      </p:sp>
      <p:sp>
        <p:nvSpPr>
          <p:cNvPr id="3" name="Θέση περιεχομένου 2"/>
          <p:cNvSpPr>
            <a:spLocks noGrp="1"/>
          </p:cNvSpPr>
          <p:nvPr>
            <p:ph sz="quarter" idx="1"/>
          </p:nvPr>
        </p:nvSpPr>
        <p:spPr>
          <a:xfrm>
            <a:off x="497440" y="1227909"/>
            <a:ext cx="11102377" cy="5225142"/>
          </a:xfrm>
        </p:spPr>
        <p:txBody>
          <a:bodyPr>
            <a:noAutofit/>
          </a:bodyPr>
          <a:lstStyle/>
          <a:p>
            <a:pPr lvl="0">
              <a:buNone/>
            </a:pPr>
            <a:r>
              <a:rPr lang="el-GR" sz="2200" dirty="0"/>
              <a:t>Έως το 2030:</a:t>
            </a:r>
          </a:p>
          <a:p>
            <a:pPr lvl="0">
              <a:buNone/>
            </a:pPr>
            <a:endParaRPr lang="el-GR" sz="2200" dirty="0"/>
          </a:p>
          <a:p>
            <a:pPr lvl="0"/>
            <a:r>
              <a:rPr lang="el-GR" sz="2200" dirty="0"/>
              <a:t>Μείωση της παγκόσμιας μητρικής θνησιμότητας σε λιγότερους από 70 θανάτους ανά 100.000 γεννήσεις</a:t>
            </a:r>
            <a:endParaRPr lang="en-US" sz="2200" dirty="0"/>
          </a:p>
          <a:p>
            <a:pPr lvl="0"/>
            <a:r>
              <a:rPr lang="el-GR" sz="2200" dirty="0"/>
              <a:t>Τερματισμός των αποτρέψιμων θανάτων νεογνών και παιδιών κάτω των πέντε ετών, με στόχο όλες οι χώρες να μειώσουν τη νεογνική θνησιμότητα στους 12 θανάτους ανά 1,000 γεννήσεις και την παιδική, κάτω των πέντε ετών, θνησιμότητα στους 25 θανάτους ανά 1,000 γεννήσεις</a:t>
            </a:r>
            <a:endParaRPr lang="en-US" sz="2200" dirty="0"/>
          </a:p>
          <a:p>
            <a:pPr lvl="0"/>
            <a:r>
              <a:rPr lang="el-GR" sz="2200" dirty="0"/>
              <a:t>Τερματισμός των επιδημιών του</a:t>
            </a:r>
            <a:r>
              <a:rPr lang="en-US" sz="2200" dirty="0"/>
              <a:t> AIDS</a:t>
            </a:r>
            <a:r>
              <a:rPr lang="el-GR" sz="2200" dirty="0"/>
              <a:t>, της φυματίωσης, της ελονοσίας και άλλων παραμελημένων τροπικών ασθενειών, και καταπολέμηση της ηπατίτιδας, των ασθενειών που μεταδίδονται μέσω του νερού, καθώς και άλλων μεταδοτικών ασθενειών</a:t>
            </a:r>
            <a:endParaRPr lang="en-US" sz="2200" dirty="0"/>
          </a:p>
        </p:txBody>
      </p:sp>
    </p:spTree>
    <p:extLst>
      <p:ext uri="{BB962C8B-B14F-4D97-AF65-F5344CB8AC3E}">
        <p14:creationId xmlns:p14="http://schemas.microsoft.com/office/powerpoint/2010/main" val="215356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6620" y="176011"/>
            <a:ext cx="10363200" cy="1143000"/>
          </a:xfrm>
        </p:spPr>
        <p:txBody>
          <a:bodyPr/>
          <a:lstStyle/>
          <a:p>
            <a:r>
              <a:rPr lang="el-GR" b="1" dirty="0">
                <a:solidFill>
                  <a:srgbClr val="696464"/>
                </a:solidFill>
                <a:latin typeface="Cambria" panose="02040503050406030204" pitchFamily="18" charset="0"/>
              </a:rPr>
              <a:t>Στόχοι</a:t>
            </a:r>
            <a:endParaRPr lang="el-GR" dirty="0"/>
          </a:p>
        </p:txBody>
      </p:sp>
      <p:sp>
        <p:nvSpPr>
          <p:cNvPr id="3" name="Θέση περιεχομένου 2"/>
          <p:cNvSpPr>
            <a:spLocks noGrp="1"/>
          </p:cNvSpPr>
          <p:nvPr>
            <p:ph sz="quarter" idx="1"/>
          </p:nvPr>
        </p:nvSpPr>
        <p:spPr>
          <a:xfrm>
            <a:off x="536620" y="1453166"/>
            <a:ext cx="10363200" cy="4572000"/>
          </a:xfrm>
        </p:spPr>
        <p:txBody>
          <a:bodyPr>
            <a:normAutofit/>
          </a:bodyPr>
          <a:lstStyle/>
          <a:p>
            <a:pPr lvl="0">
              <a:buClr>
                <a:srgbClr val="D34817"/>
              </a:buClr>
              <a:buNone/>
            </a:pPr>
            <a:r>
              <a:rPr lang="el-GR" sz="2200" dirty="0">
                <a:solidFill>
                  <a:prstClr val="black"/>
                </a:solidFill>
              </a:rPr>
              <a:t>Έως το 2030:</a:t>
            </a:r>
          </a:p>
          <a:p>
            <a:pPr lvl="0">
              <a:buClr>
                <a:srgbClr val="D34817"/>
              </a:buClr>
            </a:pPr>
            <a:endParaRPr lang="el-GR" sz="2200" dirty="0">
              <a:solidFill>
                <a:prstClr val="black"/>
              </a:solidFill>
            </a:endParaRPr>
          </a:p>
          <a:p>
            <a:pPr lvl="0">
              <a:buClr>
                <a:srgbClr val="D34817"/>
              </a:buClr>
            </a:pPr>
            <a:r>
              <a:rPr lang="el-GR" sz="2200" dirty="0">
                <a:solidFill>
                  <a:prstClr val="black"/>
                </a:solidFill>
              </a:rPr>
              <a:t>Μείωση κατά το ένα τρίτο της πρόωρης θνησιμότητας από μη-μεταδοτικές ασθένειες μέσω της πρόληψης και της θεραπείας, και προώθηση της ψυχικής υγείας και ευημερίας</a:t>
            </a:r>
            <a:endParaRPr lang="el-GR" sz="2000" dirty="0">
              <a:solidFill>
                <a:prstClr val="black"/>
              </a:solidFill>
            </a:endParaRPr>
          </a:p>
          <a:p>
            <a:pPr lvl="0">
              <a:buClr>
                <a:srgbClr val="D34817"/>
              </a:buClr>
            </a:pPr>
            <a:r>
              <a:rPr lang="el-GR" sz="2000" dirty="0">
                <a:solidFill>
                  <a:prstClr val="black"/>
                </a:solidFill>
              </a:rPr>
              <a:t>Διασφάλιση της καθολικής πρόσβασης στη σεξουαλική και αναπαραγωγική υγειονομική περίθαλψη, συμπεριλαμβανομένου του οικογενειακού προγραμματισμού, της ενημέρωσης και εκπαίδευσης, και της ενσωμάτωσης της αναπαραγωγικής υγείας σε εθνικές στρατηγικές και προγράμματα</a:t>
            </a:r>
            <a:endParaRPr lang="en-US" sz="2000" dirty="0">
              <a:solidFill>
                <a:prstClr val="black"/>
              </a:solidFill>
            </a:endParaRPr>
          </a:p>
          <a:p>
            <a:pPr lvl="0">
              <a:buClr>
                <a:srgbClr val="D34817"/>
              </a:buClr>
            </a:pPr>
            <a:r>
              <a:rPr lang="el-GR" sz="2000" dirty="0">
                <a:solidFill>
                  <a:prstClr val="black"/>
                </a:solidFill>
              </a:rPr>
              <a:t>Διασφάλιση της ουσιαστικής μείωσης του αριθμού των θανάτων και των ασθενειών που οφείλονται σε επικίνδυνες χημικές ουσίες, καθώς και στη ρύπανση και τη μόλυνση του αέρα, των υδάτων και του εδάφους</a:t>
            </a:r>
            <a:endParaRPr lang="en-US" sz="2000" dirty="0">
              <a:solidFill>
                <a:prstClr val="black"/>
              </a:solidFill>
            </a:endParaRPr>
          </a:p>
          <a:p>
            <a:endParaRPr lang="el-GR" dirty="0"/>
          </a:p>
        </p:txBody>
      </p:sp>
    </p:spTree>
    <p:extLst>
      <p:ext uri="{BB962C8B-B14F-4D97-AF65-F5344CB8AC3E}">
        <p14:creationId xmlns:p14="http://schemas.microsoft.com/office/powerpoint/2010/main" val="1815385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1044</TotalTime>
  <Words>1895</Words>
  <Application>Microsoft Macintosh PowerPoint</Application>
  <PresentationFormat>Ευρεία οθόνη</PresentationFormat>
  <Paragraphs>142</Paragraphs>
  <Slides>23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23</vt:i4>
      </vt:variant>
    </vt:vector>
  </HeadingPairs>
  <TitlesOfParts>
    <vt:vector size="29" baseType="lpstr">
      <vt:lpstr>Calibri</vt:lpstr>
      <vt:lpstr>Cambria</vt:lpstr>
      <vt:lpstr>Franklin Gothic Book</vt:lpstr>
      <vt:lpstr>Perpetua</vt:lpstr>
      <vt:lpstr>Wingdings 2</vt:lpstr>
      <vt:lpstr>Equity</vt:lpstr>
      <vt:lpstr>Μάθημα Ε2. Περιβαλλοντικά Ζητήματα στην Προοπτική της Αειφόρου Ανάπτυξης</vt:lpstr>
      <vt:lpstr>Παρουσίαση 3ου Στόχου: Καλή Υγεία και Ευημερία</vt:lpstr>
      <vt:lpstr>Παρουσίαση του PowerPoint</vt:lpstr>
      <vt:lpstr>Στοιχεία και αριθμοί</vt:lpstr>
      <vt:lpstr>Παρουσίαση του PowerPoint</vt:lpstr>
      <vt:lpstr>Παρουσίαση του PowerPoint</vt:lpstr>
      <vt:lpstr>Παρουσίαση του PowerPoint</vt:lpstr>
      <vt:lpstr>Στόχοι</vt:lpstr>
      <vt:lpstr>Στόχοι</vt:lpstr>
      <vt:lpstr>Στόχοι</vt:lpstr>
      <vt:lpstr>Στόχοι</vt:lpstr>
      <vt:lpstr>Σχέδιο υποβολής προγράμματος σχολικής δραστηριότητας για την Περιβαλλοντική Εκπαίδευση</vt:lpstr>
      <vt:lpstr>Παιδαγωγική διαδικασία  </vt:lpstr>
      <vt:lpstr>Β. Παιδαγωγικοί στόχοι</vt:lpstr>
      <vt:lpstr>Β. Παιδαγωγικοί στόχοι</vt:lpstr>
      <vt:lpstr>Γ. Μεθοδολογία υλοποίησης</vt:lpstr>
      <vt:lpstr>Δ. Προβλεπόμενη διάρκεια-προβλεπόμενος μήνας έναρξης </vt:lpstr>
      <vt:lpstr>Ε. Προβλεπόμενες επισκέψεις-συνεργασίες  με άλλους φορείς </vt:lpstr>
      <vt:lpstr> ΣΤ. Πεδία σύνδεσης με τα προγράμματα σπουδών (γνωστικά αντικείμενα)</vt:lpstr>
      <vt:lpstr>Ζ. Τρόποι διάχυσης των αποτελεσμάτων </vt:lpstr>
      <vt:lpstr>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vt:lpstr>
      <vt:lpstr>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vt:lpstr>
      <vt:lpstr>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Λογαριασμός Microsoft</dc:creator>
  <cp:lastModifiedBy>Thanos Mogias</cp:lastModifiedBy>
  <cp:revision>70</cp:revision>
  <dcterms:created xsi:type="dcterms:W3CDTF">2023-05-22T11:00:42Z</dcterms:created>
  <dcterms:modified xsi:type="dcterms:W3CDTF">2023-05-25T17:22:56Z</dcterms:modified>
</cp:coreProperties>
</file>