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90" r:id="rId8"/>
    <p:sldId id="261" r:id="rId9"/>
    <p:sldId id="291" r:id="rId10"/>
    <p:sldId id="263" r:id="rId11"/>
    <p:sldId id="264" r:id="rId12"/>
    <p:sldId id="265" r:id="rId13"/>
    <p:sldId id="289" r:id="rId14"/>
    <p:sldId id="271" r:id="rId15"/>
    <p:sldId id="266" r:id="rId16"/>
    <p:sldId id="272" r:id="rId17"/>
    <p:sldId id="273" r:id="rId18"/>
    <p:sldId id="274" r:id="rId19"/>
    <p:sldId id="292" r:id="rId20"/>
    <p:sldId id="293" r:id="rId21"/>
    <p:sldId id="275" r:id="rId22"/>
    <p:sldId id="277" r:id="rId23"/>
    <p:sldId id="297" r:id="rId24"/>
    <p:sldId id="295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970" autoAdjust="0"/>
  </p:normalViewPr>
  <p:slideViewPr>
    <p:cSldViewPr snapToGrid="0">
      <p:cViewPr varScale="1">
        <p:scale>
          <a:sx n="97" d="100"/>
          <a:sy n="97" d="100"/>
        </p:scale>
        <p:origin x="10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4B46E-60FB-4AD8-9656-08C5993EAC1E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50B68BB-A1EC-4EE4-9D4B-95B36D0645F8}">
      <dgm:prSet custT="1"/>
      <dgm:spPr/>
      <dgm:t>
        <a:bodyPr/>
        <a:lstStyle/>
        <a:p>
          <a:r>
            <a:rPr lang="el-GR" sz="2400" b="1" dirty="0">
              <a:latin typeface="Calibri" panose="020F0502020204030204" pitchFamily="34" charset="0"/>
              <a:cs typeface="Calibri" panose="020F0502020204030204" pitchFamily="34" charset="0"/>
            </a:rPr>
            <a:t>Βασικοί άξονες </a:t>
          </a:r>
          <a:endParaRPr lang="el-G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349550-31AC-43EE-8C42-4C8C54F1CB84}" type="parTrans" cxnId="{F5DA352B-25F7-4001-A79A-2A878829FEB1}">
      <dgm:prSet/>
      <dgm:spPr/>
      <dgm:t>
        <a:bodyPr/>
        <a:lstStyle/>
        <a:p>
          <a:endParaRPr lang="el-GR"/>
        </a:p>
      </dgm:t>
    </dgm:pt>
    <dgm:pt modelId="{210BC391-6C5E-4A55-8AC9-DC4FD3A1B7A8}" type="sibTrans" cxnId="{F5DA352B-25F7-4001-A79A-2A878829FEB1}">
      <dgm:prSet/>
      <dgm:spPr/>
      <dgm:t>
        <a:bodyPr/>
        <a:lstStyle/>
        <a:p>
          <a:endParaRPr lang="el-GR"/>
        </a:p>
      </dgm:t>
    </dgm:pt>
    <dgm:pt modelId="{6E1CB48C-9BFF-406B-85B1-E276D3723C4E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ΠΕΡΙΒΑΛΛΟΝ</a:t>
          </a:r>
          <a:r>
            <a:rPr lang="el-GR" sz="1600" dirty="0">
              <a:latin typeface="Calibri" panose="020F0502020204030204" pitchFamily="34" charset="0"/>
              <a:cs typeface="Calibri" panose="020F0502020204030204" pitchFamily="34" charset="0"/>
            </a:rPr>
            <a:t> (φυσικό-κοινωνικό)</a:t>
          </a:r>
        </a:p>
      </dgm:t>
    </dgm:pt>
    <dgm:pt modelId="{ABDCCEDF-F972-4DF5-AB9D-FF20F5E6D1A1}" type="parTrans" cxnId="{555CAF1E-F217-4E6A-8934-881D30C170D1}">
      <dgm:prSet/>
      <dgm:spPr/>
      <dgm:t>
        <a:bodyPr/>
        <a:lstStyle/>
        <a:p>
          <a:endParaRPr lang="el-GR"/>
        </a:p>
      </dgm:t>
    </dgm:pt>
    <dgm:pt modelId="{D33CCB73-633A-4FCC-B0B4-34C8F9780092}" type="sibTrans" cxnId="{555CAF1E-F217-4E6A-8934-881D30C170D1}">
      <dgm:prSet/>
      <dgm:spPr/>
      <dgm:t>
        <a:bodyPr/>
        <a:lstStyle/>
        <a:p>
          <a:endParaRPr lang="el-GR"/>
        </a:p>
      </dgm:t>
    </dgm:pt>
    <dgm:pt modelId="{886D00BA-CF27-4F14-84A6-8FA4E17B5637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ΑΓΩΓΗ </a:t>
          </a:r>
        </a:p>
      </dgm:t>
    </dgm:pt>
    <dgm:pt modelId="{820C561B-1F36-4590-8F2D-5E67A1269405}" type="parTrans" cxnId="{219052FE-B698-46FA-B7D3-A3964B2B5DCF}">
      <dgm:prSet/>
      <dgm:spPr/>
      <dgm:t>
        <a:bodyPr/>
        <a:lstStyle/>
        <a:p>
          <a:endParaRPr lang="el-GR"/>
        </a:p>
      </dgm:t>
    </dgm:pt>
    <dgm:pt modelId="{B75F9EA4-F4D1-4850-BD59-CB2644AC7B5C}" type="sibTrans" cxnId="{219052FE-B698-46FA-B7D3-A3964B2B5DCF}">
      <dgm:prSet/>
      <dgm:spPr/>
      <dgm:t>
        <a:bodyPr/>
        <a:lstStyle/>
        <a:p>
          <a:endParaRPr lang="el-GR"/>
        </a:p>
      </dgm:t>
    </dgm:pt>
    <dgm:pt modelId="{59CE0A88-FF63-4976-98E0-823EF1B598F9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ΕΚΠΑΙΔΕΥΣΗ</a:t>
          </a:r>
        </a:p>
      </dgm:t>
    </dgm:pt>
    <dgm:pt modelId="{893C24F1-0DB5-4E5A-89FD-E679D3C5AB54}" type="parTrans" cxnId="{998F0FE6-A2D8-4C29-B84E-A4C6E24F13B1}">
      <dgm:prSet/>
      <dgm:spPr/>
      <dgm:t>
        <a:bodyPr/>
        <a:lstStyle/>
        <a:p>
          <a:endParaRPr lang="el-GR"/>
        </a:p>
      </dgm:t>
    </dgm:pt>
    <dgm:pt modelId="{F83CE0A8-A7B9-43FE-826E-D9F74C9CA596}" type="sibTrans" cxnId="{998F0FE6-A2D8-4C29-B84E-A4C6E24F13B1}">
      <dgm:prSet/>
      <dgm:spPr/>
      <dgm:t>
        <a:bodyPr/>
        <a:lstStyle/>
        <a:p>
          <a:endParaRPr lang="el-GR"/>
        </a:p>
      </dgm:t>
    </dgm:pt>
    <dgm:pt modelId="{CCC1A926-6FA8-497F-988D-7CC46F9217BD}" type="pres">
      <dgm:prSet presAssocID="{DFB4B46E-60FB-4AD8-9656-08C5993EAC1E}" presName="rootnode" presStyleCnt="0">
        <dgm:presLayoutVars>
          <dgm:chMax/>
          <dgm:chPref/>
          <dgm:dir/>
          <dgm:animLvl val="lvl"/>
        </dgm:presLayoutVars>
      </dgm:prSet>
      <dgm:spPr/>
    </dgm:pt>
    <dgm:pt modelId="{1A7283C0-94BD-4549-9E04-70FE0D231B4E}" type="pres">
      <dgm:prSet presAssocID="{850B68BB-A1EC-4EE4-9D4B-95B36D0645F8}" presName="composite" presStyleCnt="0"/>
      <dgm:spPr/>
    </dgm:pt>
    <dgm:pt modelId="{88985261-9F52-448F-8708-B6B8ED2AEED6}" type="pres">
      <dgm:prSet presAssocID="{850B68BB-A1EC-4EE4-9D4B-95B36D0645F8}" presName="bentUpArrow1" presStyleLbl="alignImgPlace1" presStyleIdx="0" presStyleCnt="3"/>
      <dgm:spPr/>
    </dgm:pt>
    <dgm:pt modelId="{2DB025B3-1B12-4623-8050-F03C4C97672B}" type="pres">
      <dgm:prSet presAssocID="{850B68BB-A1EC-4EE4-9D4B-95B36D0645F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BFE73187-04A1-4F7C-9CB4-FAE34B2F4518}" type="pres">
      <dgm:prSet presAssocID="{850B68BB-A1EC-4EE4-9D4B-95B36D0645F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B89593A-01BF-4D1D-8459-53EB7BC2CC5A}" type="pres">
      <dgm:prSet presAssocID="{210BC391-6C5E-4A55-8AC9-DC4FD3A1B7A8}" presName="sibTrans" presStyleCnt="0"/>
      <dgm:spPr/>
    </dgm:pt>
    <dgm:pt modelId="{F6CEC645-4AFA-4E44-A835-0BB8C3498EBF}" type="pres">
      <dgm:prSet presAssocID="{6E1CB48C-9BFF-406B-85B1-E276D3723C4E}" presName="composite" presStyleCnt="0"/>
      <dgm:spPr/>
    </dgm:pt>
    <dgm:pt modelId="{A51FD973-EA3D-4E11-8014-A35ADB0550E4}" type="pres">
      <dgm:prSet presAssocID="{6E1CB48C-9BFF-406B-85B1-E276D3723C4E}" presName="bentUpArrow1" presStyleLbl="alignImgPlace1" presStyleIdx="1" presStyleCnt="3"/>
      <dgm:spPr/>
    </dgm:pt>
    <dgm:pt modelId="{6FD845C4-3178-4D86-B556-D8565C3F5178}" type="pres">
      <dgm:prSet presAssocID="{6E1CB48C-9BFF-406B-85B1-E276D3723C4E}" presName="ParentText" presStyleLbl="node1" presStyleIdx="1" presStyleCnt="4" custScaleX="151706">
        <dgm:presLayoutVars>
          <dgm:chMax val="1"/>
          <dgm:chPref val="1"/>
          <dgm:bulletEnabled val="1"/>
        </dgm:presLayoutVars>
      </dgm:prSet>
      <dgm:spPr/>
    </dgm:pt>
    <dgm:pt modelId="{4BC50B7F-0D78-40FD-B345-EBF617BE2251}" type="pres">
      <dgm:prSet presAssocID="{6E1CB48C-9BFF-406B-85B1-E276D3723C4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78411B7-74D3-4473-8B1D-B9665B8EF9D9}" type="pres">
      <dgm:prSet presAssocID="{D33CCB73-633A-4FCC-B0B4-34C8F9780092}" presName="sibTrans" presStyleCnt="0"/>
      <dgm:spPr/>
    </dgm:pt>
    <dgm:pt modelId="{2E3660A5-6EA9-4306-9301-1F4DFE1893F6}" type="pres">
      <dgm:prSet presAssocID="{886D00BA-CF27-4F14-84A6-8FA4E17B5637}" presName="composite" presStyleCnt="0"/>
      <dgm:spPr/>
    </dgm:pt>
    <dgm:pt modelId="{36B80A87-5566-4081-B11F-11293764187D}" type="pres">
      <dgm:prSet presAssocID="{886D00BA-CF27-4F14-84A6-8FA4E17B5637}" presName="bentUpArrow1" presStyleLbl="alignImgPlace1" presStyleIdx="2" presStyleCnt="3"/>
      <dgm:spPr/>
    </dgm:pt>
    <dgm:pt modelId="{BDB34A86-B990-4B99-B64E-259A8808E8B8}" type="pres">
      <dgm:prSet presAssocID="{886D00BA-CF27-4F14-84A6-8FA4E17B5637}" presName="ParentText" presStyleLbl="node1" presStyleIdx="2" presStyleCnt="4" custLinFactNeighborX="2031">
        <dgm:presLayoutVars>
          <dgm:chMax val="1"/>
          <dgm:chPref val="1"/>
          <dgm:bulletEnabled val="1"/>
        </dgm:presLayoutVars>
      </dgm:prSet>
      <dgm:spPr/>
    </dgm:pt>
    <dgm:pt modelId="{56FF6429-B816-44F2-8235-501DA663B1EC}" type="pres">
      <dgm:prSet presAssocID="{886D00BA-CF27-4F14-84A6-8FA4E17B56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60C5344-7399-4689-8D84-2AB503673FB9}" type="pres">
      <dgm:prSet presAssocID="{B75F9EA4-F4D1-4850-BD59-CB2644AC7B5C}" presName="sibTrans" presStyleCnt="0"/>
      <dgm:spPr/>
    </dgm:pt>
    <dgm:pt modelId="{5C73C806-D893-46FC-BB0F-9786DC1C9238}" type="pres">
      <dgm:prSet presAssocID="{59CE0A88-FF63-4976-98E0-823EF1B598F9}" presName="composite" presStyleCnt="0"/>
      <dgm:spPr/>
    </dgm:pt>
    <dgm:pt modelId="{6F38B27A-81AA-48B5-9192-0A8860D2317A}" type="pres">
      <dgm:prSet presAssocID="{59CE0A88-FF63-4976-98E0-823EF1B598F9}" presName="ParentText" presStyleLbl="node1" presStyleIdx="3" presStyleCnt="4" custScaleX="153232">
        <dgm:presLayoutVars>
          <dgm:chMax val="1"/>
          <dgm:chPref val="1"/>
          <dgm:bulletEnabled val="1"/>
        </dgm:presLayoutVars>
      </dgm:prSet>
      <dgm:spPr/>
    </dgm:pt>
  </dgm:ptLst>
  <dgm:cxnLst>
    <dgm:cxn modelId="{555CAF1E-F217-4E6A-8934-881D30C170D1}" srcId="{DFB4B46E-60FB-4AD8-9656-08C5993EAC1E}" destId="{6E1CB48C-9BFF-406B-85B1-E276D3723C4E}" srcOrd="1" destOrd="0" parTransId="{ABDCCEDF-F972-4DF5-AB9D-FF20F5E6D1A1}" sibTransId="{D33CCB73-633A-4FCC-B0B4-34C8F9780092}"/>
    <dgm:cxn modelId="{3607BB23-44A1-4751-AA2E-37D0ED603023}" type="presOf" srcId="{DFB4B46E-60FB-4AD8-9656-08C5993EAC1E}" destId="{CCC1A926-6FA8-497F-988D-7CC46F9217BD}" srcOrd="0" destOrd="0" presId="urn:microsoft.com/office/officeart/2005/8/layout/StepDownProcess"/>
    <dgm:cxn modelId="{98C0CD24-65F3-4344-B5D9-0E926A401D89}" type="presOf" srcId="{6E1CB48C-9BFF-406B-85B1-E276D3723C4E}" destId="{6FD845C4-3178-4D86-B556-D8565C3F5178}" srcOrd="0" destOrd="0" presId="urn:microsoft.com/office/officeart/2005/8/layout/StepDownProcess"/>
    <dgm:cxn modelId="{F5DA352B-25F7-4001-A79A-2A878829FEB1}" srcId="{DFB4B46E-60FB-4AD8-9656-08C5993EAC1E}" destId="{850B68BB-A1EC-4EE4-9D4B-95B36D0645F8}" srcOrd="0" destOrd="0" parTransId="{77349550-31AC-43EE-8C42-4C8C54F1CB84}" sibTransId="{210BC391-6C5E-4A55-8AC9-DC4FD3A1B7A8}"/>
    <dgm:cxn modelId="{FAA2722E-EE5B-45A9-85A3-1CFE1507567F}" type="presOf" srcId="{886D00BA-CF27-4F14-84A6-8FA4E17B5637}" destId="{BDB34A86-B990-4B99-B64E-259A8808E8B8}" srcOrd="0" destOrd="0" presId="urn:microsoft.com/office/officeart/2005/8/layout/StepDownProcess"/>
    <dgm:cxn modelId="{B6A3918F-FF69-478B-B20D-C012A1427B15}" type="presOf" srcId="{59CE0A88-FF63-4976-98E0-823EF1B598F9}" destId="{6F38B27A-81AA-48B5-9192-0A8860D2317A}" srcOrd="0" destOrd="0" presId="urn:microsoft.com/office/officeart/2005/8/layout/StepDownProcess"/>
    <dgm:cxn modelId="{903DB1A7-55EF-4D1A-ADA7-4CF33BD80B69}" type="presOf" srcId="{850B68BB-A1EC-4EE4-9D4B-95B36D0645F8}" destId="{2DB025B3-1B12-4623-8050-F03C4C97672B}" srcOrd="0" destOrd="0" presId="urn:microsoft.com/office/officeart/2005/8/layout/StepDownProcess"/>
    <dgm:cxn modelId="{998F0FE6-A2D8-4C29-B84E-A4C6E24F13B1}" srcId="{DFB4B46E-60FB-4AD8-9656-08C5993EAC1E}" destId="{59CE0A88-FF63-4976-98E0-823EF1B598F9}" srcOrd="3" destOrd="0" parTransId="{893C24F1-0DB5-4E5A-89FD-E679D3C5AB54}" sibTransId="{F83CE0A8-A7B9-43FE-826E-D9F74C9CA596}"/>
    <dgm:cxn modelId="{219052FE-B698-46FA-B7D3-A3964B2B5DCF}" srcId="{DFB4B46E-60FB-4AD8-9656-08C5993EAC1E}" destId="{886D00BA-CF27-4F14-84A6-8FA4E17B5637}" srcOrd="2" destOrd="0" parTransId="{820C561B-1F36-4590-8F2D-5E67A1269405}" sibTransId="{B75F9EA4-F4D1-4850-BD59-CB2644AC7B5C}"/>
    <dgm:cxn modelId="{39F78CF1-1096-411A-94A9-973B54BE19EA}" type="presParOf" srcId="{CCC1A926-6FA8-497F-988D-7CC46F9217BD}" destId="{1A7283C0-94BD-4549-9E04-70FE0D231B4E}" srcOrd="0" destOrd="0" presId="urn:microsoft.com/office/officeart/2005/8/layout/StepDownProcess"/>
    <dgm:cxn modelId="{A771A274-6405-4163-BF15-1D6BBFD83CBF}" type="presParOf" srcId="{1A7283C0-94BD-4549-9E04-70FE0D231B4E}" destId="{88985261-9F52-448F-8708-B6B8ED2AEED6}" srcOrd="0" destOrd="0" presId="urn:microsoft.com/office/officeart/2005/8/layout/StepDownProcess"/>
    <dgm:cxn modelId="{E4F21EC7-9370-4B05-A459-96580BB36515}" type="presParOf" srcId="{1A7283C0-94BD-4549-9E04-70FE0D231B4E}" destId="{2DB025B3-1B12-4623-8050-F03C4C97672B}" srcOrd="1" destOrd="0" presId="urn:microsoft.com/office/officeart/2005/8/layout/StepDownProcess"/>
    <dgm:cxn modelId="{56690BA6-77A0-48AA-B736-0B4B8FB546EC}" type="presParOf" srcId="{1A7283C0-94BD-4549-9E04-70FE0D231B4E}" destId="{BFE73187-04A1-4F7C-9CB4-FAE34B2F4518}" srcOrd="2" destOrd="0" presId="urn:microsoft.com/office/officeart/2005/8/layout/StepDownProcess"/>
    <dgm:cxn modelId="{D1E245A3-6EDB-4120-BC0E-6C6FE8FB9E45}" type="presParOf" srcId="{CCC1A926-6FA8-497F-988D-7CC46F9217BD}" destId="{FB89593A-01BF-4D1D-8459-53EB7BC2CC5A}" srcOrd="1" destOrd="0" presId="urn:microsoft.com/office/officeart/2005/8/layout/StepDownProcess"/>
    <dgm:cxn modelId="{4C5EC792-DF13-4C80-BBBC-7A893A3A7431}" type="presParOf" srcId="{CCC1A926-6FA8-497F-988D-7CC46F9217BD}" destId="{F6CEC645-4AFA-4E44-A835-0BB8C3498EBF}" srcOrd="2" destOrd="0" presId="urn:microsoft.com/office/officeart/2005/8/layout/StepDownProcess"/>
    <dgm:cxn modelId="{00884F59-8315-4D53-A094-AB03C6F02334}" type="presParOf" srcId="{F6CEC645-4AFA-4E44-A835-0BB8C3498EBF}" destId="{A51FD973-EA3D-4E11-8014-A35ADB0550E4}" srcOrd="0" destOrd="0" presId="urn:microsoft.com/office/officeart/2005/8/layout/StepDownProcess"/>
    <dgm:cxn modelId="{C28EC729-B5C0-464E-9B2B-848489EC7E1C}" type="presParOf" srcId="{F6CEC645-4AFA-4E44-A835-0BB8C3498EBF}" destId="{6FD845C4-3178-4D86-B556-D8565C3F5178}" srcOrd="1" destOrd="0" presId="urn:microsoft.com/office/officeart/2005/8/layout/StepDownProcess"/>
    <dgm:cxn modelId="{7C7DF6E9-A513-4007-B391-609C80538223}" type="presParOf" srcId="{F6CEC645-4AFA-4E44-A835-0BB8C3498EBF}" destId="{4BC50B7F-0D78-40FD-B345-EBF617BE2251}" srcOrd="2" destOrd="0" presId="urn:microsoft.com/office/officeart/2005/8/layout/StepDownProcess"/>
    <dgm:cxn modelId="{42E61070-91EB-4131-9CF7-8B2EAF0FBCFC}" type="presParOf" srcId="{CCC1A926-6FA8-497F-988D-7CC46F9217BD}" destId="{378411B7-74D3-4473-8B1D-B9665B8EF9D9}" srcOrd="3" destOrd="0" presId="urn:microsoft.com/office/officeart/2005/8/layout/StepDownProcess"/>
    <dgm:cxn modelId="{F15F67F7-A115-4E59-B2C5-DAC3DAB292A7}" type="presParOf" srcId="{CCC1A926-6FA8-497F-988D-7CC46F9217BD}" destId="{2E3660A5-6EA9-4306-9301-1F4DFE1893F6}" srcOrd="4" destOrd="0" presId="urn:microsoft.com/office/officeart/2005/8/layout/StepDownProcess"/>
    <dgm:cxn modelId="{609996AD-48EC-458E-A0DA-B6C1F22BBAD9}" type="presParOf" srcId="{2E3660A5-6EA9-4306-9301-1F4DFE1893F6}" destId="{36B80A87-5566-4081-B11F-11293764187D}" srcOrd="0" destOrd="0" presId="urn:microsoft.com/office/officeart/2005/8/layout/StepDownProcess"/>
    <dgm:cxn modelId="{44AA5BB0-5A08-461F-A427-E9BAAE86E69F}" type="presParOf" srcId="{2E3660A5-6EA9-4306-9301-1F4DFE1893F6}" destId="{BDB34A86-B990-4B99-B64E-259A8808E8B8}" srcOrd="1" destOrd="0" presId="urn:microsoft.com/office/officeart/2005/8/layout/StepDownProcess"/>
    <dgm:cxn modelId="{41DB6144-4B69-4DAC-95FE-76612944251E}" type="presParOf" srcId="{2E3660A5-6EA9-4306-9301-1F4DFE1893F6}" destId="{56FF6429-B816-44F2-8235-501DA663B1EC}" srcOrd="2" destOrd="0" presId="urn:microsoft.com/office/officeart/2005/8/layout/StepDownProcess"/>
    <dgm:cxn modelId="{FCF72650-6864-464B-8E69-CD2068160833}" type="presParOf" srcId="{CCC1A926-6FA8-497F-988D-7CC46F9217BD}" destId="{260C5344-7399-4689-8D84-2AB503673FB9}" srcOrd="5" destOrd="0" presId="urn:microsoft.com/office/officeart/2005/8/layout/StepDownProcess"/>
    <dgm:cxn modelId="{ABEC232E-94B5-447B-9DF8-7CCB4A26FFA8}" type="presParOf" srcId="{CCC1A926-6FA8-497F-988D-7CC46F9217BD}" destId="{5C73C806-D893-46FC-BB0F-9786DC1C9238}" srcOrd="6" destOrd="0" presId="urn:microsoft.com/office/officeart/2005/8/layout/StepDownProcess"/>
    <dgm:cxn modelId="{2A729060-2EE5-408C-8349-32BB05139B22}" type="presParOf" srcId="{5C73C806-D893-46FC-BB0F-9786DC1C9238}" destId="{6F38B27A-81AA-48B5-9192-0A8860D2317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92777-D48A-4B86-A517-492508DB5094}" type="doc">
      <dgm:prSet loTypeId="urn:microsoft.com/office/officeart/2005/8/layout/pyramid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D87B372-7558-4564-95CA-674BE9212293}">
      <dgm:prSet custT="1"/>
      <dgm:spPr>
        <a:scene3d>
          <a:camera prst="perspectiveAbove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Μέθοδος Project</a:t>
          </a:r>
        </a:p>
      </dgm:t>
    </dgm:pt>
    <dgm:pt modelId="{5051E505-C64A-4443-A5CE-29BF57910A65}" type="parTrans" cxnId="{7DE27AD8-DA5A-406C-B1ED-C7A3D92CB00E}">
      <dgm:prSet/>
      <dgm:spPr/>
      <dgm:t>
        <a:bodyPr/>
        <a:lstStyle/>
        <a:p>
          <a:endParaRPr lang="el-GR"/>
        </a:p>
      </dgm:t>
    </dgm:pt>
    <dgm:pt modelId="{059AF9A3-196D-4843-807D-DBD9A9097DD1}" type="sibTrans" cxnId="{7DE27AD8-DA5A-406C-B1ED-C7A3D92CB00E}">
      <dgm:prSet/>
      <dgm:spPr/>
      <dgm:t>
        <a:bodyPr/>
        <a:lstStyle/>
        <a:p>
          <a:endParaRPr lang="el-GR"/>
        </a:p>
      </dgm:t>
    </dgm:pt>
    <dgm:pt modelId="{AC8BC2D8-7C6F-4F55-A80C-EA34163080BE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Συζήτηση</a:t>
          </a:r>
        </a:p>
      </dgm:t>
    </dgm:pt>
    <dgm:pt modelId="{653BFD36-5A84-462F-A36C-6E65504F75A7}" type="parTrans" cxnId="{52B1BB26-0E42-46C8-A76E-DF65CBB25919}">
      <dgm:prSet/>
      <dgm:spPr/>
      <dgm:t>
        <a:bodyPr/>
        <a:lstStyle/>
        <a:p>
          <a:endParaRPr lang="el-GR"/>
        </a:p>
      </dgm:t>
    </dgm:pt>
    <dgm:pt modelId="{3D30880D-E6F2-4177-A40E-29994729CCB8}" type="sibTrans" cxnId="{52B1BB26-0E42-46C8-A76E-DF65CBB25919}">
      <dgm:prSet/>
      <dgm:spPr/>
      <dgm:t>
        <a:bodyPr/>
        <a:lstStyle/>
        <a:p>
          <a:endParaRPr lang="el-GR"/>
        </a:p>
      </dgm:t>
    </dgm:pt>
    <dgm:pt modelId="{D0187C8C-40BC-411D-A9E1-B8884FD0E552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iblet"/>
          <a:contourClr>
            <a:schemeClr val="bg1"/>
          </a:contourClr>
        </a:sp3d>
      </dgm:spPr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Μελέτη πεδίου</a:t>
          </a:r>
        </a:p>
      </dgm:t>
    </dgm:pt>
    <dgm:pt modelId="{97385A8A-FA14-44F8-8A8B-9C8B37433DA0}" type="parTrans" cxnId="{FA2A8F48-3C48-431F-8936-B1518AC909DF}">
      <dgm:prSet/>
      <dgm:spPr/>
      <dgm:t>
        <a:bodyPr/>
        <a:lstStyle/>
        <a:p>
          <a:endParaRPr lang="el-GR"/>
        </a:p>
      </dgm:t>
    </dgm:pt>
    <dgm:pt modelId="{981DBD71-1C11-4544-AC4A-99404BEFE973}" type="sibTrans" cxnId="{FA2A8F48-3C48-431F-8936-B1518AC909DF}">
      <dgm:prSet/>
      <dgm:spPr/>
      <dgm:t>
        <a:bodyPr/>
        <a:lstStyle/>
        <a:p>
          <a:endParaRPr lang="el-GR"/>
        </a:p>
      </dgm:t>
    </dgm:pt>
    <dgm:pt modelId="{79C50EEE-0D62-40FD-A9C6-D6E91AE5BD0F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coolSlant"/>
          <a:contourClr>
            <a:schemeClr val="bg1"/>
          </a:contourClr>
        </a:sp3d>
      </dgm:spPr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Καταιγισμός ιδεών</a:t>
          </a:r>
        </a:p>
      </dgm:t>
    </dgm:pt>
    <dgm:pt modelId="{6B2D13DC-68F2-4BC1-AA98-03609D58AFC5}" type="parTrans" cxnId="{176A4AF3-91AB-4C62-A1CA-AB1F16AE555A}">
      <dgm:prSet/>
      <dgm:spPr/>
      <dgm:t>
        <a:bodyPr/>
        <a:lstStyle/>
        <a:p>
          <a:endParaRPr lang="el-GR"/>
        </a:p>
      </dgm:t>
    </dgm:pt>
    <dgm:pt modelId="{98AB9C65-1242-4A51-984B-786132FFABCE}" type="sibTrans" cxnId="{176A4AF3-91AB-4C62-A1CA-AB1F16AE555A}">
      <dgm:prSet/>
      <dgm:spPr/>
      <dgm:t>
        <a:bodyPr/>
        <a:lstStyle/>
        <a:p>
          <a:endParaRPr lang="el-GR"/>
        </a:p>
      </dgm:t>
    </dgm:pt>
    <dgm:pt modelId="{0EB9BA9F-1575-436A-AE6E-2E65C2CD70E9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Επισκόπηση απόψεων</a:t>
          </a:r>
        </a:p>
      </dgm:t>
    </dgm:pt>
    <dgm:pt modelId="{9BD6A6A6-A31E-42D6-84E1-E0F31A726D08}" type="parTrans" cxnId="{4620EAC1-65A9-40D8-9903-E15868FD0EC5}">
      <dgm:prSet/>
      <dgm:spPr/>
      <dgm:t>
        <a:bodyPr/>
        <a:lstStyle/>
        <a:p>
          <a:endParaRPr lang="el-GR"/>
        </a:p>
      </dgm:t>
    </dgm:pt>
    <dgm:pt modelId="{5C1AE18F-027C-4C93-A766-984DB0C46F22}" type="sibTrans" cxnId="{4620EAC1-65A9-40D8-9903-E15868FD0EC5}">
      <dgm:prSet/>
      <dgm:spPr/>
      <dgm:t>
        <a:bodyPr/>
        <a:lstStyle/>
        <a:p>
          <a:endParaRPr lang="el-GR"/>
        </a:p>
      </dgm:t>
    </dgm:pt>
    <dgm:pt modelId="{B6D9A6CE-9DAB-4A80-BDA8-74205A679C6F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Βιβλιογραφική έρευνα</a:t>
          </a:r>
        </a:p>
      </dgm:t>
    </dgm:pt>
    <dgm:pt modelId="{B6B69831-B071-4DC6-AC26-319C7E3F8FD5}" type="parTrans" cxnId="{F6EBA29A-05EF-4F66-809D-AA104CFB980F}">
      <dgm:prSet/>
      <dgm:spPr/>
      <dgm:t>
        <a:bodyPr/>
        <a:lstStyle/>
        <a:p>
          <a:endParaRPr lang="el-GR"/>
        </a:p>
      </dgm:t>
    </dgm:pt>
    <dgm:pt modelId="{3D5FFD5E-BFD2-48BC-BF63-1C741817AA1C}" type="sibTrans" cxnId="{F6EBA29A-05EF-4F66-809D-AA104CFB980F}">
      <dgm:prSet/>
      <dgm:spPr/>
      <dgm:t>
        <a:bodyPr/>
        <a:lstStyle/>
        <a:p>
          <a:endParaRPr lang="el-GR"/>
        </a:p>
      </dgm:t>
    </dgm:pt>
    <dgm:pt modelId="{44DAC105-C281-438B-8CDE-F44185E74834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Παιχνίδι ρόλων</a:t>
          </a:r>
        </a:p>
      </dgm:t>
    </dgm:pt>
    <dgm:pt modelId="{DA5D0F3D-C368-42E8-A7C2-C93024A3EE4F}" type="parTrans" cxnId="{694181F6-D950-4E21-89FE-FCEB804F83F6}">
      <dgm:prSet/>
      <dgm:spPr/>
      <dgm:t>
        <a:bodyPr/>
        <a:lstStyle/>
        <a:p>
          <a:endParaRPr lang="el-GR"/>
        </a:p>
      </dgm:t>
    </dgm:pt>
    <dgm:pt modelId="{FB9961BD-8CB4-4767-9DE7-D7E9A2B6288B}" type="sibTrans" cxnId="{694181F6-D950-4E21-89FE-FCEB804F83F6}">
      <dgm:prSet/>
      <dgm:spPr/>
      <dgm:t>
        <a:bodyPr/>
        <a:lstStyle/>
        <a:p>
          <a:endParaRPr lang="el-GR"/>
        </a:p>
      </dgm:t>
    </dgm:pt>
    <dgm:pt modelId="{1765B437-01A4-4CF5-9A6F-15758464846D}">
      <dgm:prSet custT="1"/>
      <dgm:spPr/>
      <dgm:t>
        <a:bodyPr/>
        <a:lstStyle/>
        <a:p>
          <a:pPr algn="ctr"/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Εποπτικό υλικό-πίνακα αναφορά</a:t>
          </a:r>
        </a:p>
      </dgm:t>
    </dgm:pt>
    <dgm:pt modelId="{F09799A0-9F71-46B7-AAB0-F9DEEE5D0409}" type="parTrans" cxnId="{11BC8278-FFA5-4094-871B-5F702EFE251F}">
      <dgm:prSet/>
      <dgm:spPr/>
      <dgm:t>
        <a:bodyPr/>
        <a:lstStyle/>
        <a:p>
          <a:endParaRPr lang="el-GR"/>
        </a:p>
      </dgm:t>
    </dgm:pt>
    <dgm:pt modelId="{6F39F243-EAE0-49D6-8664-CCB38649D281}" type="sibTrans" cxnId="{11BC8278-FFA5-4094-871B-5F702EFE251F}">
      <dgm:prSet/>
      <dgm:spPr/>
      <dgm:t>
        <a:bodyPr/>
        <a:lstStyle/>
        <a:p>
          <a:endParaRPr lang="el-GR"/>
        </a:p>
      </dgm:t>
    </dgm:pt>
    <dgm:pt modelId="{E2B5A050-EBD1-477C-BA7E-10E5FCFE2C84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Ενημερωτικό υλικό οπτικοακουστικά μέσα</a:t>
          </a:r>
          <a:endParaRPr lang="el-GR" sz="1000" dirty="0"/>
        </a:p>
      </dgm:t>
    </dgm:pt>
    <dgm:pt modelId="{6755FF07-7E77-4D8A-A6B8-FFDCA597A6D8}" type="parTrans" cxnId="{1DA000B4-5A7F-4F9E-B6A7-773B80EDEDA3}">
      <dgm:prSet/>
      <dgm:spPr/>
      <dgm:t>
        <a:bodyPr/>
        <a:lstStyle/>
        <a:p>
          <a:endParaRPr lang="el-GR"/>
        </a:p>
      </dgm:t>
    </dgm:pt>
    <dgm:pt modelId="{8C3B2989-2347-40D6-A217-DBACC23E634B}" type="sibTrans" cxnId="{1DA000B4-5A7F-4F9E-B6A7-773B80EDEDA3}">
      <dgm:prSet/>
      <dgm:spPr/>
      <dgm:t>
        <a:bodyPr/>
        <a:lstStyle/>
        <a:p>
          <a:endParaRPr lang="el-GR"/>
        </a:p>
      </dgm:t>
    </dgm:pt>
    <dgm:pt modelId="{62E09FBE-2392-4BC4-8648-1255F77EBDCD}">
      <dgm:prSet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Προμαθηματικές-Προγραφικές δραστηριότητες</a:t>
          </a:r>
        </a:p>
      </dgm:t>
    </dgm:pt>
    <dgm:pt modelId="{CD8C44CE-F0BF-4D88-8DB1-6112A94982F3}" type="parTrans" cxnId="{35F37EB7-DF4C-44E1-9046-DEBDCEF3B2C2}">
      <dgm:prSet/>
      <dgm:spPr/>
      <dgm:t>
        <a:bodyPr/>
        <a:lstStyle/>
        <a:p>
          <a:endParaRPr lang="el-GR"/>
        </a:p>
      </dgm:t>
    </dgm:pt>
    <dgm:pt modelId="{D6EFF9E4-0AB7-46FB-B7CE-3FE2B96C44A8}" type="sibTrans" cxnId="{35F37EB7-DF4C-44E1-9046-DEBDCEF3B2C2}">
      <dgm:prSet/>
      <dgm:spPr/>
      <dgm:t>
        <a:bodyPr/>
        <a:lstStyle/>
        <a:p>
          <a:endParaRPr lang="el-GR"/>
        </a:p>
      </dgm:t>
    </dgm:pt>
    <dgm:pt modelId="{1A8987DC-7FFB-478D-842F-1D19F927A068}" type="pres">
      <dgm:prSet presAssocID="{71992777-D48A-4B86-A517-492508DB5094}" presName="compositeShape" presStyleCnt="0">
        <dgm:presLayoutVars>
          <dgm:dir/>
          <dgm:resizeHandles/>
        </dgm:presLayoutVars>
      </dgm:prSet>
      <dgm:spPr/>
    </dgm:pt>
    <dgm:pt modelId="{4BD1717B-22B6-4AB7-A8D6-714F0E28915D}" type="pres">
      <dgm:prSet presAssocID="{71992777-D48A-4B86-A517-492508DB5094}" presName="pyramid" presStyleLbl="node1" presStyleIdx="0" presStyleCnt="1" custLinFactNeighborX="8070"/>
      <dgm:spPr/>
    </dgm:pt>
    <dgm:pt modelId="{7E2DFCAF-6567-494A-8918-BF800B548497}" type="pres">
      <dgm:prSet presAssocID="{71992777-D48A-4B86-A517-492508DB5094}" presName="theList" presStyleCnt="0"/>
      <dgm:spPr/>
    </dgm:pt>
    <dgm:pt modelId="{C2415F22-EA9C-46B5-899E-0FBD1DDB0CE7}" type="pres">
      <dgm:prSet presAssocID="{7D87B372-7558-4564-95CA-674BE9212293}" presName="aNode" presStyleLbl="fgAcc1" presStyleIdx="0" presStyleCnt="10" custScaleX="64660" custScaleY="174809" custLinFactY="124212" custLinFactNeighborX="-37674" custLinFactNeighborY="200000">
        <dgm:presLayoutVars>
          <dgm:bulletEnabled val="1"/>
        </dgm:presLayoutVars>
      </dgm:prSet>
      <dgm:spPr/>
    </dgm:pt>
    <dgm:pt modelId="{1A34BB93-EB05-42BC-B18F-76F5F674B36B}" type="pres">
      <dgm:prSet presAssocID="{7D87B372-7558-4564-95CA-674BE9212293}" presName="aSpace" presStyleCnt="0"/>
      <dgm:spPr/>
    </dgm:pt>
    <dgm:pt modelId="{6559F820-A2C5-4315-AC39-3305C7BDFFF5}" type="pres">
      <dgm:prSet presAssocID="{AC8BC2D8-7C6F-4F55-A80C-EA34163080BE}" presName="aNode" presStyleLbl="fgAcc1" presStyleIdx="1" presStyleCnt="10" custScaleX="68744" custScaleY="191860" custLinFactY="220264" custLinFactNeighborX="-37674" custLinFactNeighborY="300000">
        <dgm:presLayoutVars>
          <dgm:bulletEnabled val="1"/>
        </dgm:presLayoutVars>
      </dgm:prSet>
      <dgm:spPr/>
    </dgm:pt>
    <dgm:pt modelId="{4DC4D5C8-C090-43DC-9288-D7E90A8DD04F}" type="pres">
      <dgm:prSet presAssocID="{AC8BC2D8-7C6F-4F55-A80C-EA34163080BE}" presName="aSpace" presStyleCnt="0"/>
      <dgm:spPr/>
    </dgm:pt>
    <dgm:pt modelId="{8032A87C-6449-4690-A63C-6E988D33D339}" type="pres">
      <dgm:prSet presAssocID="{D0187C8C-40BC-411D-A9E1-B8884FD0E552}" presName="aNode" presStyleLbl="fgAcc1" presStyleIdx="2" presStyleCnt="10" custScaleX="64251" custScaleY="290467" custLinFactY="282874" custLinFactNeighborX="-39432" custLinFactNeighborY="300000">
        <dgm:presLayoutVars>
          <dgm:bulletEnabled val="1"/>
        </dgm:presLayoutVars>
      </dgm:prSet>
      <dgm:spPr/>
    </dgm:pt>
    <dgm:pt modelId="{B817F071-25E4-48D3-92EE-DCCC5FA059A0}" type="pres">
      <dgm:prSet presAssocID="{D0187C8C-40BC-411D-A9E1-B8884FD0E552}" presName="aSpace" presStyleCnt="0"/>
      <dgm:spPr/>
    </dgm:pt>
    <dgm:pt modelId="{FA65F238-6F14-44E6-8A10-3A20A9040ACF}" type="pres">
      <dgm:prSet presAssocID="{79C50EEE-0D62-40FD-A9C6-D6E91AE5BD0F}" presName="aNode" presStyleLbl="fgAcc1" presStyleIdx="3" presStyleCnt="10" custScaleX="86352" custScaleY="287413" custLinFactY="351667" custLinFactNeighborX="-83380" custLinFactNeighborY="400000">
        <dgm:presLayoutVars>
          <dgm:bulletEnabled val="1"/>
        </dgm:presLayoutVars>
      </dgm:prSet>
      <dgm:spPr/>
    </dgm:pt>
    <dgm:pt modelId="{AB2590F1-AA16-4EA9-B100-9BF89F1A2423}" type="pres">
      <dgm:prSet presAssocID="{79C50EEE-0D62-40FD-A9C6-D6E91AE5BD0F}" presName="aSpace" presStyleCnt="0"/>
      <dgm:spPr/>
    </dgm:pt>
    <dgm:pt modelId="{39AE9B59-8C2E-4DBF-8D72-F5763144FDEA}" type="pres">
      <dgm:prSet presAssocID="{0EB9BA9F-1575-436A-AE6E-2E65C2CD70E9}" presName="aNode" presStyleLbl="fgAcc1" presStyleIdx="4" presStyleCnt="10" custScaleX="90284" custScaleY="234482" custLinFactY="129685" custLinFactNeighborX="9499" custLinFactNeighborY="200000">
        <dgm:presLayoutVars>
          <dgm:bulletEnabled val="1"/>
        </dgm:presLayoutVars>
      </dgm:prSet>
      <dgm:spPr/>
    </dgm:pt>
    <dgm:pt modelId="{47D12A26-80FC-4DB1-A422-AA617E23BD60}" type="pres">
      <dgm:prSet presAssocID="{0EB9BA9F-1575-436A-AE6E-2E65C2CD70E9}" presName="aSpace" presStyleCnt="0"/>
      <dgm:spPr/>
    </dgm:pt>
    <dgm:pt modelId="{44F160B2-2021-49B5-BDAE-65B50ACB60D7}" type="pres">
      <dgm:prSet presAssocID="{B6D9A6CE-9DAB-4A80-BDA8-74205A679C6F}" presName="aNode" presStyleLbl="fgAcc1" presStyleIdx="5" presStyleCnt="10" custScaleX="86478" custScaleY="205928" custLinFactY="168069" custLinFactNeighborX="-80913" custLinFactNeighborY="200000">
        <dgm:presLayoutVars>
          <dgm:bulletEnabled val="1"/>
        </dgm:presLayoutVars>
      </dgm:prSet>
      <dgm:spPr/>
    </dgm:pt>
    <dgm:pt modelId="{BDB33A0B-890B-4447-A12B-887FE185E4E4}" type="pres">
      <dgm:prSet presAssocID="{B6D9A6CE-9DAB-4A80-BDA8-74205A679C6F}" presName="aSpace" presStyleCnt="0"/>
      <dgm:spPr/>
    </dgm:pt>
    <dgm:pt modelId="{9D6754E2-2CF6-4F2B-A331-3FD50C502931}" type="pres">
      <dgm:prSet presAssocID="{44DAC105-C281-438B-8CDE-F44185E74834}" presName="aNode" presStyleLbl="fgAcc1" presStyleIdx="6" presStyleCnt="10" custScaleX="67336" custScaleY="201382" custLinFactY="-15917" custLinFactNeighborX="-1975" custLinFactNeighborY="-100000">
        <dgm:presLayoutVars>
          <dgm:bulletEnabled val="1"/>
        </dgm:presLayoutVars>
      </dgm:prSet>
      <dgm:spPr/>
    </dgm:pt>
    <dgm:pt modelId="{AD796EB3-F6AE-4326-8A67-7C7DEA173E41}" type="pres">
      <dgm:prSet presAssocID="{44DAC105-C281-438B-8CDE-F44185E74834}" presName="aSpace" presStyleCnt="0"/>
      <dgm:spPr/>
    </dgm:pt>
    <dgm:pt modelId="{3ACB9219-F26A-472F-956B-F141BAC9F0B2}" type="pres">
      <dgm:prSet presAssocID="{1765B437-01A4-4CF5-9A6F-15758464846D}" presName="aNode" presStyleLbl="fgAcc1" presStyleIdx="7" presStyleCnt="10" custScaleX="99832" custScaleY="442409" custLinFactY="36092" custLinFactNeighborX="-37674" custLinFactNeighborY="100000">
        <dgm:presLayoutVars>
          <dgm:bulletEnabled val="1"/>
        </dgm:presLayoutVars>
      </dgm:prSet>
      <dgm:spPr/>
    </dgm:pt>
    <dgm:pt modelId="{9016C796-A85E-4911-BBD5-A8932080F30A}" type="pres">
      <dgm:prSet presAssocID="{1765B437-01A4-4CF5-9A6F-15758464846D}" presName="aSpace" presStyleCnt="0"/>
      <dgm:spPr/>
    </dgm:pt>
    <dgm:pt modelId="{AF002E71-4693-47FE-86D8-D77E154BB51E}" type="pres">
      <dgm:prSet presAssocID="{E2B5A050-EBD1-477C-BA7E-10E5FCFE2C84}" presName="aNode" presStyleLbl="fgAcc1" presStyleIdx="8" presStyleCnt="10" custScaleX="99600" custScaleY="428055" custLinFactY="70540" custLinFactNeighborX="-37674" custLinFactNeighborY="100000">
        <dgm:presLayoutVars>
          <dgm:bulletEnabled val="1"/>
        </dgm:presLayoutVars>
      </dgm:prSet>
      <dgm:spPr/>
    </dgm:pt>
    <dgm:pt modelId="{7F49E76B-7F5D-4449-B62F-027306750517}" type="pres">
      <dgm:prSet presAssocID="{E2B5A050-EBD1-477C-BA7E-10E5FCFE2C84}" presName="aSpace" presStyleCnt="0"/>
      <dgm:spPr/>
    </dgm:pt>
    <dgm:pt modelId="{80371CB8-318F-40C0-ABD6-7F88222EFEDD}" type="pres">
      <dgm:prSet presAssocID="{62E09FBE-2392-4BC4-8648-1255F77EBDCD}" presName="aNode" presStyleLbl="fgAcc1" presStyleIdx="9" presStyleCnt="10" custScaleX="111276" custScaleY="458824" custLinFactY="110841" custLinFactNeighborX="-37812" custLinFactNeighborY="200000">
        <dgm:presLayoutVars>
          <dgm:bulletEnabled val="1"/>
        </dgm:presLayoutVars>
      </dgm:prSet>
      <dgm:spPr/>
    </dgm:pt>
    <dgm:pt modelId="{6BD974EB-4504-460F-8C29-168B77DA3D9C}" type="pres">
      <dgm:prSet presAssocID="{62E09FBE-2392-4BC4-8648-1255F77EBDCD}" presName="aSpace" presStyleCnt="0"/>
      <dgm:spPr/>
    </dgm:pt>
  </dgm:ptLst>
  <dgm:cxnLst>
    <dgm:cxn modelId="{52B1BB26-0E42-46C8-A76E-DF65CBB25919}" srcId="{71992777-D48A-4B86-A517-492508DB5094}" destId="{AC8BC2D8-7C6F-4F55-A80C-EA34163080BE}" srcOrd="1" destOrd="0" parTransId="{653BFD36-5A84-462F-A36C-6E65504F75A7}" sibTransId="{3D30880D-E6F2-4177-A40E-29994729CCB8}"/>
    <dgm:cxn modelId="{5F229534-0EA0-42DC-B11F-AE7EB139B224}" type="presOf" srcId="{62E09FBE-2392-4BC4-8648-1255F77EBDCD}" destId="{80371CB8-318F-40C0-ABD6-7F88222EFEDD}" srcOrd="0" destOrd="0" presId="urn:microsoft.com/office/officeart/2005/8/layout/pyramid2"/>
    <dgm:cxn modelId="{04EC5F41-1199-44EB-8979-66BB2D950DDC}" type="presOf" srcId="{44DAC105-C281-438B-8CDE-F44185E74834}" destId="{9D6754E2-2CF6-4F2B-A331-3FD50C502931}" srcOrd="0" destOrd="0" presId="urn:microsoft.com/office/officeart/2005/8/layout/pyramid2"/>
    <dgm:cxn modelId="{FA2A8F48-3C48-431F-8936-B1518AC909DF}" srcId="{71992777-D48A-4B86-A517-492508DB5094}" destId="{D0187C8C-40BC-411D-A9E1-B8884FD0E552}" srcOrd="2" destOrd="0" parTransId="{97385A8A-FA14-44F8-8A8B-9C8B37433DA0}" sibTransId="{981DBD71-1C11-4544-AC4A-99404BEFE973}"/>
    <dgm:cxn modelId="{55894A52-8786-4498-B825-12BC55D9CC05}" type="presOf" srcId="{E2B5A050-EBD1-477C-BA7E-10E5FCFE2C84}" destId="{AF002E71-4693-47FE-86D8-D77E154BB51E}" srcOrd="0" destOrd="0" presId="urn:microsoft.com/office/officeart/2005/8/layout/pyramid2"/>
    <dgm:cxn modelId="{D3453A5A-0962-44BB-8CE5-D39AA179E230}" type="presOf" srcId="{D0187C8C-40BC-411D-A9E1-B8884FD0E552}" destId="{8032A87C-6449-4690-A63C-6E988D33D339}" srcOrd="0" destOrd="0" presId="urn:microsoft.com/office/officeart/2005/8/layout/pyramid2"/>
    <dgm:cxn modelId="{11BC8278-FFA5-4094-871B-5F702EFE251F}" srcId="{71992777-D48A-4B86-A517-492508DB5094}" destId="{1765B437-01A4-4CF5-9A6F-15758464846D}" srcOrd="7" destOrd="0" parTransId="{F09799A0-9F71-46B7-AAB0-F9DEEE5D0409}" sibTransId="{6F39F243-EAE0-49D6-8664-CCB38649D281}"/>
    <dgm:cxn modelId="{3253587E-86D6-42B9-8EB5-DB89CF10E29B}" type="presOf" srcId="{71992777-D48A-4B86-A517-492508DB5094}" destId="{1A8987DC-7FFB-478D-842F-1D19F927A068}" srcOrd="0" destOrd="0" presId="urn:microsoft.com/office/officeart/2005/8/layout/pyramid2"/>
    <dgm:cxn modelId="{2D9F4F83-E399-4DD6-8C79-3F37961BC974}" type="presOf" srcId="{7D87B372-7558-4564-95CA-674BE9212293}" destId="{C2415F22-EA9C-46B5-899E-0FBD1DDB0CE7}" srcOrd="0" destOrd="0" presId="urn:microsoft.com/office/officeart/2005/8/layout/pyramid2"/>
    <dgm:cxn modelId="{9E175B83-5632-4BF9-9DF9-B016112059D9}" type="presOf" srcId="{AC8BC2D8-7C6F-4F55-A80C-EA34163080BE}" destId="{6559F820-A2C5-4315-AC39-3305C7BDFFF5}" srcOrd="0" destOrd="0" presId="urn:microsoft.com/office/officeart/2005/8/layout/pyramid2"/>
    <dgm:cxn modelId="{EC784485-E85F-4ED8-9EB6-A82A01F35E82}" type="presOf" srcId="{1765B437-01A4-4CF5-9A6F-15758464846D}" destId="{3ACB9219-F26A-472F-956B-F141BAC9F0B2}" srcOrd="0" destOrd="0" presId="urn:microsoft.com/office/officeart/2005/8/layout/pyramid2"/>
    <dgm:cxn modelId="{F6EBA29A-05EF-4F66-809D-AA104CFB980F}" srcId="{71992777-D48A-4B86-A517-492508DB5094}" destId="{B6D9A6CE-9DAB-4A80-BDA8-74205A679C6F}" srcOrd="5" destOrd="0" parTransId="{B6B69831-B071-4DC6-AC26-319C7E3F8FD5}" sibTransId="{3D5FFD5E-BFD2-48BC-BF63-1C741817AA1C}"/>
    <dgm:cxn modelId="{1DA000B4-5A7F-4F9E-B6A7-773B80EDEDA3}" srcId="{71992777-D48A-4B86-A517-492508DB5094}" destId="{E2B5A050-EBD1-477C-BA7E-10E5FCFE2C84}" srcOrd="8" destOrd="0" parTransId="{6755FF07-7E77-4D8A-A6B8-FFDCA597A6D8}" sibTransId="{8C3B2989-2347-40D6-A217-DBACC23E634B}"/>
    <dgm:cxn modelId="{35F37EB7-DF4C-44E1-9046-DEBDCEF3B2C2}" srcId="{71992777-D48A-4B86-A517-492508DB5094}" destId="{62E09FBE-2392-4BC4-8648-1255F77EBDCD}" srcOrd="9" destOrd="0" parTransId="{CD8C44CE-F0BF-4D88-8DB1-6112A94982F3}" sibTransId="{D6EFF9E4-0AB7-46FB-B7CE-3FE2B96C44A8}"/>
    <dgm:cxn modelId="{638DCCBA-CB1A-47D8-A5A1-9DDECEABB0FB}" type="presOf" srcId="{79C50EEE-0D62-40FD-A9C6-D6E91AE5BD0F}" destId="{FA65F238-6F14-44E6-8A10-3A20A9040ACF}" srcOrd="0" destOrd="0" presId="urn:microsoft.com/office/officeart/2005/8/layout/pyramid2"/>
    <dgm:cxn modelId="{325F8DBD-3CD3-4A9D-9F8A-8B510047DE95}" type="presOf" srcId="{0EB9BA9F-1575-436A-AE6E-2E65C2CD70E9}" destId="{39AE9B59-8C2E-4DBF-8D72-F5763144FDEA}" srcOrd="0" destOrd="0" presId="urn:microsoft.com/office/officeart/2005/8/layout/pyramid2"/>
    <dgm:cxn modelId="{4620EAC1-65A9-40D8-9903-E15868FD0EC5}" srcId="{71992777-D48A-4B86-A517-492508DB5094}" destId="{0EB9BA9F-1575-436A-AE6E-2E65C2CD70E9}" srcOrd="4" destOrd="0" parTransId="{9BD6A6A6-A31E-42D6-84E1-E0F31A726D08}" sibTransId="{5C1AE18F-027C-4C93-A766-984DB0C46F22}"/>
    <dgm:cxn modelId="{7DE27AD8-DA5A-406C-B1ED-C7A3D92CB00E}" srcId="{71992777-D48A-4B86-A517-492508DB5094}" destId="{7D87B372-7558-4564-95CA-674BE9212293}" srcOrd="0" destOrd="0" parTransId="{5051E505-C64A-4443-A5CE-29BF57910A65}" sibTransId="{059AF9A3-196D-4843-807D-DBD9A9097DD1}"/>
    <dgm:cxn modelId="{1FE2E3E0-5F01-4850-B5D8-01307FBD3325}" type="presOf" srcId="{B6D9A6CE-9DAB-4A80-BDA8-74205A679C6F}" destId="{44F160B2-2021-49B5-BDAE-65B50ACB60D7}" srcOrd="0" destOrd="0" presId="urn:microsoft.com/office/officeart/2005/8/layout/pyramid2"/>
    <dgm:cxn modelId="{176A4AF3-91AB-4C62-A1CA-AB1F16AE555A}" srcId="{71992777-D48A-4B86-A517-492508DB5094}" destId="{79C50EEE-0D62-40FD-A9C6-D6E91AE5BD0F}" srcOrd="3" destOrd="0" parTransId="{6B2D13DC-68F2-4BC1-AA98-03609D58AFC5}" sibTransId="{98AB9C65-1242-4A51-984B-786132FFABCE}"/>
    <dgm:cxn modelId="{694181F6-D950-4E21-89FE-FCEB804F83F6}" srcId="{71992777-D48A-4B86-A517-492508DB5094}" destId="{44DAC105-C281-438B-8CDE-F44185E74834}" srcOrd="6" destOrd="0" parTransId="{DA5D0F3D-C368-42E8-A7C2-C93024A3EE4F}" sibTransId="{FB9961BD-8CB4-4767-9DE7-D7E9A2B6288B}"/>
    <dgm:cxn modelId="{6EFE0233-CA3E-4A03-B3BF-D8A8EE04869F}" type="presParOf" srcId="{1A8987DC-7FFB-478D-842F-1D19F927A068}" destId="{4BD1717B-22B6-4AB7-A8D6-714F0E28915D}" srcOrd="0" destOrd="0" presId="urn:microsoft.com/office/officeart/2005/8/layout/pyramid2"/>
    <dgm:cxn modelId="{64C84C80-3FD8-412C-A4D9-48FDD3709943}" type="presParOf" srcId="{1A8987DC-7FFB-478D-842F-1D19F927A068}" destId="{7E2DFCAF-6567-494A-8918-BF800B548497}" srcOrd="1" destOrd="0" presId="urn:microsoft.com/office/officeart/2005/8/layout/pyramid2"/>
    <dgm:cxn modelId="{7DA2B87E-07C7-4579-8654-B0C99447A976}" type="presParOf" srcId="{7E2DFCAF-6567-494A-8918-BF800B548497}" destId="{C2415F22-EA9C-46B5-899E-0FBD1DDB0CE7}" srcOrd="0" destOrd="0" presId="urn:microsoft.com/office/officeart/2005/8/layout/pyramid2"/>
    <dgm:cxn modelId="{47D71FE9-513D-4926-9063-81962B307BB4}" type="presParOf" srcId="{7E2DFCAF-6567-494A-8918-BF800B548497}" destId="{1A34BB93-EB05-42BC-B18F-76F5F674B36B}" srcOrd="1" destOrd="0" presId="urn:microsoft.com/office/officeart/2005/8/layout/pyramid2"/>
    <dgm:cxn modelId="{3B6D5E3D-5A97-445A-B7F1-7CCA2BE732D5}" type="presParOf" srcId="{7E2DFCAF-6567-494A-8918-BF800B548497}" destId="{6559F820-A2C5-4315-AC39-3305C7BDFFF5}" srcOrd="2" destOrd="0" presId="urn:microsoft.com/office/officeart/2005/8/layout/pyramid2"/>
    <dgm:cxn modelId="{DCF8371A-7F8D-4CE9-ACE5-EBE66DAACC3B}" type="presParOf" srcId="{7E2DFCAF-6567-494A-8918-BF800B548497}" destId="{4DC4D5C8-C090-43DC-9288-D7E90A8DD04F}" srcOrd="3" destOrd="0" presId="urn:microsoft.com/office/officeart/2005/8/layout/pyramid2"/>
    <dgm:cxn modelId="{133B196D-B1D5-4E9A-A4EA-33F4D60FA55E}" type="presParOf" srcId="{7E2DFCAF-6567-494A-8918-BF800B548497}" destId="{8032A87C-6449-4690-A63C-6E988D33D339}" srcOrd="4" destOrd="0" presId="urn:microsoft.com/office/officeart/2005/8/layout/pyramid2"/>
    <dgm:cxn modelId="{DF713C93-602D-4F65-B6E3-F6C1FBE61F5F}" type="presParOf" srcId="{7E2DFCAF-6567-494A-8918-BF800B548497}" destId="{B817F071-25E4-48D3-92EE-DCCC5FA059A0}" srcOrd="5" destOrd="0" presId="urn:microsoft.com/office/officeart/2005/8/layout/pyramid2"/>
    <dgm:cxn modelId="{47F82EF0-6661-40A8-8EE4-FA37C32CE5FD}" type="presParOf" srcId="{7E2DFCAF-6567-494A-8918-BF800B548497}" destId="{FA65F238-6F14-44E6-8A10-3A20A9040ACF}" srcOrd="6" destOrd="0" presId="urn:microsoft.com/office/officeart/2005/8/layout/pyramid2"/>
    <dgm:cxn modelId="{1D126E41-5FC4-42CE-A0A7-F30ED49BFDA8}" type="presParOf" srcId="{7E2DFCAF-6567-494A-8918-BF800B548497}" destId="{AB2590F1-AA16-4EA9-B100-9BF89F1A2423}" srcOrd="7" destOrd="0" presId="urn:microsoft.com/office/officeart/2005/8/layout/pyramid2"/>
    <dgm:cxn modelId="{3363AD6C-D82F-4AA6-A7AD-BE2964148593}" type="presParOf" srcId="{7E2DFCAF-6567-494A-8918-BF800B548497}" destId="{39AE9B59-8C2E-4DBF-8D72-F5763144FDEA}" srcOrd="8" destOrd="0" presId="urn:microsoft.com/office/officeart/2005/8/layout/pyramid2"/>
    <dgm:cxn modelId="{3489721F-1DB0-49E4-8F66-E0F595FE159B}" type="presParOf" srcId="{7E2DFCAF-6567-494A-8918-BF800B548497}" destId="{47D12A26-80FC-4DB1-A422-AA617E23BD60}" srcOrd="9" destOrd="0" presId="urn:microsoft.com/office/officeart/2005/8/layout/pyramid2"/>
    <dgm:cxn modelId="{CB36CE9B-9E9F-4EB3-878D-868986E6203E}" type="presParOf" srcId="{7E2DFCAF-6567-494A-8918-BF800B548497}" destId="{44F160B2-2021-49B5-BDAE-65B50ACB60D7}" srcOrd="10" destOrd="0" presId="urn:microsoft.com/office/officeart/2005/8/layout/pyramid2"/>
    <dgm:cxn modelId="{8B66109C-F8B4-4A9E-A46C-870A17DF13E5}" type="presParOf" srcId="{7E2DFCAF-6567-494A-8918-BF800B548497}" destId="{BDB33A0B-890B-4447-A12B-887FE185E4E4}" srcOrd="11" destOrd="0" presId="urn:microsoft.com/office/officeart/2005/8/layout/pyramid2"/>
    <dgm:cxn modelId="{88A15371-1C26-4195-B329-EC89D5403AC1}" type="presParOf" srcId="{7E2DFCAF-6567-494A-8918-BF800B548497}" destId="{9D6754E2-2CF6-4F2B-A331-3FD50C502931}" srcOrd="12" destOrd="0" presId="urn:microsoft.com/office/officeart/2005/8/layout/pyramid2"/>
    <dgm:cxn modelId="{E3E24CA9-3980-495C-A0FB-70CB04FD0C20}" type="presParOf" srcId="{7E2DFCAF-6567-494A-8918-BF800B548497}" destId="{AD796EB3-F6AE-4326-8A67-7C7DEA173E41}" srcOrd="13" destOrd="0" presId="urn:microsoft.com/office/officeart/2005/8/layout/pyramid2"/>
    <dgm:cxn modelId="{32F7892A-1FFB-4FE4-B318-72B1DA3319DF}" type="presParOf" srcId="{7E2DFCAF-6567-494A-8918-BF800B548497}" destId="{3ACB9219-F26A-472F-956B-F141BAC9F0B2}" srcOrd="14" destOrd="0" presId="urn:microsoft.com/office/officeart/2005/8/layout/pyramid2"/>
    <dgm:cxn modelId="{F5163B3C-0BAB-406B-B44D-52FE97888B3B}" type="presParOf" srcId="{7E2DFCAF-6567-494A-8918-BF800B548497}" destId="{9016C796-A85E-4911-BBD5-A8932080F30A}" srcOrd="15" destOrd="0" presId="urn:microsoft.com/office/officeart/2005/8/layout/pyramid2"/>
    <dgm:cxn modelId="{63236100-11AF-45D7-A384-4E3F7CC325DF}" type="presParOf" srcId="{7E2DFCAF-6567-494A-8918-BF800B548497}" destId="{AF002E71-4693-47FE-86D8-D77E154BB51E}" srcOrd="16" destOrd="0" presId="urn:microsoft.com/office/officeart/2005/8/layout/pyramid2"/>
    <dgm:cxn modelId="{62754088-7DA3-4686-B7D8-AF62F58BD481}" type="presParOf" srcId="{7E2DFCAF-6567-494A-8918-BF800B548497}" destId="{7F49E76B-7F5D-4449-B62F-027306750517}" srcOrd="17" destOrd="0" presId="urn:microsoft.com/office/officeart/2005/8/layout/pyramid2"/>
    <dgm:cxn modelId="{20C8C5C2-5F47-4DA8-8186-62B35BDFAF51}" type="presParOf" srcId="{7E2DFCAF-6567-494A-8918-BF800B548497}" destId="{80371CB8-318F-40C0-ABD6-7F88222EFEDD}" srcOrd="18" destOrd="0" presId="urn:microsoft.com/office/officeart/2005/8/layout/pyramid2"/>
    <dgm:cxn modelId="{D5D4CAB2-6EC0-40D8-A505-EBF2FE8091A2}" type="presParOf" srcId="{7E2DFCAF-6567-494A-8918-BF800B548497}" destId="{6BD974EB-4504-460F-8C29-168B77DA3D9C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76476-ABFC-4D19-A2B0-F8361A8FBA4D}" type="doc">
      <dgm:prSet loTypeId="urn:microsoft.com/office/officeart/2005/8/layout/matrix3" loCatId="matrix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A97B862-FB25-4BA5-9022-C460A054C55D}">
      <dgm:prSet custT="1"/>
      <dgm:spPr/>
      <dgm:t>
        <a:bodyPr/>
        <a:lstStyle/>
        <a:p>
          <a:r>
            <a:rPr lang="el-GR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ΠΡΟΣΟΜΟΙΩΣΗ</a:t>
          </a:r>
          <a:r>
            <a:rPr lang="el-GR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el-GR" sz="2000" dirty="0">
              <a:latin typeface="Calibri" panose="020F0502020204030204" pitchFamily="34" charset="0"/>
              <a:cs typeface="Calibri" panose="020F0502020204030204" pitchFamily="34" charset="0"/>
            </a:rPr>
            <a:t>Τα παιδιά γίνονται μέρος του προβλήματος </a:t>
          </a:r>
        </a:p>
      </dgm:t>
    </dgm:pt>
    <dgm:pt modelId="{C4B3C4FE-BFFC-4971-B461-E454C9F5A44D}" type="parTrans" cxnId="{B4CD8761-FFED-4ACA-B38E-F6A9BAA5D0C6}">
      <dgm:prSet/>
      <dgm:spPr/>
      <dgm:t>
        <a:bodyPr/>
        <a:lstStyle/>
        <a:p>
          <a:endParaRPr lang="el-GR"/>
        </a:p>
      </dgm:t>
    </dgm:pt>
    <dgm:pt modelId="{E96FD443-17CC-429E-9000-38DEC2A93C69}" type="sibTrans" cxnId="{B4CD8761-FFED-4ACA-B38E-F6A9BAA5D0C6}">
      <dgm:prSet/>
      <dgm:spPr/>
      <dgm:t>
        <a:bodyPr/>
        <a:lstStyle/>
        <a:p>
          <a:endParaRPr lang="el-GR"/>
        </a:p>
      </dgm:t>
    </dgm:pt>
    <dgm:pt modelId="{2E4FFA43-2990-4584-ABF9-0DB25A415D12}">
      <dgm:prSet custT="1"/>
      <dgm:spPr/>
      <dgm:t>
        <a:bodyPr/>
        <a:lstStyle/>
        <a:p>
          <a:r>
            <a:rPr lang="el-GR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ΣΥΖΗΤΗΣΗ</a:t>
          </a:r>
        </a:p>
        <a:p>
          <a:r>
            <a:rPr lang="el-GR" sz="2000" dirty="0">
              <a:latin typeface="Calibri" panose="020F0502020204030204" pitchFamily="34" charset="0"/>
              <a:cs typeface="Calibri" panose="020F0502020204030204" pitchFamily="34" charset="0"/>
            </a:rPr>
            <a:t>Ερωτήσεις  του/της  εκπαιδευτικού </a:t>
          </a:r>
        </a:p>
        <a:p>
          <a:r>
            <a:rPr lang="el-GR" sz="2000" dirty="0">
              <a:latin typeface="Calibri" panose="020F0502020204030204" pitchFamily="34" charset="0"/>
              <a:cs typeface="Calibri" panose="020F0502020204030204" pitchFamily="34" charset="0"/>
            </a:rPr>
            <a:t>Τα νήπια (ατομικά-ομαδικά) απαντούν με τη μορφή καταιγισμού ιδεών</a:t>
          </a:r>
        </a:p>
      </dgm:t>
    </dgm:pt>
    <dgm:pt modelId="{DEE408A6-1480-4A47-BA8B-97D2F3D04D4D}" type="parTrans" cxnId="{AA3EF565-25EF-4714-8323-89363AF9B87B}">
      <dgm:prSet/>
      <dgm:spPr/>
      <dgm:t>
        <a:bodyPr/>
        <a:lstStyle/>
        <a:p>
          <a:endParaRPr lang="el-GR"/>
        </a:p>
      </dgm:t>
    </dgm:pt>
    <dgm:pt modelId="{B3639254-E35C-4D4E-BA14-75860CC67AF7}" type="sibTrans" cxnId="{AA3EF565-25EF-4714-8323-89363AF9B87B}">
      <dgm:prSet/>
      <dgm:spPr/>
      <dgm:t>
        <a:bodyPr/>
        <a:lstStyle/>
        <a:p>
          <a:endParaRPr lang="el-GR"/>
        </a:p>
      </dgm:t>
    </dgm:pt>
    <dgm:pt modelId="{DF9766B1-E391-4CC6-8FAC-4FB5EA92F955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l-GR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ΜΕΛΕΤΗ ΕΚΤΟΣ ΣΧΟΛΙΚΗΣ ΤΑΞΗΣ</a:t>
          </a:r>
        </a:p>
        <a:p>
          <a:pPr>
            <a:lnSpc>
              <a:spcPct val="90000"/>
            </a:lnSpc>
          </a:pPr>
          <a:r>
            <a:rPr lang="el-GR" sz="2000" dirty="0">
              <a:latin typeface="Calibri" panose="020F0502020204030204" pitchFamily="34" charset="0"/>
              <a:cs typeface="Calibri" panose="020F0502020204030204" pitchFamily="34" charset="0"/>
            </a:rPr>
            <a:t> Επαφή τόσο με το ανθρωπογενές όσο και με το φυσικό περιβάλλον</a:t>
          </a:r>
        </a:p>
      </dgm:t>
    </dgm:pt>
    <dgm:pt modelId="{5D56EC13-71F4-489E-A2E0-143DB5B72F71}" type="parTrans" cxnId="{8D312C22-DD4C-436B-8BD6-834A9E067F84}">
      <dgm:prSet/>
      <dgm:spPr/>
      <dgm:t>
        <a:bodyPr/>
        <a:lstStyle/>
        <a:p>
          <a:endParaRPr lang="el-GR"/>
        </a:p>
      </dgm:t>
    </dgm:pt>
    <dgm:pt modelId="{DC7118F5-7707-46D0-B168-12CA5F74E822}" type="sibTrans" cxnId="{8D312C22-DD4C-436B-8BD6-834A9E067F84}">
      <dgm:prSet/>
      <dgm:spPr/>
      <dgm:t>
        <a:bodyPr/>
        <a:lstStyle/>
        <a:p>
          <a:endParaRPr lang="el-GR"/>
        </a:p>
      </dgm:t>
    </dgm:pt>
    <dgm:pt modelId="{B6428236-781E-4284-903E-D2E01AFC623A}">
      <dgm:prSet custT="1"/>
      <dgm:spPr/>
      <dgm:t>
        <a:bodyPr/>
        <a:lstStyle/>
        <a:p>
          <a:r>
            <a:rPr lang="el-GR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ΔΙΑΣΑΦΗΝΙΣΗ ΚΑΙ ΑΝΑΛΥΣΗ ΑΞΙΩΝ </a:t>
          </a:r>
        </a:p>
        <a:p>
          <a:r>
            <a:rPr lang="el-GR" sz="2000" dirty="0">
              <a:latin typeface="Calibri" panose="020F0502020204030204" pitchFamily="34" charset="0"/>
              <a:cs typeface="Calibri" panose="020F0502020204030204" pitchFamily="34" charset="0"/>
            </a:rPr>
            <a:t>Οι μαθητές/τριες με συζητήσεις και  προβλέψεις οδηγούνται στην επανατροφοδότηση και σε συμπεράσματα</a:t>
          </a:r>
        </a:p>
      </dgm:t>
    </dgm:pt>
    <dgm:pt modelId="{534D3643-BD1F-4F55-8079-787311107908}" type="parTrans" cxnId="{A20FDC67-DA4A-44E6-831D-C4F1F7076CA1}">
      <dgm:prSet/>
      <dgm:spPr/>
      <dgm:t>
        <a:bodyPr/>
        <a:lstStyle/>
        <a:p>
          <a:endParaRPr lang="el-GR"/>
        </a:p>
      </dgm:t>
    </dgm:pt>
    <dgm:pt modelId="{7AB75CFF-8B9B-4C5D-BE64-D6B2CEE9C53A}" type="sibTrans" cxnId="{A20FDC67-DA4A-44E6-831D-C4F1F7076CA1}">
      <dgm:prSet/>
      <dgm:spPr/>
      <dgm:t>
        <a:bodyPr/>
        <a:lstStyle/>
        <a:p>
          <a:endParaRPr lang="el-GR"/>
        </a:p>
      </dgm:t>
    </dgm:pt>
    <dgm:pt modelId="{F46D4CED-DFDD-470D-A17C-3E934CC5FFE3}" type="pres">
      <dgm:prSet presAssocID="{1DD76476-ABFC-4D19-A2B0-F8361A8FBA4D}" presName="matrix" presStyleCnt="0">
        <dgm:presLayoutVars>
          <dgm:chMax val="1"/>
          <dgm:dir/>
          <dgm:resizeHandles val="exact"/>
        </dgm:presLayoutVars>
      </dgm:prSet>
      <dgm:spPr/>
    </dgm:pt>
    <dgm:pt modelId="{1F100531-5990-4168-BC13-CEFD462B3D4F}" type="pres">
      <dgm:prSet presAssocID="{1DD76476-ABFC-4D19-A2B0-F8361A8FBA4D}" presName="diamond" presStyleLbl="bgShp" presStyleIdx="0" presStyleCnt="1" custLinFactNeighborX="-848" custLinFactNeighborY="5433"/>
      <dgm:spPr/>
    </dgm:pt>
    <dgm:pt modelId="{7206293F-239D-4CB7-A397-22D068B0722F}" type="pres">
      <dgm:prSet presAssocID="{1DD76476-ABFC-4D19-A2B0-F8361A8FBA4D}" presName="quad1" presStyleLbl="node1" presStyleIdx="0" presStyleCnt="4" custScaleX="107144" custScaleY="106636" custLinFactNeighborX="-11464" custLinFactNeighborY="2363">
        <dgm:presLayoutVars>
          <dgm:chMax val="0"/>
          <dgm:chPref val="0"/>
          <dgm:bulletEnabled val="1"/>
        </dgm:presLayoutVars>
      </dgm:prSet>
      <dgm:spPr/>
    </dgm:pt>
    <dgm:pt modelId="{66B9CA0C-D99D-4E6D-91AD-FC379EA88E87}" type="pres">
      <dgm:prSet presAssocID="{1DD76476-ABFC-4D19-A2B0-F8361A8FBA4D}" presName="quad2" presStyleLbl="node1" presStyleIdx="1" presStyleCnt="4" custScaleX="120885" custScaleY="102338" custLinFactNeighborX="19424" custLinFactNeighborY="-1196">
        <dgm:presLayoutVars>
          <dgm:chMax val="0"/>
          <dgm:chPref val="0"/>
          <dgm:bulletEnabled val="1"/>
        </dgm:presLayoutVars>
      </dgm:prSet>
      <dgm:spPr/>
    </dgm:pt>
    <dgm:pt modelId="{669A3F4A-CBE5-4038-B419-2F6B2A615734}" type="pres">
      <dgm:prSet presAssocID="{1DD76476-ABFC-4D19-A2B0-F8361A8FBA4D}" presName="quad3" presStyleLbl="node1" presStyleIdx="2" presStyleCnt="4" custScaleX="126173" custScaleY="115122" custLinFactNeighborX="-16088" custLinFactNeighborY="13673">
        <dgm:presLayoutVars>
          <dgm:chMax val="0"/>
          <dgm:chPref val="0"/>
          <dgm:bulletEnabled val="1"/>
        </dgm:presLayoutVars>
      </dgm:prSet>
      <dgm:spPr/>
    </dgm:pt>
    <dgm:pt modelId="{F7588BC0-312F-44A2-B112-D98987DF301A}" type="pres">
      <dgm:prSet presAssocID="{1DD76476-ABFC-4D19-A2B0-F8361A8FBA4D}" presName="quad4" presStyleLbl="node1" presStyleIdx="3" presStyleCnt="4" custScaleX="118888" custScaleY="115039" custLinFactNeighborX="18425" custLinFactNeighborY="13714">
        <dgm:presLayoutVars>
          <dgm:chMax val="0"/>
          <dgm:chPref val="0"/>
          <dgm:bulletEnabled val="1"/>
        </dgm:presLayoutVars>
      </dgm:prSet>
      <dgm:spPr/>
    </dgm:pt>
  </dgm:ptLst>
  <dgm:cxnLst>
    <dgm:cxn modelId="{8D312C22-DD4C-436B-8BD6-834A9E067F84}" srcId="{1DD76476-ABFC-4D19-A2B0-F8361A8FBA4D}" destId="{DF9766B1-E391-4CC6-8FAC-4FB5EA92F955}" srcOrd="2" destOrd="0" parTransId="{5D56EC13-71F4-489E-A2E0-143DB5B72F71}" sibTransId="{DC7118F5-7707-46D0-B168-12CA5F74E822}"/>
    <dgm:cxn modelId="{47552A54-8DF6-4DF8-B90B-6A8FC561AFAC}" type="presOf" srcId="{BA97B862-FB25-4BA5-9022-C460A054C55D}" destId="{7206293F-239D-4CB7-A397-22D068B0722F}" srcOrd="0" destOrd="0" presId="urn:microsoft.com/office/officeart/2005/8/layout/matrix3"/>
    <dgm:cxn modelId="{B4CD8761-FFED-4ACA-B38E-F6A9BAA5D0C6}" srcId="{1DD76476-ABFC-4D19-A2B0-F8361A8FBA4D}" destId="{BA97B862-FB25-4BA5-9022-C460A054C55D}" srcOrd="0" destOrd="0" parTransId="{C4B3C4FE-BFFC-4971-B461-E454C9F5A44D}" sibTransId="{E96FD443-17CC-429E-9000-38DEC2A93C69}"/>
    <dgm:cxn modelId="{AA3EF565-25EF-4714-8323-89363AF9B87B}" srcId="{1DD76476-ABFC-4D19-A2B0-F8361A8FBA4D}" destId="{2E4FFA43-2990-4584-ABF9-0DB25A415D12}" srcOrd="1" destOrd="0" parTransId="{DEE408A6-1480-4A47-BA8B-97D2F3D04D4D}" sibTransId="{B3639254-E35C-4D4E-BA14-75860CC67AF7}"/>
    <dgm:cxn modelId="{A20FDC67-DA4A-44E6-831D-C4F1F7076CA1}" srcId="{1DD76476-ABFC-4D19-A2B0-F8361A8FBA4D}" destId="{B6428236-781E-4284-903E-D2E01AFC623A}" srcOrd="3" destOrd="0" parTransId="{534D3643-BD1F-4F55-8079-787311107908}" sibTransId="{7AB75CFF-8B9B-4C5D-BE64-D6B2CEE9C53A}"/>
    <dgm:cxn modelId="{44DA6C79-93F1-43FF-983D-1B038254C680}" type="presOf" srcId="{DF9766B1-E391-4CC6-8FAC-4FB5EA92F955}" destId="{669A3F4A-CBE5-4038-B419-2F6B2A615734}" srcOrd="0" destOrd="0" presId="urn:microsoft.com/office/officeart/2005/8/layout/matrix3"/>
    <dgm:cxn modelId="{7916A489-21DA-482C-80BF-BFD5559AF0FD}" type="presOf" srcId="{B6428236-781E-4284-903E-D2E01AFC623A}" destId="{F7588BC0-312F-44A2-B112-D98987DF301A}" srcOrd="0" destOrd="0" presId="urn:microsoft.com/office/officeart/2005/8/layout/matrix3"/>
    <dgm:cxn modelId="{95E5CDBE-9422-48DA-9AC7-735166C797A8}" type="presOf" srcId="{2E4FFA43-2990-4584-ABF9-0DB25A415D12}" destId="{66B9CA0C-D99D-4E6D-91AD-FC379EA88E87}" srcOrd="0" destOrd="0" presId="urn:microsoft.com/office/officeart/2005/8/layout/matrix3"/>
    <dgm:cxn modelId="{171B3EC1-D334-4064-A2CF-090F89F16015}" type="presOf" srcId="{1DD76476-ABFC-4D19-A2B0-F8361A8FBA4D}" destId="{F46D4CED-DFDD-470D-A17C-3E934CC5FFE3}" srcOrd="0" destOrd="0" presId="urn:microsoft.com/office/officeart/2005/8/layout/matrix3"/>
    <dgm:cxn modelId="{9E340D49-BFB3-499D-ACC4-EC7A66865270}" type="presParOf" srcId="{F46D4CED-DFDD-470D-A17C-3E934CC5FFE3}" destId="{1F100531-5990-4168-BC13-CEFD462B3D4F}" srcOrd="0" destOrd="0" presId="urn:microsoft.com/office/officeart/2005/8/layout/matrix3"/>
    <dgm:cxn modelId="{4EE4BCEA-8FEE-4868-BBF4-AA22C9D65D7D}" type="presParOf" srcId="{F46D4CED-DFDD-470D-A17C-3E934CC5FFE3}" destId="{7206293F-239D-4CB7-A397-22D068B0722F}" srcOrd="1" destOrd="0" presId="urn:microsoft.com/office/officeart/2005/8/layout/matrix3"/>
    <dgm:cxn modelId="{69F0E62E-2B5F-4ECD-84CE-309F55C8073A}" type="presParOf" srcId="{F46D4CED-DFDD-470D-A17C-3E934CC5FFE3}" destId="{66B9CA0C-D99D-4E6D-91AD-FC379EA88E87}" srcOrd="2" destOrd="0" presId="urn:microsoft.com/office/officeart/2005/8/layout/matrix3"/>
    <dgm:cxn modelId="{1A677507-BE07-45EC-A253-61B28CAA6450}" type="presParOf" srcId="{F46D4CED-DFDD-470D-A17C-3E934CC5FFE3}" destId="{669A3F4A-CBE5-4038-B419-2F6B2A615734}" srcOrd="3" destOrd="0" presId="urn:microsoft.com/office/officeart/2005/8/layout/matrix3"/>
    <dgm:cxn modelId="{6787E63F-7B5D-43F3-A903-268A15FC9585}" type="presParOf" srcId="{F46D4CED-DFDD-470D-A17C-3E934CC5FFE3}" destId="{F7588BC0-312F-44A2-B112-D98987DF301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E15F7-4FFA-441A-9A0F-18081F660596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0ECDA70-B714-4DBD-8C4C-D04FD53AA4C2}">
      <dgm:prSet custT="1"/>
      <dgm:spPr/>
      <dgm:t>
        <a:bodyPr/>
        <a:lstStyle/>
        <a:p>
          <a:r>
            <a:rPr lang="el-GR" sz="32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Κύριος στόχος του προγράμματος</a:t>
          </a:r>
        </a:p>
        <a:p>
          <a:br>
            <a:rPr lang="el-GR" sz="1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Ο/η μαθητής/τρια να συνειδητοποιήσει την ανάγκη για εξοικονόμηση ενέργειας.</a:t>
          </a:r>
        </a:p>
      </dgm:t>
    </dgm:pt>
    <dgm:pt modelId="{1A3BD26A-0481-4A29-B6A6-2BF62675BEAB}" type="parTrans" cxnId="{C46FABFD-29E8-4651-86D0-C60ED6614D6B}">
      <dgm:prSet/>
      <dgm:spPr/>
      <dgm:t>
        <a:bodyPr/>
        <a:lstStyle/>
        <a:p>
          <a:endParaRPr lang="el-GR"/>
        </a:p>
      </dgm:t>
    </dgm:pt>
    <dgm:pt modelId="{50E45B3F-BB05-4D1A-892F-0E74ED44DFE3}" type="sibTrans" cxnId="{C46FABFD-29E8-4651-86D0-C60ED6614D6B}">
      <dgm:prSet/>
      <dgm:spPr/>
      <dgm:t>
        <a:bodyPr/>
        <a:lstStyle/>
        <a:p>
          <a:endParaRPr lang="el-GR"/>
        </a:p>
      </dgm:t>
    </dgm:pt>
    <dgm:pt modelId="{5E119360-CE02-46E1-A9BB-9D67B132523B}" type="pres">
      <dgm:prSet presAssocID="{B09E15F7-4FFA-441A-9A0F-18081F66059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8CA224-F7FE-40A0-9B97-37C7F5666FF9}" type="pres">
      <dgm:prSet presAssocID="{C0ECDA70-B714-4DBD-8C4C-D04FD53AA4C2}" presName="hierRoot1" presStyleCnt="0">
        <dgm:presLayoutVars>
          <dgm:hierBranch val="init"/>
        </dgm:presLayoutVars>
      </dgm:prSet>
      <dgm:spPr/>
    </dgm:pt>
    <dgm:pt modelId="{F21323AC-0920-4FAD-87C3-65E786540D79}" type="pres">
      <dgm:prSet presAssocID="{C0ECDA70-B714-4DBD-8C4C-D04FD53AA4C2}" presName="rootComposite1" presStyleCnt="0"/>
      <dgm:spPr/>
    </dgm:pt>
    <dgm:pt modelId="{7A03D667-2512-47E3-B79B-EBAB6C100BFC}" type="pres">
      <dgm:prSet presAssocID="{C0ECDA70-B714-4DBD-8C4C-D04FD53AA4C2}" presName="rootText1" presStyleLbl="alignAcc1" presStyleIdx="0" presStyleCnt="0" custScaleX="168492">
        <dgm:presLayoutVars>
          <dgm:chPref val="3"/>
        </dgm:presLayoutVars>
      </dgm:prSet>
      <dgm:spPr/>
    </dgm:pt>
    <dgm:pt modelId="{9F8B3167-0A9D-4CF9-946F-FCB98CAF5C8C}" type="pres">
      <dgm:prSet presAssocID="{C0ECDA70-B714-4DBD-8C4C-D04FD53AA4C2}" presName="topArc1" presStyleLbl="parChTrans1D1" presStyleIdx="0" presStyleCnt="2"/>
      <dgm:spPr/>
    </dgm:pt>
    <dgm:pt modelId="{39604883-36E2-4EF6-94FE-18657F67C15A}" type="pres">
      <dgm:prSet presAssocID="{C0ECDA70-B714-4DBD-8C4C-D04FD53AA4C2}" presName="bottomArc1" presStyleLbl="parChTrans1D1" presStyleIdx="1" presStyleCnt="2"/>
      <dgm:spPr/>
    </dgm:pt>
    <dgm:pt modelId="{B263F9AE-03BC-4775-BF83-CDF72CA1A1C5}" type="pres">
      <dgm:prSet presAssocID="{C0ECDA70-B714-4DBD-8C4C-D04FD53AA4C2}" presName="topConnNode1" presStyleLbl="node1" presStyleIdx="0" presStyleCnt="0"/>
      <dgm:spPr/>
    </dgm:pt>
    <dgm:pt modelId="{80EA36FF-2413-4BEB-86C9-78306DCCBC58}" type="pres">
      <dgm:prSet presAssocID="{C0ECDA70-B714-4DBD-8C4C-D04FD53AA4C2}" presName="hierChild2" presStyleCnt="0"/>
      <dgm:spPr/>
    </dgm:pt>
    <dgm:pt modelId="{2DE16DF0-13D6-4D3B-96C5-37B677BF7A12}" type="pres">
      <dgm:prSet presAssocID="{C0ECDA70-B714-4DBD-8C4C-D04FD53AA4C2}" presName="hierChild3" presStyleCnt="0"/>
      <dgm:spPr/>
    </dgm:pt>
  </dgm:ptLst>
  <dgm:cxnLst>
    <dgm:cxn modelId="{1AE90099-B13E-42A3-8746-173837164300}" type="presOf" srcId="{C0ECDA70-B714-4DBD-8C4C-D04FD53AA4C2}" destId="{7A03D667-2512-47E3-B79B-EBAB6C100BFC}" srcOrd="0" destOrd="0" presId="urn:microsoft.com/office/officeart/2008/layout/HalfCircleOrganizationChart"/>
    <dgm:cxn modelId="{003D3FB9-CD96-4520-A12F-88FCB550130F}" type="presOf" srcId="{C0ECDA70-B714-4DBD-8C4C-D04FD53AA4C2}" destId="{B263F9AE-03BC-4775-BF83-CDF72CA1A1C5}" srcOrd="1" destOrd="0" presId="urn:microsoft.com/office/officeart/2008/layout/HalfCircleOrganizationChart"/>
    <dgm:cxn modelId="{8E220BCA-E74D-4B86-91E6-35180AF20B0A}" type="presOf" srcId="{B09E15F7-4FFA-441A-9A0F-18081F660596}" destId="{5E119360-CE02-46E1-A9BB-9D67B132523B}" srcOrd="0" destOrd="0" presId="urn:microsoft.com/office/officeart/2008/layout/HalfCircleOrganizationChart"/>
    <dgm:cxn modelId="{C46FABFD-29E8-4651-86D0-C60ED6614D6B}" srcId="{B09E15F7-4FFA-441A-9A0F-18081F660596}" destId="{C0ECDA70-B714-4DBD-8C4C-D04FD53AA4C2}" srcOrd="0" destOrd="0" parTransId="{1A3BD26A-0481-4A29-B6A6-2BF62675BEAB}" sibTransId="{50E45B3F-BB05-4D1A-892F-0E74ED44DFE3}"/>
    <dgm:cxn modelId="{2C787970-2692-4A24-8664-2A75C57A1E9D}" type="presParOf" srcId="{5E119360-CE02-46E1-A9BB-9D67B132523B}" destId="{128CA224-F7FE-40A0-9B97-37C7F5666FF9}" srcOrd="0" destOrd="0" presId="urn:microsoft.com/office/officeart/2008/layout/HalfCircleOrganizationChart"/>
    <dgm:cxn modelId="{DDB2C3BE-10DC-4A83-BBD9-C3B2DF227058}" type="presParOf" srcId="{128CA224-F7FE-40A0-9B97-37C7F5666FF9}" destId="{F21323AC-0920-4FAD-87C3-65E786540D79}" srcOrd="0" destOrd="0" presId="urn:microsoft.com/office/officeart/2008/layout/HalfCircleOrganizationChart"/>
    <dgm:cxn modelId="{8E1D46A5-CFF5-4E26-8480-B851639E52BA}" type="presParOf" srcId="{F21323AC-0920-4FAD-87C3-65E786540D79}" destId="{7A03D667-2512-47E3-B79B-EBAB6C100BFC}" srcOrd="0" destOrd="0" presId="urn:microsoft.com/office/officeart/2008/layout/HalfCircleOrganizationChart"/>
    <dgm:cxn modelId="{1F0B7195-2AB7-4ABD-8E2E-D664D6ED78A8}" type="presParOf" srcId="{F21323AC-0920-4FAD-87C3-65E786540D79}" destId="{9F8B3167-0A9D-4CF9-946F-FCB98CAF5C8C}" srcOrd="1" destOrd="0" presId="urn:microsoft.com/office/officeart/2008/layout/HalfCircleOrganizationChart"/>
    <dgm:cxn modelId="{52FF82AF-32BB-4FAB-ACC9-5F160C8A2939}" type="presParOf" srcId="{F21323AC-0920-4FAD-87C3-65E786540D79}" destId="{39604883-36E2-4EF6-94FE-18657F67C15A}" srcOrd="2" destOrd="0" presId="urn:microsoft.com/office/officeart/2008/layout/HalfCircleOrganizationChart"/>
    <dgm:cxn modelId="{AEBE08D7-A10A-4849-AB03-EA07F394F352}" type="presParOf" srcId="{F21323AC-0920-4FAD-87C3-65E786540D79}" destId="{B263F9AE-03BC-4775-BF83-CDF72CA1A1C5}" srcOrd="3" destOrd="0" presId="urn:microsoft.com/office/officeart/2008/layout/HalfCircleOrganizationChart"/>
    <dgm:cxn modelId="{26C8C262-2B69-4CDD-B44B-55DF0C7042D0}" type="presParOf" srcId="{128CA224-F7FE-40A0-9B97-37C7F5666FF9}" destId="{80EA36FF-2413-4BEB-86C9-78306DCCBC58}" srcOrd="1" destOrd="0" presId="urn:microsoft.com/office/officeart/2008/layout/HalfCircleOrganizationChart"/>
    <dgm:cxn modelId="{CBB6636E-3901-4D0A-98D3-6A159F38840B}" type="presParOf" srcId="{128CA224-F7FE-40A0-9B97-37C7F5666FF9}" destId="{2DE16DF0-13D6-4D3B-96C5-37B677BF7A1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BCFFE5-8091-4834-BD64-972B6336ACA9}" type="doc">
      <dgm:prSet loTypeId="urn:microsoft.com/office/officeart/2008/layout/RadialCluster" loCatId="relationship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4FF60FC-2240-4ABC-B691-074BD9D4692D}">
      <dgm:prSet phldrT="[Κείμενο]"/>
      <dgm:spPr/>
      <dgm:t>
        <a:bodyPr/>
        <a:lstStyle/>
        <a:p>
          <a:r>
            <a:rPr lang="el-GR" b="1" dirty="0">
              <a:ln w="6600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«Ο Ήλιος που έδινε»</a:t>
          </a:r>
          <a:endParaRPr lang="el-GR" dirty="0"/>
        </a:p>
      </dgm:t>
    </dgm:pt>
    <dgm:pt modelId="{F9E339B0-7811-486C-88CE-C78160A40B2A}" type="parTrans" cxnId="{1F36EB0A-45FC-4B3D-86A8-7F263589437A}">
      <dgm:prSet/>
      <dgm:spPr/>
      <dgm:t>
        <a:bodyPr/>
        <a:lstStyle/>
        <a:p>
          <a:endParaRPr lang="el-GR"/>
        </a:p>
      </dgm:t>
    </dgm:pt>
    <dgm:pt modelId="{93639693-C531-48E7-8B9A-D62856975807}" type="sibTrans" cxnId="{1F36EB0A-45FC-4B3D-86A8-7F263589437A}">
      <dgm:prSet/>
      <dgm:spPr/>
      <dgm:t>
        <a:bodyPr/>
        <a:lstStyle/>
        <a:p>
          <a:endParaRPr lang="el-GR"/>
        </a:p>
      </dgm:t>
    </dgm:pt>
    <dgm:pt modelId="{484F35DC-1AF2-4AC3-A368-F5AB76277B92}">
      <dgm:prSet phldrT="[Κείμενο]"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Γλώσσα</a:t>
          </a:r>
        </a:p>
      </dgm:t>
    </dgm:pt>
    <dgm:pt modelId="{AD288213-38F3-4D09-9F0C-867EDD01F72C}" type="parTrans" cxnId="{2B55A6F1-176E-4E44-8A0C-78079408C3CB}">
      <dgm:prSet/>
      <dgm:spPr/>
      <dgm:t>
        <a:bodyPr/>
        <a:lstStyle/>
        <a:p>
          <a:endParaRPr lang="el-GR"/>
        </a:p>
      </dgm:t>
    </dgm:pt>
    <dgm:pt modelId="{2D35B698-F330-4368-B52B-8D17ECCA0349}" type="sibTrans" cxnId="{2B55A6F1-176E-4E44-8A0C-78079408C3CB}">
      <dgm:prSet/>
      <dgm:spPr/>
      <dgm:t>
        <a:bodyPr/>
        <a:lstStyle/>
        <a:p>
          <a:endParaRPr lang="el-GR"/>
        </a:p>
      </dgm:t>
    </dgm:pt>
    <dgm:pt modelId="{A343FAAB-DCA7-47CF-B163-0D4F8B7B9E46}">
      <dgm:prSet phldrT="[Κείμενο]" custT="1"/>
      <dgm:spPr/>
      <dgm:t>
        <a:bodyPr/>
        <a:lstStyle/>
        <a:p>
          <a:pPr algn="just"/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Μαθηματικά</a:t>
          </a:r>
        </a:p>
      </dgm:t>
    </dgm:pt>
    <dgm:pt modelId="{7AB34FE7-2235-4CE0-AA6E-61F165F0A2FB}" type="parTrans" cxnId="{F9B7FC0D-D7B9-4BE5-88E2-25C1740BF18F}">
      <dgm:prSet/>
      <dgm:spPr/>
      <dgm:t>
        <a:bodyPr/>
        <a:lstStyle/>
        <a:p>
          <a:endParaRPr lang="el-GR"/>
        </a:p>
      </dgm:t>
    </dgm:pt>
    <dgm:pt modelId="{EB8D9E14-8B20-4CEF-A8F3-ED4B13651804}" type="sibTrans" cxnId="{F9B7FC0D-D7B9-4BE5-88E2-25C1740BF18F}">
      <dgm:prSet/>
      <dgm:spPr/>
      <dgm:t>
        <a:bodyPr/>
        <a:lstStyle/>
        <a:p>
          <a:endParaRPr lang="el-GR"/>
        </a:p>
      </dgm:t>
    </dgm:pt>
    <dgm:pt modelId="{FCAA1F36-BEB4-4E84-A64C-832AC4E8ABAC}">
      <dgm:prSet phldrT="[Κείμενο]"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Φυσική </a:t>
          </a:r>
        </a:p>
      </dgm:t>
    </dgm:pt>
    <dgm:pt modelId="{4EA18FFC-A19A-46DC-8570-2454F8C36812}" type="parTrans" cxnId="{547F6508-450B-439F-9E2E-CD48F2EE79E1}">
      <dgm:prSet/>
      <dgm:spPr/>
      <dgm:t>
        <a:bodyPr/>
        <a:lstStyle/>
        <a:p>
          <a:endParaRPr lang="el-GR"/>
        </a:p>
      </dgm:t>
    </dgm:pt>
    <dgm:pt modelId="{0A516389-06BE-4D20-B565-968203E974CB}" type="sibTrans" cxnId="{547F6508-450B-439F-9E2E-CD48F2EE79E1}">
      <dgm:prSet/>
      <dgm:spPr/>
      <dgm:t>
        <a:bodyPr/>
        <a:lstStyle/>
        <a:p>
          <a:endParaRPr lang="el-GR"/>
        </a:p>
      </dgm:t>
    </dgm:pt>
    <dgm:pt modelId="{F0FCB590-517D-40A3-9D8C-8D4690A43073}">
      <dgm:prSet phldrT="[Κείμενο]"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Έκφρασης -Δημιουργίας </a:t>
          </a:r>
        </a:p>
      </dgm:t>
    </dgm:pt>
    <dgm:pt modelId="{9223526E-8A6B-4513-9494-F06EED9EE763}" type="parTrans" cxnId="{80CC77E6-852F-4D0C-911F-74BE48632443}">
      <dgm:prSet/>
      <dgm:spPr/>
      <dgm:t>
        <a:bodyPr/>
        <a:lstStyle/>
        <a:p>
          <a:endParaRPr lang="el-GR"/>
        </a:p>
      </dgm:t>
    </dgm:pt>
    <dgm:pt modelId="{4597708D-9A0C-46D3-98F6-9F33827C3A68}" type="sibTrans" cxnId="{80CC77E6-852F-4D0C-911F-74BE48632443}">
      <dgm:prSet/>
      <dgm:spPr/>
      <dgm:t>
        <a:bodyPr/>
        <a:lstStyle/>
        <a:p>
          <a:endParaRPr lang="el-GR"/>
        </a:p>
      </dgm:t>
    </dgm:pt>
    <dgm:pt modelId="{2FCE83FA-FE49-4CD6-BD8D-E8A4B51556A5}">
      <dgm:prSet phldrT="[Κείμενο]"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Φυσική Αγωγή </a:t>
          </a:r>
        </a:p>
      </dgm:t>
    </dgm:pt>
    <dgm:pt modelId="{1773D58C-EC07-4D9A-BBD1-6B00B75107AE}" type="parTrans" cxnId="{EF80774F-8EFB-4D79-BBC5-E2C833B67376}">
      <dgm:prSet/>
      <dgm:spPr/>
      <dgm:t>
        <a:bodyPr/>
        <a:lstStyle/>
        <a:p>
          <a:endParaRPr lang="el-GR"/>
        </a:p>
      </dgm:t>
    </dgm:pt>
    <dgm:pt modelId="{D795895E-0B44-4592-9ACD-5CBB9307C192}" type="sibTrans" cxnId="{EF80774F-8EFB-4D79-BBC5-E2C833B67376}">
      <dgm:prSet/>
      <dgm:spPr/>
      <dgm:t>
        <a:bodyPr/>
        <a:lstStyle/>
        <a:p>
          <a:endParaRPr lang="el-GR"/>
        </a:p>
      </dgm:t>
    </dgm:pt>
    <dgm:pt modelId="{D1EDCEF7-08BB-4EC0-AC45-3138878557AB}">
      <dgm:prSet phldrT="[Κείμενο]" custT="1"/>
      <dgm:spPr/>
      <dgm:t>
        <a:bodyPr/>
        <a:lstStyle/>
        <a:p>
          <a:endParaRPr lang="el-GR" dirty="0"/>
        </a:p>
      </dgm:t>
    </dgm:pt>
    <dgm:pt modelId="{4CD2A80F-F655-4439-95B4-FE525B259B05}" type="parTrans" cxnId="{40A5C691-D470-4F08-9C85-7B056C08EB92}">
      <dgm:prSet/>
      <dgm:spPr/>
      <dgm:t>
        <a:bodyPr/>
        <a:lstStyle/>
        <a:p>
          <a:endParaRPr lang="el-GR"/>
        </a:p>
      </dgm:t>
    </dgm:pt>
    <dgm:pt modelId="{4ACF8D86-A3D3-4846-BE01-3A66EC7D8F53}" type="sibTrans" cxnId="{40A5C691-D470-4F08-9C85-7B056C08EB92}">
      <dgm:prSet/>
      <dgm:spPr/>
      <dgm:t>
        <a:bodyPr/>
        <a:lstStyle/>
        <a:p>
          <a:endParaRPr lang="el-GR"/>
        </a:p>
      </dgm:t>
    </dgm:pt>
    <dgm:pt modelId="{07AFE1FC-3F8B-4926-9400-8FB1D7300474}">
      <dgm:prSet phldrT="[Κείμενο]"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Γεωγραφία</a:t>
          </a:r>
        </a:p>
      </dgm:t>
    </dgm:pt>
    <dgm:pt modelId="{054A8A1C-C3DA-4084-81E9-AEAA8891910D}" type="parTrans" cxnId="{9B4ABD67-4DBE-4890-AC8E-11BB81940986}">
      <dgm:prSet/>
      <dgm:spPr/>
      <dgm:t>
        <a:bodyPr/>
        <a:lstStyle/>
        <a:p>
          <a:endParaRPr lang="el-GR"/>
        </a:p>
      </dgm:t>
    </dgm:pt>
    <dgm:pt modelId="{AF48E749-5FB3-49BB-8A96-4387B5DC1469}" type="sibTrans" cxnId="{9B4ABD67-4DBE-4890-AC8E-11BB81940986}">
      <dgm:prSet/>
      <dgm:spPr/>
      <dgm:t>
        <a:bodyPr/>
        <a:lstStyle/>
        <a:p>
          <a:endParaRPr lang="el-GR"/>
        </a:p>
      </dgm:t>
    </dgm:pt>
    <dgm:pt modelId="{1A41E931-698F-4E75-A531-4F2899331FE9}">
      <dgm:prSet phldrT="[Κείμενο]" custT="1"/>
      <dgm:spPr/>
      <dgm:t>
        <a:bodyPr/>
        <a:lstStyle/>
        <a:p>
          <a:r>
            <a:rPr lang="el-GR" sz="2400" dirty="0">
              <a:latin typeface="Calibri" panose="020F0502020204030204" pitchFamily="34" charset="0"/>
              <a:cs typeface="Calibri" panose="020F0502020204030204" pitchFamily="34" charset="0"/>
            </a:rPr>
            <a:t>Μελέτης Περιβάλλοντος</a:t>
          </a:r>
        </a:p>
      </dgm:t>
    </dgm:pt>
    <dgm:pt modelId="{BD773A88-10FC-4B2B-BA9D-65234979083F}" type="sibTrans" cxnId="{E25E770C-E34D-4DA7-81FF-0E393A1939B1}">
      <dgm:prSet/>
      <dgm:spPr/>
      <dgm:t>
        <a:bodyPr/>
        <a:lstStyle/>
        <a:p>
          <a:endParaRPr lang="el-GR"/>
        </a:p>
      </dgm:t>
    </dgm:pt>
    <dgm:pt modelId="{7B35F8C4-1999-4511-9090-AE1D38367516}" type="parTrans" cxnId="{E25E770C-E34D-4DA7-81FF-0E393A1939B1}">
      <dgm:prSet/>
      <dgm:spPr/>
      <dgm:t>
        <a:bodyPr/>
        <a:lstStyle/>
        <a:p>
          <a:endParaRPr lang="el-GR"/>
        </a:p>
      </dgm:t>
    </dgm:pt>
    <dgm:pt modelId="{54FA7E11-3D7E-4262-B0CE-31727FEA2539}" type="pres">
      <dgm:prSet presAssocID="{0FBCFFE5-8091-4834-BD64-972B6336ACA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6B7768B-0CB6-4CEF-981A-12F023C8974F}" type="pres">
      <dgm:prSet presAssocID="{94FF60FC-2240-4ABC-B691-074BD9D4692D}" presName="singleCycle" presStyleCnt="0"/>
      <dgm:spPr/>
    </dgm:pt>
    <dgm:pt modelId="{CC60CADD-F6CD-4CE3-BE0E-6794603F5642}" type="pres">
      <dgm:prSet presAssocID="{94FF60FC-2240-4ABC-B691-074BD9D4692D}" presName="singleCenter" presStyleLbl="node1" presStyleIdx="0" presStyleCnt="8">
        <dgm:presLayoutVars>
          <dgm:chMax val="7"/>
          <dgm:chPref val="7"/>
        </dgm:presLayoutVars>
      </dgm:prSet>
      <dgm:spPr/>
    </dgm:pt>
    <dgm:pt modelId="{42F821D4-0519-476F-A820-9A9766B33771}" type="pres">
      <dgm:prSet presAssocID="{AD288213-38F3-4D09-9F0C-867EDD01F72C}" presName="Name56" presStyleLbl="parChTrans1D2" presStyleIdx="0" presStyleCnt="7"/>
      <dgm:spPr/>
    </dgm:pt>
    <dgm:pt modelId="{B248B9BB-DFFB-4BD3-9D82-DDA841C56627}" type="pres">
      <dgm:prSet presAssocID="{484F35DC-1AF2-4AC3-A368-F5AB76277B92}" presName="text0" presStyleLbl="node1" presStyleIdx="1" presStyleCnt="8" custScaleX="124518">
        <dgm:presLayoutVars>
          <dgm:bulletEnabled val="1"/>
        </dgm:presLayoutVars>
      </dgm:prSet>
      <dgm:spPr/>
    </dgm:pt>
    <dgm:pt modelId="{92209807-8687-4F2C-A033-C123B120E7DD}" type="pres">
      <dgm:prSet presAssocID="{7AB34FE7-2235-4CE0-AA6E-61F165F0A2FB}" presName="Name56" presStyleLbl="parChTrans1D2" presStyleIdx="1" presStyleCnt="7"/>
      <dgm:spPr/>
    </dgm:pt>
    <dgm:pt modelId="{117F8D9F-B6AD-409E-8477-AB2499D0E249}" type="pres">
      <dgm:prSet presAssocID="{A343FAAB-DCA7-47CF-B163-0D4F8B7B9E46}" presName="text0" presStyleLbl="node1" presStyleIdx="2" presStyleCnt="8" custScaleX="183481">
        <dgm:presLayoutVars>
          <dgm:bulletEnabled val="1"/>
        </dgm:presLayoutVars>
      </dgm:prSet>
      <dgm:spPr/>
    </dgm:pt>
    <dgm:pt modelId="{53C226EF-D613-468D-9455-1A8B1288B5B5}" type="pres">
      <dgm:prSet presAssocID="{4EA18FFC-A19A-46DC-8570-2454F8C36812}" presName="Name56" presStyleLbl="parChTrans1D2" presStyleIdx="2" presStyleCnt="7"/>
      <dgm:spPr/>
    </dgm:pt>
    <dgm:pt modelId="{A33DB2DC-D726-4AA3-A483-C1AE49DF4F0A}" type="pres">
      <dgm:prSet presAssocID="{FCAA1F36-BEB4-4E84-A64C-832AC4E8ABAC}" presName="text0" presStyleLbl="node1" presStyleIdx="3" presStyleCnt="8" custScaleX="181860">
        <dgm:presLayoutVars>
          <dgm:bulletEnabled val="1"/>
        </dgm:presLayoutVars>
      </dgm:prSet>
      <dgm:spPr/>
    </dgm:pt>
    <dgm:pt modelId="{C5D83A6E-2DA1-42CA-B075-90C3176BA1C5}" type="pres">
      <dgm:prSet presAssocID="{054A8A1C-C3DA-4084-81E9-AEAA8891910D}" presName="Name56" presStyleLbl="parChTrans1D2" presStyleIdx="3" presStyleCnt="7"/>
      <dgm:spPr/>
    </dgm:pt>
    <dgm:pt modelId="{72B50E63-6801-4577-B8A2-C4E6E46B7F35}" type="pres">
      <dgm:prSet presAssocID="{07AFE1FC-3F8B-4926-9400-8FB1D7300474}" presName="text0" presStyleLbl="node1" presStyleIdx="4" presStyleCnt="8" custScaleX="198732" custRadScaleRad="103741" custRadScaleInc="-15567">
        <dgm:presLayoutVars>
          <dgm:bulletEnabled val="1"/>
        </dgm:presLayoutVars>
      </dgm:prSet>
      <dgm:spPr/>
    </dgm:pt>
    <dgm:pt modelId="{E30556B1-069B-4AEA-BF03-2708005C6B1E}" type="pres">
      <dgm:prSet presAssocID="{7B35F8C4-1999-4511-9090-AE1D38367516}" presName="Name56" presStyleLbl="parChTrans1D2" presStyleIdx="4" presStyleCnt="7"/>
      <dgm:spPr/>
    </dgm:pt>
    <dgm:pt modelId="{752AD583-7477-4081-BD89-06452135C9A8}" type="pres">
      <dgm:prSet presAssocID="{1A41E931-698F-4E75-A531-4F2899331FE9}" presName="text0" presStyleLbl="node1" presStyleIdx="5" presStyleCnt="8" custScaleX="205840" custRadScaleRad="106217" custRadScaleInc="26030">
        <dgm:presLayoutVars>
          <dgm:bulletEnabled val="1"/>
        </dgm:presLayoutVars>
      </dgm:prSet>
      <dgm:spPr/>
    </dgm:pt>
    <dgm:pt modelId="{BA5476F3-8BE4-4CEE-8141-396A2ACA1B12}" type="pres">
      <dgm:prSet presAssocID="{9223526E-8A6B-4513-9494-F06EED9EE763}" presName="Name56" presStyleLbl="parChTrans1D2" presStyleIdx="5" presStyleCnt="7"/>
      <dgm:spPr/>
    </dgm:pt>
    <dgm:pt modelId="{E1278EA3-67C2-498E-90E3-61704A944740}" type="pres">
      <dgm:prSet presAssocID="{F0FCB590-517D-40A3-9D8C-8D4690A43073}" presName="text0" presStyleLbl="node1" presStyleIdx="6" presStyleCnt="8" custScaleX="178907">
        <dgm:presLayoutVars>
          <dgm:bulletEnabled val="1"/>
        </dgm:presLayoutVars>
      </dgm:prSet>
      <dgm:spPr/>
    </dgm:pt>
    <dgm:pt modelId="{5AA286A9-37B9-480B-AFDC-61820F2CE656}" type="pres">
      <dgm:prSet presAssocID="{1773D58C-EC07-4D9A-BBD1-6B00B75107AE}" presName="Name56" presStyleLbl="parChTrans1D2" presStyleIdx="6" presStyleCnt="7"/>
      <dgm:spPr/>
    </dgm:pt>
    <dgm:pt modelId="{221D1F58-912A-4BBB-B48B-B5252C389552}" type="pres">
      <dgm:prSet presAssocID="{2FCE83FA-FE49-4CD6-BD8D-E8A4B51556A5}" presName="text0" presStyleLbl="node1" presStyleIdx="7" presStyleCnt="8" custScaleX="185559">
        <dgm:presLayoutVars>
          <dgm:bulletEnabled val="1"/>
        </dgm:presLayoutVars>
      </dgm:prSet>
      <dgm:spPr/>
    </dgm:pt>
  </dgm:ptLst>
  <dgm:cxnLst>
    <dgm:cxn modelId="{66A88405-14CA-4552-9D41-8F51E2825C47}" type="presOf" srcId="{1773D58C-EC07-4D9A-BBD1-6B00B75107AE}" destId="{5AA286A9-37B9-480B-AFDC-61820F2CE656}" srcOrd="0" destOrd="0" presId="urn:microsoft.com/office/officeart/2008/layout/RadialCluster"/>
    <dgm:cxn modelId="{547F6508-450B-439F-9E2E-CD48F2EE79E1}" srcId="{94FF60FC-2240-4ABC-B691-074BD9D4692D}" destId="{FCAA1F36-BEB4-4E84-A64C-832AC4E8ABAC}" srcOrd="2" destOrd="0" parTransId="{4EA18FFC-A19A-46DC-8570-2454F8C36812}" sibTransId="{0A516389-06BE-4D20-B565-968203E974CB}"/>
    <dgm:cxn modelId="{1F36EB0A-45FC-4B3D-86A8-7F263589437A}" srcId="{0FBCFFE5-8091-4834-BD64-972B6336ACA9}" destId="{94FF60FC-2240-4ABC-B691-074BD9D4692D}" srcOrd="0" destOrd="0" parTransId="{F9E339B0-7811-486C-88CE-C78160A40B2A}" sibTransId="{93639693-C531-48E7-8B9A-D62856975807}"/>
    <dgm:cxn modelId="{E25E770C-E34D-4DA7-81FF-0E393A1939B1}" srcId="{94FF60FC-2240-4ABC-B691-074BD9D4692D}" destId="{1A41E931-698F-4E75-A531-4F2899331FE9}" srcOrd="4" destOrd="0" parTransId="{7B35F8C4-1999-4511-9090-AE1D38367516}" sibTransId="{BD773A88-10FC-4B2B-BA9D-65234979083F}"/>
    <dgm:cxn modelId="{F9B7FC0D-D7B9-4BE5-88E2-25C1740BF18F}" srcId="{94FF60FC-2240-4ABC-B691-074BD9D4692D}" destId="{A343FAAB-DCA7-47CF-B163-0D4F8B7B9E46}" srcOrd="1" destOrd="0" parTransId="{7AB34FE7-2235-4CE0-AA6E-61F165F0A2FB}" sibTransId="{EB8D9E14-8B20-4CEF-A8F3-ED4B13651804}"/>
    <dgm:cxn modelId="{2E996D14-AFFC-42E6-8F36-4D4EB90B6EC8}" type="presOf" srcId="{A343FAAB-DCA7-47CF-B163-0D4F8B7B9E46}" destId="{117F8D9F-B6AD-409E-8477-AB2499D0E249}" srcOrd="0" destOrd="0" presId="urn:microsoft.com/office/officeart/2008/layout/RadialCluster"/>
    <dgm:cxn modelId="{FCE45B25-46E3-4054-90D2-17C0D79F425D}" type="presOf" srcId="{7B35F8C4-1999-4511-9090-AE1D38367516}" destId="{E30556B1-069B-4AEA-BF03-2708005C6B1E}" srcOrd="0" destOrd="0" presId="urn:microsoft.com/office/officeart/2008/layout/RadialCluster"/>
    <dgm:cxn modelId="{FFAD3A26-FD9C-453E-824D-1F3DEBD4FBB8}" type="presOf" srcId="{9223526E-8A6B-4513-9494-F06EED9EE763}" destId="{BA5476F3-8BE4-4CEE-8141-396A2ACA1B12}" srcOrd="0" destOrd="0" presId="urn:microsoft.com/office/officeart/2008/layout/RadialCluster"/>
    <dgm:cxn modelId="{6E13B63E-FE74-4282-8722-D79344B08D9A}" type="presOf" srcId="{94FF60FC-2240-4ABC-B691-074BD9D4692D}" destId="{CC60CADD-F6CD-4CE3-BE0E-6794603F5642}" srcOrd="0" destOrd="0" presId="urn:microsoft.com/office/officeart/2008/layout/RadialCluster"/>
    <dgm:cxn modelId="{EF80774F-8EFB-4D79-BBC5-E2C833B67376}" srcId="{94FF60FC-2240-4ABC-B691-074BD9D4692D}" destId="{2FCE83FA-FE49-4CD6-BD8D-E8A4B51556A5}" srcOrd="6" destOrd="0" parTransId="{1773D58C-EC07-4D9A-BBD1-6B00B75107AE}" sibTransId="{D795895E-0B44-4592-9ACD-5CBB9307C192}"/>
    <dgm:cxn modelId="{0B9E7C5E-C27E-43B5-A25A-B156A4ACC8F5}" type="presOf" srcId="{0FBCFFE5-8091-4834-BD64-972B6336ACA9}" destId="{54FA7E11-3D7E-4262-B0CE-31727FEA2539}" srcOrd="0" destOrd="0" presId="urn:microsoft.com/office/officeart/2008/layout/RadialCluster"/>
    <dgm:cxn modelId="{D620E166-6ED6-4CBA-A3BD-3B151460855C}" type="presOf" srcId="{07AFE1FC-3F8B-4926-9400-8FB1D7300474}" destId="{72B50E63-6801-4577-B8A2-C4E6E46B7F35}" srcOrd="0" destOrd="0" presId="urn:microsoft.com/office/officeart/2008/layout/RadialCluster"/>
    <dgm:cxn modelId="{9B4ABD67-4DBE-4890-AC8E-11BB81940986}" srcId="{94FF60FC-2240-4ABC-B691-074BD9D4692D}" destId="{07AFE1FC-3F8B-4926-9400-8FB1D7300474}" srcOrd="3" destOrd="0" parTransId="{054A8A1C-C3DA-4084-81E9-AEAA8891910D}" sibTransId="{AF48E749-5FB3-49BB-8A96-4387B5DC1469}"/>
    <dgm:cxn modelId="{DA309875-4E06-402C-9B21-8321A78712AB}" type="presOf" srcId="{4EA18FFC-A19A-46DC-8570-2454F8C36812}" destId="{53C226EF-D613-468D-9455-1A8B1288B5B5}" srcOrd="0" destOrd="0" presId="urn:microsoft.com/office/officeart/2008/layout/RadialCluster"/>
    <dgm:cxn modelId="{DA1BAD7D-6E90-49F5-9265-CEB630839749}" type="presOf" srcId="{2FCE83FA-FE49-4CD6-BD8D-E8A4B51556A5}" destId="{221D1F58-912A-4BBB-B48B-B5252C389552}" srcOrd="0" destOrd="0" presId="urn:microsoft.com/office/officeart/2008/layout/RadialCluster"/>
    <dgm:cxn modelId="{04E9887E-28C9-4ED5-9C4C-2AFC36E8D01F}" type="presOf" srcId="{AD288213-38F3-4D09-9F0C-867EDD01F72C}" destId="{42F821D4-0519-476F-A820-9A9766B33771}" srcOrd="0" destOrd="0" presId="urn:microsoft.com/office/officeart/2008/layout/RadialCluster"/>
    <dgm:cxn modelId="{89AB448B-53E7-4CFD-A7E9-89E844C0F2E0}" type="presOf" srcId="{7AB34FE7-2235-4CE0-AA6E-61F165F0A2FB}" destId="{92209807-8687-4F2C-A033-C123B120E7DD}" srcOrd="0" destOrd="0" presId="urn:microsoft.com/office/officeart/2008/layout/RadialCluster"/>
    <dgm:cxn modelId="{40A5C691-D470-4F08-9C85-7B056C08EB92}" srcId="{94FF60FC-2240-4ABC-B691-074BD9D4692D}" destId="{D1EDCEF7-08BB-4EC0-AC45-3138878557AB}" srcOrd="7" destOrd="0" parTransId="{4CD2A80F-F655-4439-95B4-FE525B259B05}" sibTransId="{4ACF8D86-A3D3-4846-BE01-3A66EC7D8F53}"/>
    <dgm:cxn modelId="{0AFAFA96-E101-437D-A3AC-C6C345107376}" type="presOf" srcId="{1A41E931-698F-4E75-A531-4F2899331FE9}" destId="{752AD583-7477-4081-BD89-06452135C9A8}" srcOrd="0" destOrd="0" presId="urn:microsoft.com/office/officeart/2008/layout/RadialCluster"/>
    <dgm:cxn modelId="{29DC0E98-C34D-400E-A5A2-C40C7AF564EE}" type="presOf" srcId="{F0FCB590-517D-40A3-9D8C-8D4690A43073}" destId="{E1278EA3-67C2-498E-90E3-61704A944740}" srcOrd="0" destOrd="0" presId="urn:microsoft.com/office/officeart/2008/layout/RadialCluster"/>
    <dgm:cxn modelId="{7F0A25B9-8B38-4E3A-85B7-9B50A86E9BBA}" type="presOf" srcId="{FCAA1F36-BEB4-4E84-A64C-832AC4E8ABAC}" destId="{A33DB2DC-D726-4AA3-A483-C1AE49DF4F0A}" srcOrd="0" destOrd="0" presId="urn:microsoft.com/office/officeart/2008/layout/RadialCluster"/>
    <dgm:cxn modelId="{DA3FBDBB-C7D6-49D3-9264-B79574E01EC0}" type="presOf" srcId="{484F35DC-1AF2-4AC3-A368-F5AB76277B92}" destId="{B248B9BB-DFFB-4BD3-9D82-DDA841C56627}" srcOrd="0" destOrd="0" presId="urn:microsoft.com/office/officeart/2008/layout/RadialCluster"/>
    <dgm:cxn modelId="{0BAA1EDC-84C3-43BF-8621-1F0DEFA4049D}" type="presOf" srcId="{054A8A1C-C3DA-4084-81E9-AEAA8891910D}" destId="{C5D83A6E-2DA1-42CA-B075-90C3176BA1C5}" srcOrd="0" destOrd="0" presId="urn:microsoft.com/office/officeart/2008/layout/RadialCluster"/>
    <dgm:cxn modelId="{80CC77E6-852F-4D0C-911F-74BE48632443}" srcId="{94FF60FC-2240-4ABC-B691-074BD9D4692D}" destId="{F0FCB590-517D-40A3-9D8C-8D4690A43073}" srcOrd="5" destOrd="0" parTransId="{9223526E-8A6B-4513-9494-F06EED9EE763}" sibTransId="{4597708D-9A0C-46D3-98F6-9F33827C3A68}"/>
    <dgm:cxn modelId="{2B55A6F1-176E-4E44-8A0C-78079408C3CB}" srcId="{94FF60FC-2240-4ABC-B691-074BD9D4692D}" destId="{484F35DC-1AF2-4AC3-A368-F5AB76277B92}" srcOrd="0" destOrd="0" parTransId="{AD288213-38F3-4D09-9F0C-867EDD01F72C}" sibTransId="{2D35B698-F330-4368-B52B-8D17ECCA0349}"/>
    <dgm:cxn modelId="{8E1E9BFD-D841-41F7-9E10-8DB12E1E6DC5}" type="presParOf" srcId="{54FA7E11-3D7E-4262-B0CE-31727FEA2539}" destId="{56B7768B-0CB6-4CEF-981A-12F023C8974F}" srcOrd="0" destOrd="0" presId="urn:microsoft.com/office/officeart/2008/layout/RadialCluster"/>
    <dgm:cxn modelId="{60D11D51-AC7D-4C11-B47A-2CD7DC8FA932}" type="presParOf" srcId="{56B7768B-0CB6-4CEF-981A-12F023C8974F}" destId="{CC60CADD-F6CD-4CE3-BE0E-6794603F5642}" srcOrd="0" destOrd="0" presId="urn:microsoft.com/office/officeart/2008/layout/RadialCluster"/>
    <dgm:cxn modelId="{4DC501F0-B479-4484-B771-ABB38E3EDC6C}" type="presParOf" srcId="{56B7768B-0CB6-4CEF-981A-12F023C8974F}" destId="{42F821D4-0519-476F-A820-9A9766B33771}" srcOrd="1" destOrd="0" presId="urn:microsoft.com/office/officeart/2008/layout/RadialCluster"/>
    <dgm:cxn modelId="{333F5CE3-4F0C-400D-888C-20616600BC86}" type="presParOf" srcId="{56B7768B-0CB6-4CEF-981A-12F023C8974F}" destId="{B248B9BB-DFFB-4BD3-9D82-DDA841C56627}" srcOrd="2" destOrd="0" presId="urn:microsoft.com/office/officeart/2008/layout/RadialCluster"/>
    <dgm:cxn modelId="{3994A3D4-0DD9-4130-9166-401FAA4F8872}" type="presParOf" srcId="{56B7768B-0CB6-4CEF-981A-12F023C8974F}" destId="{92209807-8687-4F2C-A033-C123B120E7DD}" srcOrd="3" destOrd="0" presId="urn:microsoft.com/office/officeart/2008/layout/RadialCluster"/>
    <dgm:cxn modelId="{37959C82-EC61-4061-8F49-29B0720D27C8}" type="presParOf" srcId="{56B7768B-0CB6-4CEF-981A-12F023C8974F}" destId="{117F8D9F-B6AD-409E-8477-AB2499D0E249}" srcOrd="4" destOrd="0" presId="urn:microsoft.com/office/officeart/2008/layout/RadialCluster"/>
    <dgm:cxn modelId="{DB91B012-AF4B-4291-80C0-6D7AEF25A75A}" type="presParOf" srcId="{56B7768B-0CB6-4CEF-981A-12F023C8974F}" destId="{53C226EF-D613-468D-9455-1A8B1288B5B5}" srcOrd="5" destOrd="0" presId="urn:microsoft.com/office/officeart/2008/layout/RadialCluster"/>
    <dgm:cxn modelId="{E2DAF414-EA97-49E7-8724-26C8203C7730}" type="presParOf" srcId="{56B7768B-0CB6-4CEF-981A-12F023C8974F}" destId="{A33DB2DC-D726-4AA3-A483-C1AE49DF4F0A}" srcOrd="6" destOrd="0" presId="urn:microsoft.com/office/officeart/2008/layout/RadialCluster"/>
    <dgm:cxn modelId="{95BB0801-F50A-47A1-B676-A73C977B4626}" type="presParOf" srcId="{56B7768B-0CB6-4CEF-981A-12F023C8974F}" destId="{C5D83A6E-2DA1-42CA-B075-90C3176BA1C5}" srcOrd="7" destOrd="0" presId="urn:microsoft.com/office/officeart/2008/layout/RadialCluster"/>
    <dgm:cxn modelId="{0A86A5CF-18BB-4B31-9E8F-B3885A784723}" type="presParOf" srcId="{56B7768B-0CB6-4CEF-981A-12F023C8974F}" destId="{72B50E63-6801-4577-B8A2-C4E6E46B7F35}" srcOrd="8" destOrd="0" presId="urn:microsoft.com/office/officeart/2008/layout/RadialCluster"/>
    <dgm:cxn modelId="{C8A37CD6-1E5D-4204-8C43-5588772C5182}" type="presParOf" srcId="{56B7768B-0CB6-4CEF-981A-12F023C8974F}" destId="{E30556B1-069B-4AEA-BF03-2708005C6B1E}" srcOrd="9" destOrd="0" presId="urn:microsoft.com/office/officeart/2008/layout/RadialCluster"/>
    <dgm:cxn modelId="{A88C1E0B-62F5-45A2-9474-9E6BF3DE39EA}" type="presParOf" srcId="{56B7768B-0CB6-4CEF-981A-12F023C8974F}" destId="{752AD583-7477-4081-BD89-06452135C9A8}" srcOrd="10" destOrd="0" presId="urn:microsoft.com/office/officeart/2008/layout/RadialCluster"/>
    <dgm:cxn modelId="{54F412D2-919F-4BA4-BC7B-97FB98E054BE}" type="presParOf" srcId="{56B7768B-0CB6-4CEF-981A-12F023C8974F}" destId="{BA5476F3-8BE4-4CEE-8141-396A2ACA1B12}" srcOrd="11" destOrd="0" presId="urn:microsoft.com/office/officeart/2008/layout/RadialCluster"/>
    <dgm:cxn modelId="{7165F493-E25D-4D62-AAD2-4CB535A7BA3D}" type="presParOf" srcId="{56B7768B-0CB6-4CEF-981A-12F023C8974F}" destId="{E1278EA3-67C2-498E-90E3-61704A944740}" srcOrd="12" destOrd="0" presId="urn:microsoft.com/office/officeart/2008/layout/RadialCluster"/>
    <dgm:cxn modelId="{0D9EB077-9816-4344-AFFA-5E84184F949D}" type="presParOf" srcId="{56B7768B-0CB6-4CEF-981A-12F023C8974F}" destId="{5AA286A9-37B9-480B-AFDC-61820F2CE656}" srcOrd="13" destOrd="0" presId="urn:microsoft.com/office/officeart/2008/layout/RadialCluster"/>
    <dgm:cxn modelId="{34A6A6A1-CD11-48B8-AE5B-70EB3F74C7EE}" type="presParOf" srcId="{56B7768B-0CB6-4CEF-981A-12F023C8974F}" destId="{221D1F58-912A-4BBB-B48B-B5252C38955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CDF2AB-0C04-4AD5-965E-00EDDF5FB22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0B18209-EFC3-4D82-8026-0E71D3F86020}">
      <dgm:prSet phldrT="[Κείμενο]"/>
      <dgm:spPr/>
      <dgm:t>
        <a:bodyPr/>
        <a:lstStyle/>
        <a:p>
          <a:endParaRPr lang="el-GR" dirty="0"/>
        </a:p>
      </dgm:t>
    </dgm:pt>
    <dgm:pt modelId="{DF8ECAD2-808F-4A05-BFB6-4AD258BB5E06}" type="parTrans" cxnId="{C4B36D4F-C95C-471C-807D-7FAB929B26AC}">
      <dgm:prSet/>
      <dgm:spPr/>
      <dgm:t>
        <a:bodyPr/>
        <a:lstStyle/>
        <a:p>
          <a:endParaRPr lang="el-GR"/>
        </a:p>
      </dgm:t>
    </dgm:pt>
    <dgm:pt modelId="{C5D29047-FCCC-4973-9E24-3AD65088AE0D}" type="sibTrans" cxnId="{C4B36D4F-C95C-471C-807D-7FAB929B26A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Παζλ (Puzzle) | BestPrice.gr">
            <a:extLst>
              <a:ext uri="{FF2B5EF4-FFF2-40B4-BE49-F238E27FC236}">
                <a16:creationId xmlns:a16="http://schemas.microsoft.com/office/drawing/2014/main" id="{C8CD3A57-7A78-3AED-4C76-7312E9C8FFF6}"/>
              </a:ext>
            </a:extLst>
          </dgm14:cNvPr>
        </a:ext>
      </dgm:extLst>
    </dgm:pt>
    <dgm:pt modelId="{AD6D07EE-ACF7-4A09-B092-A327FD4D561B}" type="pres">
      <dgm:prSet presAssocID="{FACDF2AB-0C04-4AD5-965E-00EDDF5FB223}" presName="Name0" presStyleCnt="0">
        <dgm:presLayoutVars>
          <dgm:chMax val="7"/>
          <dgm:chPref val="7"/>
          <dgm:dir/>
        </dgm:presLayoutVars>
      </dgm:prSet>
      <dgm:spPr/>
    </dgm:pt>
    <dgm:pt modelId="{879A9AC7-B890-47BE-B8CB-01CF657E6000}" type="pres">
      <dgm:prSet presAssocID="{FACDF2AB-0C04-4AD5-965E-00EDDF5FB223}" presName="Name1" presStyleCnt="0"/>
      <dgm:spPr/>
    </dgm:pt>
    <dgm:pt modelId="{D79C0472-EB37-4C44-8BD7-64B3924ACC51}" type="pres">
      <dgm:prSet presAssocID="{C5D29047-FCCC-4973-9E24-3AD65088AE0D}" presName="picture_1" presStyleCnt="0"/>
      <dgm:spPr/>
    </dgm:pt>
    <dgm:pt modelId="{54AD959A-B6C5-46B8-BC2C-637B3E1B1898}" type="pres">
      <dgm:prSet presAssocID="{C5D29047-FCCC-4973-9E24-3AD65088AE0D}" presName="pictureRepeatNode" presStyleLbl="alignImgPlace1" presStyleIdx="0" presStyleCnt="1" custLinFactNeighborX="31800" custLinFactNeighborY="5200"/>
      <dgm:spPr/>
    </dgm:pt>
    <dgm:pt modelId="{F9CC9D72-DDB3-4943-8010-DD60E278DD66}" type="pres">
      <dgm:prSet presAssocID="{00B18209-EFC3-4D82-8026-0E71D3F86020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4B36D4F-C95C-471C-807D-7FAB929B26AC}" srcId="{FACDF2AB-0C04-4AD5-965E-00EDDF5FB223}" destId="{00B18209-EFC3-4D82-8026-0E71D3F86020}" srcOrd="0" destOrd="0" parTransId="{DF8ECAD2-808F-4A05-BFB6-4AD258BB5E06}" sibTransId="{C5D29047-FCCC-4973-9E24-3AD65088AE0D}"/>
    <dgm:cxn modelId="{A4CAA37C-71A6-4BB5-BCAC-3600B7B0BAA8}" type="presOf" srcId="{FACDF2AB-0C04-4AD5-965E-00EDDF5FB223}" destId="{AD6D07EE-ACF7-4A09-B092-A327FD4D561B}" srcOrd="0" destOrd="0" presId="urn:microsoft.com/office/officeart/2008/layout/CircularPictureCallout"/>
    <dgm:cxn modelId="{68C25496-287E-49D0-9323-A26C1A76CEB6}" type="presOf" srcId="{C5D29047-FCCC-4973-9E24-3AD65088AE0D}" destId="{54AD959A-B6C5-46B8-BC2C-637B3E1B1898}" srcOrd="0" destOrd="0" presId="urn:microsoft.com/office/officeart/2008/layout/CircularPictureCallout"/>
    <dgm:cxn modelId="{98D0E6BF-50EB-4792-B601-B326A6758D2F}" type="presOf" srcId="{00B18209-EFC3-4D82-8026-0E71D3F86020}" destId="{F9CC9D72-DDB3-4943-8010-DD60E278DD66}" srcOrd="0" destOrd="0" presId="urn:microsoft.com/office/officeart/2008/layout/CircularPictureCallout"/>
    <dgm:cxn modelId="{C0622000-29B7-40A6-A4F7-6B9C56F0A349}" type="presParOf" srcId="{AD6D07EE-ACF7-4A09-B092-A327FD4D561B}" destId="{879A9AC7-B890-47BE-B8CB-01CF657E6000}" srcOrd="0" destOrd="0" presId="urn:microsoft.com/office/officeart/2008/layout/CircularPictureCallout"/>
    <dgm:cxn modelId="{CB84225F-B674-4BA4-A419-B5AA026872F4}" type="presParOf" srcId="{879A9AC7-B890-47BE-B8CB-01CF657E6000}" destId="{D79C0472-EB37-4C44-8BD7-64B3924ACC51}" srcOrd="0" destOrd="0" presId="urn:microsoft.com/office/officeart/2008/layout/CircularPictureCallout"/>
    <dgm:cxn modelId="{E74619C2-A61A-4854-9798-A06E4A0A3BD2}" type="presParOf" srcId="{D79C0472-EB37-4C44-8BD7-64B3924ACC51}" destId="{54AD959A-B6C5-46B8-BC2C-637B3E1B1898}" srcOrd="0" destOrd="0" presId="urn:microsoft.com/office/officeart/2008/layout/CircularPictureCallout"/>
    <dgm:cxn modelId="{8FDE3401-CF5E-4561-9975-4D3B27AF34C1}" type="presParOf" srcId="{879A9AC7-B890-47BE-B8CB-01CF657E6000}" destId="{F9CC9D72-DDB3-4943-8010-DD60E278DD6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29EE1E-2EFF-4F74-BB94-34CF34023AA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0E20769-91E3-4275-9CA3-5F49ED6D330F}">
      <dgm:prSet phldrT="[Κείμενο]" custT="1"/>
      <dgm:spPr/>
      <dgm:t>
        <a:bodyPr/>
        <a:lstStyle/>
        <a:p>
          <a:pPr>
            <a:lnSpc>
              <a:spcPct val="100000"/>
            </a:lnSpc>
          </a:pPr>
          <a:r>
            <a:rPr lang="el-GR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Εντολές-Κάρτες</a:t>
          </a:r>
        </a:p>
      </dgm:t>
    </dgm:pt>
    <dgm:pt modelId="{4F5CAA25-24FF-4C11-9793-F7404E0B5868}" type="parTrans" cxnId="{0771E551-6CD5-4452-999E-CC7F44E6263E}">
      <dgm:prSet/>
      <dgm:spPr/>
      <dgm:t>
        <a:bodyPr/>
        <a:lstStyle/>
        <a:p>
          <a:endParaRPr lang="el-GR"/>
        </a:p>
      </dgm:t>
    </dgm:pt>
    <dgm:pt modelId="{AFA63155-7FBE-42A3-B848-DE98E5A87068}" type="sibTrans" cxnId="{0771E551-6CD5-4452-999E-CC7F44E6263E}">
      <dgm:prSet/>
      <dgm:spPr/>
      <dgm:t>
        <a:bodyPr/>
        <a:lstStyle/>
        <a:p>
          <a:endParaRPr lang="el-GR"/>
        </a:p>
      </dgm:t>
    </dgm:pt>
    <dgm:pt modelId="{D2728322-2E1E-4D77-8FE8-644EA66BB06C}">
      <dgm:prSet phldrT="[Κείμενο]" custT="1"/>
      <dgm:spPr/>
      <dgm:t>
        <a:bodyPr/>
        <a:lstStyle/>
        <a:p>
          <a:pPr>
            <a:lnSpc>
              <a:spcPct val="100000"/>
            </a:lnSpc>
          </a:pPr>
          <a:r>
            <a:rPr lang="el-GR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Ορισμός διαδρομής</a:t>
          </a:r>
        </a:p>
      </dgm:t>
    </dgm:pt>
    <dgm:pt modelId="{39DFDAC0-06AA-4BC8-B942-E2EB6F09B11E}" type="parTrans" cxnId="{9B9C0FB4-B9BF-49C0-B741-A21BBF4F7477}">
      <dgm:prSet/>
      <dgm:spPr/>
      <dgm:t>
        <a:bodyPr/>
        <a:lstStyle/>
        <a:p>
          <a:endParaRPr lang="el-GR"/>
        </a:p>
      </dgm:t>
    </dgm:pt>
    <dgm:pt modelId="{CA9B768A-24C3-4B48-9D1F-C598E26DA113}" type="sibTrans" cxnId="{9B9C0FB4-B9BF-49C0-B741-A21BBF4F7477}">
      <dgm:prSet/>
      <dgm:spPr/>
      <dgm:t>
        <a:bodyPr/>
        <a:lstStyle/>
        <a:p>
          <a:endParaRPr lang="el-GR"/>
        </a:p>
      </dgm:t>
    </dgm:pt>
    <dgm:pt modelId="{B5749047-9B93-4DBC-B6B5-3E557ACB092C}">
      <dgm:prSet phldrT="[Κείμενο]" custT="1"/>
      <dgm:spPr/>
      <dgm:t>
        <a:bodyPr/>
        <a:lstStyle/>
        <a:p>
          <a:r>
            <a:rPr lang="el-GR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Παζλ-χάρτης-διάταξη αίθουσας</a:t>
          </a:r>
        </a:p>
      </dgm:t>
    </dgm:pt>
    <dgm:pt modelId="{2F778CDD-6ACC-45D3-B78F-22360627D5E6}" type="parTrans" cxnId="{2B6749E4-F52F-4971-B0AF-EF7F7A0064C1}">
      <dgm:prSet/>
      <dgm:spPr/>
      <dgm:t>
        <a:bodyPr/>
        <a:lstStyle/>
        <a:p>
          <a:endParaRPr lang="el-GR"/>
        </a:p>
      </dgm:t>
    </dgm:pt>
    <dgm:pt modelId="{6FF6F1DC-F2A7-4A5B-9E49-BF54141581E8}" type="sibTrans" cxnId="{2B6749E4-F52F-4971-B0AF-EF7F7A0064C1}">
      <dgm:prSet/>
      <dgm:spPr/>
      <dgm:t>
        <a:bodyPr/>
        <a:lstStyle/>
        <a:p>
          <a:endParaRPr lang="el-GR"/>
        </a:p>
      </dgm:t>
    </dgm:pt>
    <dgm:pt modelId="{4E75CFF4-81AA-407A-AAA1-7A31C5B54120}">
      <dgm:prSet phldrT="[Κείμενο]" custT="1"/>
      <dgm:spPr/>
      <dgm:t>
        <a:bodyPr/>
        <a:lstStyle/>
        <a:p>
          <a:pPr algn="ctr"/>
          <a:r>
            <a:rPr lang="el-GR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Ζάρι</a:t>
          </a:r>
        </a:p>
        <a:p>
          <a:pPr algn="ctr"/>
          <a:r>
            <a:rPr lang="el-GR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Καθορίζει τον </a:t>
          </a:r>
          <a:r>
            <a:rPr lang="el-GR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αριθμό των βημάτων κατεύθυνσης</a:t>
          </a:r>
          <a:endParaRPr lang="el-GR" sz="18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D8A458-0474-4E9F-A8F0-8D7CD6050244}" type="parTrans" cxnId="{81374FF0-888D-4324-8684-4CDC0AC1A729}">
      <dgm:prSet/>
      <dgm:spPr/>
      <dgm:t>
        <a:bodyPr/>
        <a:lstStyle/>
        <a:p>
          <a:endParaRPr lang="el-GR"/>
        </a:p>
      </dgm:t>
    </dgm:pt>
    <dgm:pt modelId="{A3E1F46F-E2EF-4087-8D22-D6BDE61665C3}" type="sibTrans" cxnId="{81374FF0-888D-4324-8684-4CDC0AC1A729}">
      <dgm:prSet/>
      <dgm:spPr/>
      <dgm:t>
        <a:bodyPr/>
        <a:lstStyle/>
        <a:p>
          <a:endParaRPr lang="el-GR"/>
        </a:p>
      </dgm:t>
    </dgm:pt>
    <dgm:pt modelId="{41FA3F94-3CCE-40FB-8FC4-EBE007F868D2}">
      <dgm:prSet custT="1"/>
      <dgm:spPr/>
      <dgm:t>
        <a:bodyPr/>
        <a:lstStyle/>
        <a:p>
          <a:r>
            <a: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Λήξη παιχνιδιού εύρεση θησαυρού</a:t>
          </a:r>
          <a:endParaRPr lang="el-GR" sz="18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29B5674-F029-4510-A729-A7E042090061}" type="parTrans" cxnId="{A1C6DB3B-ED41-4453-BEA6-B433F367A510}">
      <dgm:prSet/>
      <dgm:spPr/>
      <dgm:t>
        <a:bodyPr/>
        <a:lstStyle/>
        <a:p>
          <a:endParaRPr lang="el-GR"/>
        </a:p>
      </dgm:t>
    </dgm:pt>
    <dgm:pt modelId="{02D3C189-265A-40B8-A6B0-8968221C54EE}" type="sibTrans" cxnId="{A1C6DB3B-ED41-4453-BEA6-B433F367A510}">
      <dgm:prSet/>
      <dgm:spPr/>
      <dgm:t>
        <a:bodyPr/>
        <a:lstStyle/>
        <a:p>
          <a:endParaRPr lang="el-GR"/>
        </a:p>
      </dgm:t>
    </dgm:pt>
    <dgm:pt modelId="{257A80BA-8050-4F2D-9E0D-FF87A06F6B73}" type="pres">
      <dgm:prSet presAssocID="{9E29EE1E-2EFF-4F74-BB94-34CF34023AA9}" presName="Name0" presStyleCnt="0">
        <dgm:presLayoutVars>
          <dgm:dir/>
          <dgm:resizeHandles val="exact"/>
        </dgm:presLayoutVars>
      </dgm:prSet>
      <dgm:spPr/>
    </dgm:pt>
    <dgm:pt modelId="{E85F4152-FF4B-4A36-B580-8AB3D7F0CC8C}" type="pres">
      <dgm:prSet presAssocID="{9E29EE1E-2EFF-4F74-BB94-34CF34023AA9}" presName="arrow" presStyleLbl="bgShp" presStyleIdx="0" presStyleCnt="1" custLinFactNeighborX="-646" custLinFactNeighborY="-15317"/>
      <dgm:spPr/>
    </dgm:pt>
    <dgm:pt modelId="{F7449A9F-0144-41D6-B336-DF1CAB1459F2}" type="pres">
      <dgm:prSet presAssocID="{9E29EE1E-2EFF-4F74-BB94-34CF34023AA9}" presName="points" presStyleCnt="0"/>
      <dgm:spPr/>
    </dgm:pt>
    <dgm:pt modelId="{D336AB15-A70D-4AB7-851E-A54B6B3CF64B}" type="pres">
      <dgm:prSet presAssocID="{10E20769-91E3-4275-9CA3-5F49ED6D330F}" presName="compositeA" presStyleCnt="0"/>
      <dgm:spPr/>
    </dgm:pt>
    <dgm:pt modelId="{ECED3C95-8096-4BC7-816F-894EF980BCD7}" type="pres">
      <dgm:prSet presAssocID="{10E20769-91E3-4275-9CA3-5F49ED6D330F}" presName="textA" presStyleLbl="revTx" presStyleIdx="0" presStyleCnt="5" custScaleX="225590" custScaleY="45252" custLinFactNeighborX="-5364" custLinFactNeighborY="42830">
        <dgm:presLayoutVars>
          <dgm:bulletEnabled val="1"/>
        </dgm:presLayoutVars>
      </dgm:prSet>
      <dgm:spPr/>
    </dgm:pt>
    <dgm:pt modelId="{BD97C28E-B1AA-45D4-8B77-619D4F79AAF5}" type="pres">
      <dgm:prSet presAssocID="{10E20769-91E3-4275-9CA3-5F49ED6D330F}" presName="circleA" presStyleLbl="node1" presStyleIdx="0" presStyleCnt="5" custLinFactNeighborX="5587" custLinFactNeighborY="-78678"/>
      <dgm:spPr/>
    </dgm:pt>
    <dgm:pt modelId="{889857EC-6116-4B6A-BA74-BC9FFDEB544C}" type="pres">
      <dgm:prSet presAssocID="{10E20769-91E3-4275-9CA3-5F49ED6D330F}" presName="spaceA" presStyleCnt="0"/>
      <dgm:spPr/>
    </dgm:pt>
    <dgm:pt modelId="{2808165D-5AF2-4572-B156-B50893EE6EA0}" type="pres">
      <dgm:prSet presAssocID="{AFA63155-7FBE-42A3-B848-DE98E5A87068}" presName="space" presStyleCnt="0"/>
      <dgm:spPr/>
    </dgm:pt>
    <dgm:pt modelId="{F88BAC25-55BF-4478-B199-4F543F6BEEC1}" type="pres">
      <dgm:prSet presAssocID="{D2728322-2E1E-4D77-8FE8-644EA66BB06C}" presName="compositeB" presStyleCnt="0"/>
      <dgm:spPr/>
    </dgm:pt>
    <dgm:pt modelId="{03ADE061-C8D4-47C9-AF92-464C40ECA7F9}" type="pres">
      <dgm:prSet presAssocID="{D2728322-2E1E-4D77-8FE8-644EA66BB06C}" presName="textB" presStyleLbl="revTx" presStyleIdx="1" presStyleCnt="5" custScaleX="150185" custLinFactNeighborX="2655" custLinFactNeighborY="-36778">
        <dgm:presLayoutVars>
          <dgm:bulletEnabled val="1"/>
        </dgm:presLayoutVars>
      </dgm:prSet>
      <dgm:spPr/>
    </dgm:pt>
    <dgm:pt modelId="{F34DE3E9-7F22-4913-BBBF-85D20837D7F9}" type="pres">
      <dgm:prSet presAssocID="{D2728322-2E1E-4D77-8FE8-644EA66BB06C}" presName="circleB" presStyleLbl="node1" presStyleIdx="1" presStyleCnt="5"/>
      <dgm:spPr/>
    </dgm:pt>
    <dgm:pt modelId="{471B0A39-3329-4BFB-BC20-0C686D7EF689}" type="pres">
      <dgm:prSet presAssocID="{D2728322-2E1E-4D77-8FE8-644EA66BB06C}" presName="spaceB" presStyleCnt="0"/>
      <dgm:spPr/>
    </dgm:pt>
    <dgm:pt modelId="{D0C3EFD5-ADE1-46DB-8548-937D04550365}" type="pres">
      <dgm:prSet presAssocID="{CA9B768A-24C3-4B48-9D1F-C598E26DA113}" presName="space" presStyleCnt="0"/>
      <dgm:spPr/>
    </dgm:pt>
    <dgm:pt modelId="{CC48BD57-D972-4D38-B8AD-7634CA95F612}" type="pres">
      <dgm:prSet presAssocID="{B5749047-9B93-4DBC-B6B5-3E557ACB092C}" presName="compositeA" presStyleCnt="0"/>
      <dgm:spPr/>
    </dgm:pt>
    <dgm:pt modelId="{98183EAC-5D24-40CB-BB8F-B3BF15FEE666}" type="pres">
      <dgm:prSet presAssocID="{B5749047-9B93-4DBC-B6B5-3E557ACB092C}" presName="textA" presStyleLbl="revTx" presStyleIdx="2" presStyleCnt="5" custScaleX="264442">
        <dgm:presLayoutVars>
          <dgm:bulletEnabled val="1"/>
        </dgm:presLayoutVars>
      </dgm:prSet>
      <dgm:spPr/>
    </dgm:pt>
    <dgm:pt modelId="{FF0A964C-B714-4601-969C-3711D399D5AD}" type="pres">
      <dgm:prSet presAssocID="{B5749047-9B93-4DBC-B6B5-3E557ACB092C}" presName="circleA" presStyleLbl="node1" presStyleIdx="2" presStyleCnt="5" custLinFactY="-23557" custLinFactNeighborX="-16760" custLinFactNeighborY="-100000"/>
      <dgm:spPr/>
    </dgm:pt>
    <dgm:pt modelId="{549C1501-D724-4BF7-A7D4-CCDD4FE9373C}" type="pres">
      <dgm:prSet presAssocID="{B5749047-9B93-4DBC-B6B5-3E557ACB092C}" presName="spaceA" presStyleCnt="0"/>
      <dgm:spPr/>
    </dgm:pt>
    <dgm:pt modelId="{3C67EBFF-7CB9-4E3E-93C6-2393843C1C3E}" type="pres">
      <dgm:prSet presAssocID="{6FF6F1DC-F2A7-4A5B-9E49-BF54141581E8}" presName="space" presStyleCnt="0"/>
      <dgm:spPr/>
    </dgm:pt>
    <dgm:pt modelId="{75C249C7-4D96-436A-A5DF-93DEBD677F61}" type="pres">
      <dgm:prSet presAssocID="{4E75CFF4-81AA-407A-AAA1-7A31C5B54120}" presName="compositeB" presStyleCnt="0"/>
      <dgm:spPr/>
    </dgm:pt>
    <dgm:pt modelId="{533A534C-2219-451B-84B5-67B024EF3B50}" type="pres">
      <dgm:prSet presAssocID="{4E75CFF4-81AA-407A-AAA1-7A31C5B54120}" presName="textB" presStyleLbl="revTx" presStyleIdx="3" presStyleCnt="5" custScaleX="378482" custScaleY="185754">
        <dgm:presLayoutVars>
          <dgm:bulletEnabled val="1"/>
        </dgm:presLayoutVars>
      </dgm:prSet>
      <dgm:spPr/>
    </dgm:pt>
    <dgm:pt modelId="{D1D4F053-DDD6-4A0A-828E-7B3ABA595B6E}" type="pres">
      <dgm:prSet presAssocID="{4E75CFF4-81AA-407A-AAA1-7A31C5B54120}" presName="circleB" presStyleLbl="node1" presStyleIdx="3" presStyleCnt="5" custLinFactNeighborX="11174" custLinFactNeighborY="-47672"/>
      <dgm:spPr/>
    </dgm:pt>
    <dgm:pt modelId="{C652E23C-3416-44B2-8CC8-4D43F3AC1B4B}" type="pres">
      <dgm:prSet presAssocID="{4E75CFF4-81AA-407A-AAA1-7A31C5B54120}" presName="spaceB" presStyleCnt="0"/>
      <dgm:spPr/>
    </dgm:pt>
    <dgm:pt modelId="{F4FD52CA-9855-46E2-9F1A-F4BCDC005FBB}" type="pres">
      <dgm:prSet presAssocID="{A3E1F46F-E2EF-4087-8D22-D6BDE61665C3}" presName="space" presStyleCnt="0"/>
      <dgm:spPr/>
    </dgm:pt>
    <dgm:pt modelId="{5989F1E5-07C6-4753-92E0-410E4DABD053}" type="pres">
      <dgm:prSet presAssocID="{41FA3F94-3CCE-40FB-8FC4-EBE007F868D2}" presName="compositeA" presStyleCnt="0"/>
      <dgm:spPr/>
    </dgm:pt>
    <dgm:pt modelId="{FD265B98-EA8E-460B-B09A-E754A107B7FF}" type="pres">
      <dgm:prSet presAssocID="{41FA3F94-3CCE-40FB-8FC4-EBE007F868D2}" presName="textA" presStyleLbl="revTx" presStyleIdx="4" presStyleCnt="5" custScaleX="190864" custLinFactNeighborX="97871" custLinFactNeighborY="-1397">
        <dgm:presLayoutVars>
          <dgm:bulletEnabled val="1"/>
        </dgm:presLayoutVars>
      </dgm:prSet>
      <dgm:spPr/>
    </dgm:pt>
    <dgm:pt modelId="{5C8453C0-441A-4991-B340-1EC2A7120FD2}" type="pres">
      <dgm:prSet presAssocID="{41FA3F94-3CCE-40FB-8FC4-EBE007F868D2}" presName="circleA" presStyleLbl="node1" presStyleIdx="4" presStyleCnt="5" custLinFactX="219230" custLinFactY="-46462" custLinFactNeighborX="300000" custLinFactNeighborY="-100000"/>
      <dgm:spPr/>
    </dgm:pt>
    <dgm:pt modelId="{975C777F-9CDE-4E21-ADA4-B5734860CEE3}" type="pres">
      <dgm:prSet presAssocID="{41FA3F94-3CCE-40FB-8FC4-EBE007F868D2}" presName="spaceA" presStyleCnt="0"/>
      <dgm:spPr/>
    </dgm:pt>
  </dgm:ptLst>
  <dgm:cxnLst>
    <dgm:cxn modelId="{7D3E6F0F-595C-42A7-AE7E-780F2AE0CF9A}" type="presOf" srcId="{B5749047-9B93-4DBC-B6B5-3E557ACB092C}" destId="{98183EAC-5D24-40CB-BB8F-B3BF15FEE666}" srcOrd="0" destOrd="0" presId="urn:microsoft.com/office/officeart/2005/8/layout/hProcess11"/>
    <dgm:cxn modelId="{96DCA612-5DCA-44D3-9A8E-DD6E2A8E30DA}" type="presOf" srcId="{4E75CFF4-81AA-407A-AAA1-7A31C5B54120}" destId="{533A534C-2219-451B-84B5-67B024EF3B50}" srcOrd="0" destOrd="0" presId="urn:microsoft.com/office/officeart/2005/8/layout/hProcess11"/>
    <dgm:cxn modelId="{A1C6DB3B-ED41-4453-BEA6-B433F367A510}" srcId="{9E29EE1E-2EFF-4F74-BB94-34CF34023AA9}" destId="{41FA3F94-3CCE-40FB-8FC4-EBE007F868D2}" srcOrd="4" destOrd="0" parTransId="{F29B5674-F029-4510-A729-A7E042090061}" sibTransId="{02D3C189-265A-40B8-A6B0-8968221C54EE}"/>
    <dgm:cxn modelId="{0771E551-6CD5-4452-999E-CC7F44E6263E}" srcId="{9E29EE1E-2EFF-4F74-BB94-34CF34023AA9}" destId="{10E20769-91E3-4275-9CA3-5F49ED6D330F}" srcOrd="0" destOrd="0" parTransId="{4F5CAA25-24FF-4C11-9793-F7404E0B5868}" sibTransId="{AFA63155-7FBE-42A3-B848-DE98E5A87068}"/>
    <dgm:cxn modelId="{D1024954-9DAD-4081-8E61-4D0D728B624A}" type="presOf" srcId="{41FA3F94-3CCE-40FB-8FC4-EBE007F868D2}" destId="{FD265B98-EA8E-460B-B09A-E754A107B7FF}" srcOrd="0" destOrd="0" presId="urn:microsoft.com/office/officeart/2005/8/layout/hProcess11"/>
    <dgm:cxn modelId="{D7FB7274-C171-46AE-B9FE-8E063B27B289}" type="presOf" srcId="{9E29EE1E-2EFF-4F74-BB94-34CF34023AA9}" destId="{257A80BA-8050-4F2D-9E0D-FF87A06F6B73}" srcOrd="0" destOrd="0" presId="urn:microsoft.com/office/officeart/2005/8/layout/hProcess11"/>
    <dgm:cxn modelId="{95ACB27F-226A-4020-BAF5-6EDEE064E76B}" type="presOf" srcId="{10E20769-91E3-4275-9CA3-5F49ED6D330F}" destId="{ECED3C95-8096-4BC7-816F-894EF980BCD7}" srcOrd="0" destOrd="0" presId="urn:microsoft.com/office/officeart/2005/8/layout/hProcess11"/>
    <dgm:cxn modelId="{9B9C0FB4-B9BF-49C0-B741-A21BBF4F7477}" srcId="{9E29EE1E-2EFF-4F74-BB94-34CF34023AA9}" destId="{D2728322-2E1E-4D77-8FE8-644EA66BB06C}" srcOrd="1" destOrd="0" parTransId="{39DFDAC0-06AA-4BC8-B942-E2EB6F09B11E}" sibTransId="{CA9B768A-24C3-4B48-9D1F-C598E26DA113}"/>
    <dgm:cxn modelId="{19D5E8E2-F30F-480D-BDA7-45A06ABB70AA}" type="presOf" srcId="{D2728322-2E1E-4D77-8FE8-644EA66BB06C}" destId="{03ADE061-C8D4-47C9-AF92-464C40ECA7F9}" srcOrd="0" destOrd="0" presId="urn:microsoft.com/office/officeart/2005/8/layout/hProcess11"/>
    <dgm:cxn modelId="{2B6749E4-F52F-4971-B0AF-EF7F7A0064C1}" srcId="{9E29EE1E-2EFF-4F74-BB94-34CF34023AA9}" destId="{B5749047-9B93-4DBC-B6B5-3E557ACB092C}" srcOrd="2" destOrd="0" parTransId="{2F778CDD-6ACC-45D3-B78F-22360627D5E6}" sibTransId="{6FF6F1DC-F2A7-4A5B-9E49-BF54141581E8}"/>
    <dgm:cxn modelId="{81374FF0-888D-4324-8684-4CDC0AC1A729}" srcId="{9E29EE1E-2EFF-4F74-BB94-34CF34023AA9}" destId="{4E75CFF4-81AA-407A-AAA1-7A31C5B54120}" srcOrd="3" destOrd="0" parTransId="{CCD8A458-0474-4E9F-A8F0-8D7CD6050244}" sibTransId="{A3E1F46F-E2EF-4087-8D22-D6BDE61665C3}"/>
    <dgm:cxn modelId="{9BE05B2A-99DA-4631-ACD6-5AF075BDBB5D}" type="presParOf" srcId="{257A80BA-8050-4F2D-9E0D-FF87A06F6B73}" destId="{E85F4152-FF4B-4A36-B580-8AB3D7F0CC8C}" srcOrd="0" destOrd="0" presId="urn:microsoft.com/office/officeart/2005/8/layout/hProcess11"/>
    <dgm:cxn modelId="{0F54C70D-F9C6-45AF-8B2C-ABDEFA3B1B09}" type="presParOf" srcId="{257A80BA-8050-4F2D-9E0D-FF87A06F6B73}" destId="{F7449A9F-0144-41D6-B336-DF1CAB1459F2}" srcOrd="1" destOrd="0" presId="urn:microsoft.com/office/officeart/2005/8/layout/hProcess11"/>
    <dgm:cxn modelId="{AEFB8044-BB10-4D7D-8A0A-FB3C1E5632FD}" type="presParOf" srcId="{F7449A9F-0144-41D6-B336-DF1CAB1459F2}" destId="{D336AB15-A70D-4AB7-851E-A54B6B3CF64B}" srcOrd="0" destOrd="0" presId="urn:microsoft.com/office/officeart/2005/8/layout/hProcess11"/>
    <dgm:cxn modelId="{8402BAF1-5220-473A-945C-28464CB28FCA}" type="presParOf" srcId="{D336AB15-A70D-4AB7-851E-A54B6B3CF64B}" destId="{ECED3C95-8096-4BC7-816F-894EF980BCD7}" srcOrd="0" destOrd="0" presId="urn:microsoft.com/office/officeart/2005/8/layout/hProcess11"/>
    <dgm:cxn modelId="{64936189-1DB9-463B-9172-CDD20E6B0E62}" type="presParOf" srcId="{D336AB15-A70D-4AB7-851E-A54B6B3CF64B}" destId="{BD97C28E-B1AA-45D4-8B77-619D4F79AAF5}" srcOrd="1" destOrd="0" presId="urn:microsoft.com/office/officeart/2005/8/layout/hProcess11"/>
    <dgm:cxn modelId="{7EB62C6D-0F03-440D-BAEE-A4C61CEB961D}" type="presParOf" srcId="{D336AB15-A70D-4AB7-851E-A54B6B3CF64B}" destId="{889857EC-6116-4B6A-BA74-BC9FFDEB544C}" srcOrd="2" destOrd="0" presId="urn:microsoft.com/office/officeart/2005/8/layout/hProcess11"/>
    <dgm:cxn modelId="{F9FADA0F-ED5C-4011-A7F1-1AE680A7F9E0}" type="presParOf" srcId="{F7449A9F-0144-41D6-B336-DF1CAB1459F2}" destId="{2808165D-5AF2-4572-B156-B50893EE6EA0}" srcOrd="1" destOrd="0" presId="urn:microsoft.com/office/officeart/2005/8/layout/hProcess11"/>
    <dgm:cxn modelId="{A99F0D7E-D22F-43D6-8028-D4B0408B0905}" type="presParOf" srcId="{F7449A9F-0144-41D6-B336-DF1CAB1459F2}" destId="{F88BAC25-55BF-4478-B199-4F543F6BEEC1}" srcOrd="2" destOrd="0" presId="urn:microsoft.com/office/officeart/2005/8/layout/hProcess11"/>
    <dgm:cxn modelId="{B787861A-75C5-46B6-A877-AF8C7FAA399E}" type="presParOf" srcId="{F88BAC25-55BF-4478-B199-4F543F6BEEC1}" destId="{03ADE061-C8D4-47C9-AF92-464C40ECA7F9}" srcOrd="0" destOrd="0" presId="urn:microsoft.com/office/officeart/2005/8/layout/hProcess11"/>
    <dgm:cxn modelId="{849931C5-A362-4CC0-9083-1998904EEE1A}" type="presParOf" srcId="{F88BAC25-55BF-4478-B199-4F543F6BEEC1}" destId="{F34DE3E9-7F22-4913-BBBF-85D20837D7F9}" srcOrd="1" destOrd="0" presId="urn:microsoft.com/office/officeart/2005/8/layout/hProcess11"/>
    <dgm:cxn modelId="{F1FC0940-74F9-4EDF-9D66-91AB4635A965}" type="presParOf" srcId="{F88BAC25-55BF-4478-B199-4F543F6BEEC1}" destId="{471B0A39-3329-4BFB-BC20-0C686D7EF689}" srcOrd="2" destOrd="0" presId="urn:microsoft.com/office/officeart/2005/8/layout/hProcess11"/>
    <dgm:cxn modelId="{30CF6C02-0791-48D3-AC4D-CE749D14C4E2}" type="presParOf" srcId="{F7449A9F-0144-41D6-B336-DF1CAB1459F2}" destId="{D0C3EFD5-ADE1-46DB-8548-937D04550365}" srcOrd="3" destOrd="0" presId="urn:microsoft.com/office/officeart/2005/8/layout/hProcess11"/>
    <dgm:cxn modelId="{FD7FD088-161C-4D0B-BAFC-A3D8ED3CBC52}" type="presParOf" srcId="{F7449A9F-0144-41D6-B336-DF1CAB1459F2}" destId="{CC48BD57-D972-4D38-B8AD-7634CA95F612}" srcOrd="4" destOrd="0" presId="urn:microsoft.com/office/officeart/2005/8/layout/hProcess11"/>
    <dgm:cxn modelId="{240FCA6C-BC37-47AB-9124-3D0EBB0C8658}" type="presParOf" srcId="{CC48BD57-D972-4D38-B8AD-7634CA95F612}" destId="{98183EAC-5D24-40CB-BB8F-B3BF15FEE666}" srcOrd="0" destOrd="0" presId="urn:microsoft.com/office/officeart/2005/8/layout/hProcess11"/>
    <dgm:cxn modelId="{FA00C6B1-96E3-460C-A99C-16B190BC3CD7}" type="presParOf" srcId="{CC48BD57-D972-4D38-B8AD-7634CA95F612}" destId="{FF0A964C-B714-4601-969C-3711D399D5AD}" srcOrd="1" destOrd="0" presId="urn:microsoft.com/office/officeart/2005/8/layout/hProcess11"/>
    <dgm:cxn modelId="{4918FF7C-2E43-4F95-88F4-BE5B205D1CC9}" type="presParOf" srcId="{CC48BD57-D972-4D38-B8AD-7634CA95F612}" destId="{549C1501-D724-4BF7-A7D4-CCDD4FE9373C}" srcOrd="2" destOrd="0" presId="urn:microsoft.com/office/officeart/2005/8/layout/hProcess11"/>
    <dgm:cxn modelId="{9B6533E5-92E6-44A2-BF77-6A7B5DE70CA8}" type="presParOf" srcId="{F7449A9F-0144-41D6-B336-DF1CAB1459F2}" destId="{3C67EBFF-7CB9-4E3E-93C6-2393843C1C3E}" srcOrd="5" destOrd="0" presId="urn:microsoft.com/office/officeart/2005/8/layout/hProcess11"/>
    <dgm:cxn modelId="{965EB45A-E474-45E0-BB7A-CC144CC16E43}" type="presParOf" srcId="{F7449A9F-0144-41D6-B336-DF1CAB1459F2}" destId="{75C249C7-4D96-436A-A5DF-93DEBD677F61}" srcOrd="6" destOrd="0" presId="urn:microsoft.com/office/officeart/2005/8/layout/hProcess11"/>
    <dgm:cxn modelId="{98FD5DE0-6E60-4CFD-A57B-E89D569AC628}" type="presParOf" srcId="{75C249C7-4D96-436A-A5DF-93DEBD677F61}" destId="{533A534C-2219-451B-84B5-67B024EF3B50}" srcOrd="0" destOrd="0" presId="urn:microsoft.com/office/officeart/2005/8/layout/hProcess11"/>
    <dgm:cxn modelId="{C561F96C-0FA6-4154-A465-EE8662F3E82A}" type="presParOf" srcId="{75C249C7-4D96-436A-A5DF-93DEBD677F61}" destId="{D1D4F053-DDD6-4A0A-828E-7B3ABA595B6E}" srcOrd="1" destOrd="0" presId="urn:microsoft.com/office/officeart/2005/8/layout/hProcess11"/>
    <dgm:cxn modelId="{12B5A2CC-2989-489F-8839-8860B22DD18F}" type="presParOf" srcId="{75C249C7-4D96-436A-A5DF-93DEBD677F61}" destId="{C652E23C-3416-44B2-8CC8-4D43F3AC1B4B}" srcOrd="2" destOrd="0" presId="urn:microsoft.com/office/officeart/2005/8/layout/hProcess11"/>
    <dgm:cxn modelId="{623ED07C-7095-4E7B-B2D4-0A3995DC820A}" type="presParOf" srcId="{F7449A9F-0144-41D6-B336-DF1CAB1459F2}" destId="{F4FD52CA-9855-46E2-9F1A-F4BCDC005FBB}" srcOrd="7" destOrd="0" presId="urn:microsoft.com/office/officeart/2005/8/layout/hProcess11"/>
    <dgm:cxn modelId="{A2764DD7-A480-45E5-90A7-4A31175EA1C1}" type="presParOf" srcId="{F7449A9F-0144-41D6-B336-DF1CAB1459F2}" destId="{5989F1E5-07C6-4753-92E0-410E4DABD053}" srcOrd="8" destOrd="0" presId="urn:microsoft.com/office/officeart/2005/8/layout/hProcess11"/>
    <dgm:cxn modelId="{460C16C3-FC1A-4BA8-859B-1A13A78DFC7A}" type="presParOf" srcId="{5989F1E5-07C6-4753-92E0-410E4DABD053}" destId="{FD265B98-EA8E-460B-B09A-E754A107B7FF}" srcOrd="0" destOrd="0" presId="urn:microsoft.com/office/officeart/2005/8/layout/hProcess11"/>
    <dgm:cxn modelId="{35F57AB7-6F8B-4372-98A6-C4AED3856949}" type="presParOf" srcId="{5989F1E5-07C6-4753-92E0-410E4DABD053}" destId="{5C8453C0-441A-4991-B340-1EC2A7120FD2}" srcOrd="1" destOrd="0" presId="urn:microsoft.com/office/officeart/2005/8/layout/hProcess11"/>
    <dgm:cxn modelId="{5EDFBB02-B62D-4175-99E1-9E20831FE881}" type="presParOf" srcId="{5989F1E5-07C6-4753-92E0-410E4DABD053}" destId="{975C777F-9CDE-4E21-ADA4-B5734860CE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1D0ED7-7F33-44CE-8822-0981102C680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2C92A3B-8A6A-49DA-9DAD-578013285246}">
      <dgm:prSet/>
      <dgm:spPr/>
      <dgm:t>
        <a:bodyPr/>
        <a:lstStyle/>
        <a:p>
          <a:r>
            <a: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Συζήτηση και εύρεση παράξενων λέξεων από το ποίημα, δημιουργώντας αυθόρμητες σύνθετες λέξεις με πρώτο συνθετικό τον ήλιο. </a:t>
          </a:r>
          <a:endParaRPr lang="el-G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E9FB638-B711-4630-8D0A-A1BA30A7AB55}" type="parTrans" cxnId="{B45708E2-26C2-4BFF-8F22-9D30EF9EB2B8}">
      <dgm:prSet/>
      <dgm:spPr/>
      <dgm:t>
        <a:bodyPr/>
        <a:lstStyle/>
        <a:p>
          <a:endParaRPr lang="el-GR"/>
        </a:p>
      </dgm:t>
    </dgm:pt>
    <dgm:pt modelId="{97CCE918-87F3-4A9E-96EB-076855D1CB67}" type="sibTrans" cxnId="{B45708E2-26C2-4BFF-8F22-9D30EF9EB2B8}">
      <dgm:prSet/>
      <dgm:spPr/>
      <dgm:t>
        <a:bodyPr/>
        <a:lstStyle/>
        <a:p>
          <a:endParaRPr lang="el-GR"/>
        </a:p>
      </dgm:t>
    </dgm:pt>
    <dgm:pt modelId="{B1C708FB-AA04-46D5-802E-011C3E0E5752}">
      <dgm:prSet/>
      <dgm:spPr/>
      <dgm:t>
        <a:bodyPr/>
        <a:lstStyle/>
        <a:p>
          <a:r>
            <a: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Ακρόαση του τραγουδιού </a:t>
          </a:r>
        </a:p>
        <a:p>
          <a:r>
            <a: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Τα παιδιά γίνονται ζωγράφοι  Δημιουργούν με φαντασία  Ηλιοτρόπια ή Ήλιους  σε χαρτί του μέτρου με χρώματα και πινέλα</a:t>
          </a:r>
          <a:endParaRPr lang="el-GR" dirty="0"/>
        </a:p>
      </dgm:t>
    </dgm:pt>
    <dgm:pt modelId="{9A79AACD-2F7B-4764-945E-0D2AF4D3E933}" type="parTrans" cxnId="{10DADC90-3917-49AF-8BD8-22E7BFAFEFE5}">
      <dgm:prSet/>
      <dgm:spPr/>
      <dgm:t>
        <a:bodyPr/>
        <a:lstStyle/>
        <a:p>
          <a:endParaRPr lang="el-GR"/>
        </a:p>
      </dgm:t>
    </dgm:pt>
    <dgm:pt modelId="{D7C2E6B5-73B4-4765-A3E3-E33134D8A1F6}" type="sibTrans" cxnId="{10DADC90-3917-49AF-8BD8-22E7BFAFEFE5}">
      <dgm:prSet/>
      <dgm:spPr/>
      <dgm:t>
        <a:bodyPr/>
        <a:lstStyle/>
        <a:p>
          <a:endParaRPr lang="el-GR"/>
        </a:p>
      </dgm:t>
    </dgm:pt>
    <dgm:pt modelId="{538445EC-B8C6-4A5A-81F3-14D7973E0610}" type="pres">
      <dgm:prSet presAssocID="{201D0ED7-7F33-44CE-8822-0981102C68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273C02-27C4-4572-8E08-C204E03055BC}" type="pres">
      <dgm:prSet presAssocID="{12C92A3B-8A6A-49DA-9DAD-578013285246}" presName="root" presStyleCnt="0"/>
      <dgm:spPr/>
    </dgm:pt>
    <dgm:pt modelId="{3A120965-C369-426A-9B34-4F9B1B04E121}" type="pres">
      <dgm:prSet presAssocID="{12C92A3B-8A6A-49DA-9DAD-578013285246}" presName="rootComposite" presStyleCnt="0"/>
      <dgm:spPr/>
    </dgm:pt>
    <dgm:pt modelId="{4B671872-6041-4021-82CC-5C6956BB90B8}" type="pres">
      <dgm:prSet presAssocID="{12C92A3B-8A6A-49DA-9DAD-578013285246}" presName="rootText" presStyleLbl="node1" presStyleIdx="0" presStyleCnt="2" custScaleX="121975" custLinFactNeighborX="-3900" custLinFactNeighborY="29896"/>
      <dgm:spPr/>
    </dgm:pt>
    <dgm:pt modelId="{580DD569-8C47-47F9-90E7-23EABBDD3898}" type="pres">
      <dgm:prSet presAssocID="{12C92A3B-8A6A-49DA-9DAD-578013285246}" presName="rootConnector" presStyleLbl="node1" presStyleIdx="0" presStyleCnt="2"/>
      <dgm:spPr/>
    </dgm:pt>
    <dgm:pt modelId="{859512BF-DDBF-4C4D-849B-9EE6139041EE}" type="pres">
      <dgm:prSet presAssocID="{12C92A3B-8A6A-49DA-9DAD-578013285246}" presName="childShape" presStyleCnt="0"/>
      <dgm:spPr/>
    </dgm:pt>
    <dgm:pt modelId="{9DAF73C9-F021-446A-8E6A-B36D34F3962D}" type="pres">
      <dgm:prSet presAssocID="{B1C708FB-AA04-46D5-802E-011C3E0E5752}" presName="root" presStyleCnt="0"/>
      <dgm:spPr/>
    </dgm:pt>
    <dgm:pt modelId="{C3CAF1B8-7022-4CF6-95F3-554A4CE3E889}" type="pres">
      <dgm:prSet presAssocID="{B1C708FB-AA04-46D5-802E-011C3E0E5752}" presName="rootComposite" presStyleCnt="0"/>
      <dgm:spPr/>
    </dgm:pt>
    <dgm:pt modelId="{B323117C-4EA1-48BE-9416-76A7F3B548BD}" type="pres">
      <dgm:prSet presAssocID="{B1C708FB-AA04-46D5-802E-011C3E0E5752}" presName="rootText" presStyleLbl="node1" presStyleIdx="1" presStyleCnt="2" custScaleX="124593" custLinFactY="36161" custLinFactNeighborX="-20268" custLinFactNeighborY="100000"/>
      <dgm:spPr/>
    </dgm:pt>
    <dgm:pt modelId="{5A05ED90-5E0D-4BE8-B2B4-DC07A983B72E}" type="pres">
      <dgm:prSet presAssocID="{B1C708FB-AA04-46D5-802E-011C3E0E5752}" presName="rootConnector" presStyleLbl="node1" presStyleIdx="1" presStyleCnt="2"/>
      <dgm:spPr/>
    </dgm:pt>
    <dgm:pt modelId="{8F0A6F66-CAF1-44D4-82AE-14DF2CBB01C5}" type="pres">
      <dgm:prSet presAssocID="{B1C708FB-AA04-46D5-802E-011C3E0E5752}" presName="childShape" presStyleCnt="0"/>
      <dgm:spPr/>
    </dgm:pt>
  </dgm:ptLst>
  <dgm:cxnLst>
    <dgm:cxn modelId="{C7F7F916-CD19-46CC-AA68-190C5A0E7060}" type="presOf" srcId="{B1C708FB-AA04-46D5-802E-011C3E0E5752}" destId="{5A05ED90-5E0D-4BE8-B2B4-DC07A983B72E}" srcOrd="1" destOrd="0" presId="urn:microsoft.com/office/officeart/2005/8/layout/hierarchy3"/>
    <dgm:cxn modelId="{53DDAD21-8765-4D7F-8592-4EDAAE67BF4C}" type="presOf" srcId="{201D0ED7-7F33-44CE-8822-0981102C680C}" destId="{538445EC-B8C6-4A5A-81F3-14D7973E0610}" srcOrd="0" destOrd="0" presId="urn:microsoft.com/office/officeart/2005/8/layout/hierarchy3"/>
    <dgm:cxn modelId="{F8667537-3AD5-4BBB-869E-1B9AC6AFB681}" type="presOf" srcId="{12C92A3B-8A6A-49DA-9DAD-578013285246}" destId="{580DD569-8C47-47F9-90E7-23EABBDD3898}" srcOrd="1" destOrd="0" presId="urn:microsoft.com/office/officeart/2005/8/layout/hierarchy3"/>
    <dgm:cxn modelId="{5453CF46-897E-48E6-A19D-9CEF2B9D7FCA}" type="presOf" srcId="{12C92A3B-8A6A-49DA-9DAD-578013285246}" destId="{4B671872-6041-4021-82CC-5C6956BB90B8}" srcOrd="0" destOrd="0" presId="urn:microsoft.com/office/officeart/2005/8/layout/hierarchy3"/>
    <dgm:cxn modelId="{60CA2D83-33A5-4389-AA24-EE021077F701}" type="presOf" srcId="{B1C708FB-AA04-46D5-802E-011C3E0E5752}" destId="{B323117C-4EA1-48BE-9416-76A7F3B548BD}" srcOrd="0" destOrd="0" presId="urn:microsoft.com/office/officeart/2005/8/layout/hierarchy3"/>
    <dgm:cxn modelId="{10DADC90-3917-49AF-8BD8-22E7BFAFEFE5}" srcId="{201D0ED7-7F33-44CE-8822-0981102C680C}" destId="{B1C708FB-AA04-46D5-802E-011C3E0E5752}" srcOrd="1" destOrd="0" parTransId="{9A79AACD-2F7B-4764-945E-0D2AF4D3E933}" sibTransId="{D7C2E6B5-73B4-4765-A3E3-E33134D8A1F6}"/>
    <dgm:cxn modelId="{B45708E2-26C2-4BFF-8F22-9D30EF9EB2B8}" srcId="{201D0ED7-7F33-44CE-8822-0981102C680C}" destId="{12C92A3B-8A6A-49DA-9DAD-578013285246}" srcOrd="0" destOrd="0" parTransId="{8E9FB638-B711-4630-8D0A-A1BA30A7AB55}" sibTransId="{97CCE918-87F3-4A9E-96EB-076855D1CB67}"/>
    <dgm:cxn modelId="{E63E4955-F64E-4E80-9E67-519FE5D798A2}" type="presParOf" srcId="{538445EC-B8C6-4A5A-81F3-14D7973E0610}" destId="{32273C02-27C4-4572-8E08-C204E03055BC}" srcOrd="0" destOrd="0" presId="urn:microsoft.com/office/officeart/2005/8/layout/hierarchy3"/>
    <dgm:cxn modelId="{54096F5B-60E8-42A3-924A-0D308223956B}" type="presParOf" srcId="{32273C02-27C4-4572-8E08-C204E03055BC}" destId="{3A120965-C369-426A-9B34-4F9B1B04E121}" srcOrd="0" destOrd="0" presId="urn:microsoft.com/office/officeart/2005/8/layout/hierarchy3"/>
    <dgm:cxn modelId="{BD369EA8-7E9F-4302-86FE-D9EE337EF977}" type="presParOf" srcId="{3A120965-C369-426A-9B34-4F9B1B04E121}" destId="{4B671872-6041-4021-82CC-5C6956BB90B8}" srcOrd="0" destOrd="0" presId="urn:microsoft.com/office/officeart/2005/8/layout/hierarchy3"/>
    <dgm:cxn modelId="{E713FAC4-ABA0-4FE6-9CE5-2DE5E5A33066}" type="presParOf" srcId="{3A120965-C369-426A-9B34-4F9B1B04E121}" destId="{580DD569-8C47-47F9-90E7-23EABBDD3898}" srcOrd="1" destOrd="0" presId="urn:microsoft.com/office/officeart/2005/8/layout/hierarchy3"/>
    <dgm:cxn modelId="{E309ACC8-E073-44FE-9094-CBB17620E124}" type="presParOf" srcId="{32273C02-27C4-4572-8E08-C204E03055BC}" destId="{859512BF-DDBF-4C4D-849B-9EE6139041EE}" srcOrd="1" destOrd="0" presId="urn:microsoft.com/office/officeart/2005/8/layout/hierarchy3"/>
    <dgm:cxn modelId="{B35C7AFB-521B-45F2-8503-D8D323F16E5F}" type="presParOf" srcId="{538445EC-B8C6-4A5A-81F3-14D7973E0610}" destId="{9DAF73C9-F021-446A-8E6A-B36D34F3962D}" srcOrd="1" destOrd="0" presId="urn:microsoft.com/office/officeart/2005/8/layout/hierarchy3"/>
    <dgm:cxn modelId="{D7BD0FE9-3DF3-4B42-9021-FDFB599920EE}" type="presParOf" srcId="{9DAF73C9-F021-446A-8E6A-B36D34F3962D}" destId="{C3CAF1B8-7022-4CF6-95F3-554A4CE3E889}" srcOrd="0" destOrd="0" presId="urn:microsoft.com/office/officeart/2005/8/layout/hierarchy3"/>
    <dgm:cxn modelId="{77D3E680-7BED-43FC-B353-BAC5A366A6BF}" type="presParOf" srcId="{C3CAF1B8-7022-4CF6-95F3-554A4CE3E889}" destId="{B323117C-4EA1-48BE-9416-76A7F3B548BD}" srcOrd="0" destOrd="0" presId="urn:microsoft.com/office/officeart/2005/8/layout/hierarchy3"/>
    <dgm:cxn modelId="{1254E870-B18F-424A-96F0-A55BD24A38BD}" type="presParOf" srcId="{C3CAF1B8-7022-4CF6-95F3-554A4CE3E889}" destId="{5A05ED90-5E0D-4BE8-B2B4-DC07A983B72E}" srcOrd="1" destOrd="0" presId="urn:microsoft.com/office/officeart/2005/8/layout/hierarchy3"/>
    <dgm:cxn modelId="{39867DF4-50D6-4FE6-824A-4193CCFF3855}" type="presParOf" srcId="{9DAF73C9-F021-446A-8E6A-B36D34F3962D}" destId="{8F0A6F66-CAF1-44D4-82AE-14DF2CBB01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E2FEED-8024-416B-B569-FE489CA3E48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A647115-64B9-4FCB-8729-E12191470F72}">
      <dgm:prSet phldrT="[Κείμενο]" custT="1"/>
      <dgm:spPr/>
      <dgm:t>
        <a:bodyPr/>
        <a:lstStyle/>
        <a:p>
          <a:r>
            <a:rPr lang="el-GR" sz="3200" u="none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Εργαλεία Έρευνας</a:t>
          </a:r>
          <a:endParaRPr lang="el-GR" sz="320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3A52C5-60A4-493C-BEBA-B7C21DAE07EF}" type="parTrans" cxnId="{DA5BD75D-BBA0-4113-81FE-73CA71BC892F}">
      <dgm:prSet/>
      <dgm:spPr/>
      <dgm:t>
        <a:bodyPr/>
        <a:lstStyle/>
        <a:p>
          <a:endParaRPr lang="el-GR"/>
        </a:p>
      </dgm:t>
    </dgm:pt>
    <dgm:pt modelId="{46E47BF1-7C78-43FB-837C-D7B81737AD5B}" type="sibTrans" cxnId="{DA5BD75D-BBA0-4113-81FE-73CA71BC892F}">
      <dgm:prSet/>
      <dgm:spPr/>
      <dgm:t>
        <a:bodyPr/>
        <a:lstStyle/>
        <a:p>
          <a:endParaRPr lang="el-GR"/>
        </a:p>
      </dgm:t>
    </dgm:pt>
    <dgm:pt modelId="{1CB27B6A-40E2-4025-AEB5-0185CA9D1CA0}">
      <dgm:prSet phldrT="[Κείμενο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Τα βίντεο χρησιμοποιούνται 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ως </a:t>
          </a: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τελική αξιολόγηση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του προγράμματος .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Συμμετοχή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εκπαιδευτικών,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νηπίων και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γονέων.</a:t>
          </a:r>
          <a:endParaRPr lang="el-GR" sz="1800" kern="1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defTabSz="933450">
            <a:spcBef>
              <a:spcPct val="0"/>
            </a:spcBef>
            <a:buNone/>
          </a:pPr>
          <a:endParaRPr lang="el-GR" dirty="0"/>
        </a:p>
      </dgm:t>
    </dgm:pt>
    <dgm:pt modelId="{637A1DDC-3FDE-43A4-89E5-4C682BA03A50}" type="parTrans" cxnId="{0459D005-6D24-4D57-9B7B-F8641B3437CB}">
      <dgm:prSet/>
      <dgm:spPr/>
      <dgm:t>
        <a:bodyPr/>
        <a:lstStyle/>
        <a:p>
          <a:endParaRPr lang="el-GR"/>
        </a:p>
      </dgm:t>
    </dgm:pt>
    <dgm:pt modelId="{9BCE20A5-DD27-487E-B9A6-20A8AFA174A6}" type="sibTrans" cxnId="{0459D005-6D24-4D57-9B7B-F8641B3437CB}">
      <dgm:prSet/>
      <dgm:spPr/>
      <dgm:t>
        <a:bodyPr/>
        <a:lstStyle/>
        <a:p>
          <a:endParaRPr lang="el-GR"/>
        </a:p>
      </dgm:t>
    </dgm:pt>
    <dgm:pt modelId="{1F6C9E2C-F9A8-4E05-B58C-04FA2A821B22}">
      <dgm:prSet phldrT="[Κείμενο]" custT="1"/>
      <dgm:spPr/>
      <dgm:t>
        <a:bodyPr/>
        <a:lstStyle/>
        <a:p>
          <a:pPr marL="342900" lvl="0" indent="-342900" algn="ctr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από κοινού εκτίμηση της ομαδικής εργασίας με συζήτηση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Κατά πόσο επιτεύχθηκαν οι αρχικοί στόχοι 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Την πορεία της διαδικασίας 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Ποια ήταν τα αποτελέσματα</a:t>
          </a:r>
        </a:p>
        <a:p>
          <a:pPr marL="342900" marR="0" lvl="0" indent="-342900" algn="l" defTabSz="914400" eaLnBrk="1" fontAlgn="base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Symbol" panose="05050102010706020507" pitchFamily="18" charset="2"/>
            <a:buChar char=""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Βελτίωση ή αλλαγές του προγράμματος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Αυτοαξιολόγηση</a:t>
          </a:r>
        </a:p>
        <a:p>
          <a:pPr defTabSz="800100">
            <a:spcBef>
              <a:spcPct val="0"/>
            </a:spcBef>
            <a:spcAft>
              <a:spcPct val="35000"/>
            </a:spcAft>
          </a:pPr>
          <a:endParaRPr lang="el-GR" dirty="0"/>
        </a:p>
      </dgm:t>
    </dgm:pt>
    <dgm:pt modelId="{01699B59-CD20-4CC6-A5AB-CE53BF2E11DA}" type="parTrans" cxnId="{4DFC2FC5-4E5D-43A6-BD1D-B063A8BFC1E7}">
      <dgm:prSet/>
      <dgm:spPr/>
      <dgm:t>
        <a:bodyPr/>
        <a:lstStyle/>
        <a:p>
          <a:endParaRPr lang="el-GR"/>
        </a:p>
      </dgm:t>
    </dgm:pt>
    <dgm:pt modelId="{FBFFA758-9E5C-4E8E-8D51-765A9DEE5558}" type="sibTrans" cxnId="{4DFC2FC5-4E5D-43A6-BD1D-B063A8BFC1E7}">
      <dgm:prSet/>
      <dgm:spPr/>
      <dgm:t>
        <a:bodyPr/>
        <a:lstStyle/>
        <a:p>
          <a:endParaRPr lang="el-GR"/>
        </a:p>
      </dgm:t>
    </dgm:pt>
    <dgm:pt modelId="{98B10E56-5BD2-48C9-87B0-AB3D6249C609}" type="pres">
      <dgm:prSet presAssocID="{3BE2FEED-8024-416B-B569-FE489CA3E48A}" presName="Name0" presStyleCnt="0">
        <dgm:presLayoutVars>
          <dgm:dir/>
          <dgm:resizeHandles val="exact"/>
        </dgm:presLayoutVars>
      </dgm:prSet>
      <dgm:spPr/>
    </dgm:pt>
    <dgm:pt modelId="{256758AB-508B-4C70-AC96-B9B34241B922}" type="pres">
      <dgm:prSet presAssocID="{AA647115-64B9-4FCB-8729-E12191470F72}" presName="node" presStyleLbl="node1" presStyleIdx="0" presStyleCnt="3" custScaleX="144383" custScaleY="69865" custRadScaleRad="98256" custRadScaleInc="0">
        <dgm:presLayoutVars>
          <dgm:bulletEnabled val="1"/>
        </dgm:presLayoutVars>
      </dgm:prSet>
      <dgm:spPr/>
    </dgm:pt>
    <dgm:pt modelId="{7958E4E6-1561-4BB7-9BC9-8EC491D376E5}" type="pres">
      <dgm:prSet presAssocID="{46E47BF1-7C78-43FB-837C-D7B81737AD5B}" presName="sibTrans" presStyleLbl="sibTrans2D1" presStyleIdx="0" presStyleCnt="3"/>
      <dgm:spPr/>
    </dgm:pt>
    <dgm:pt modelId="{DD25B2CF-F02A-46A8-B485-B2DE70AB5374}" type="pres">
      <dgm:prSet presAssocID="{46E47BF1-7C78-43FB-837C-D7B81737AD5B}" presName="connectorText" presStyleLbl="sibTrans2D1" presStyleIdx="0" presStyleCnt="3"/>
      <dgm:spPr/>
    </dgm:pt>
    <dgm:pt modelId="{40BDF956-04CB-409E-B9A3-5314DF4D03DF}" type="pres">
      <dgm:prSet presAssocID="{1CB27B6A-40E2-4025-AEB5-0185CA9D1CA0}" presName="node" presStyleLbl="node1" presStyleIdx="1" presStyleCnt="3" custScaleX="93244" custScaleY="260364" custRadScaleRad="89338" custRadScaleInc="-31357">
        <dgm:presLayoutVars>
          <dgm:bulletEnabled val="1"/>
        </dgm:presLayoutVars>
      </dgm:prSet>
      <dgm:spPr/>
    </dgm:pt>
    <dgm:pt modelId="{9208B293-2613-4E3F-9270-6FF745D1CDE8}" type="pres">
      <dgm:prSet presAssocID="{9BCE20A5-DD27-487E-B9A6-20A8AFA174A6}" presName="sibTrans" presStyleLbl="sibTrans2D1" presStyleIdx="1" presStyleCnt="3"/>
      <dgm:spPr/>
    </dgm:pt>
    <dgm:pt modelId="{5836B542-E69F-434A-87BA-C7CDA8370FEE}" type="pres">
      <dgm:prSet presAssocID="{9BCE20A5-DD27-487E-B9A6-20A8AFA174A6}" presName="connectorText" presStyleLbl="sibTrans2D1" presStyleIdx="1" presStyleCnt="3"/>
      <dgm:spPr/>
    </dgm:pt>
    <dgm:pt modelId="{D8369EC5-8280-4210-AE29-F9B4C3B39AD1}" type="pres">
      <dgm:prSet presAssocID="{1F6C9E2C-F9A8-4E05-B58C-04FA2A821B22}" presName="node" presStyleLbl="node1" presStyleIdx="2" presStyleCnt="3" custScaleX="110730" custScaleY="303752" custRadScaleRad="83533" custRadScaleInc="28421">
        <dgm:presLayoutVars>
          <dgm:bulletEnabled val="1"/>
        </dgm:presLayoutVars>
      </dgm:prSet>
      <dgm:spPr/>
    </dgm:pt>
    <dgm:pt modelId="{8CB8C95B-6C99-4B7B-982C-6490BCAAAD6F}" type="pres">
      <dgm:prSet presAssocID="{FBFFA758-9E5C-4E8E-8D51-765A9DEE5558}" presName="sibTrans" presStyleLbl="sibTrans2D1" presStyleIdx="2" presStyleCnt="3"/>
      <dgm:spPr/>
    </dgm:pt>
    <dgm:pt modelId="{44A3E87F-B45C-47E1-8307-F3AF7D9DB3DB}" type="pres">
      <dgm:prSet presAssocID="{FBFFA758-9E5C-4E8E-8D51-765A9DEE5558}" presName="connectorText" presStyleLbl="sibTrans2D1" presStyleIdx="2" presStyleCnt="3"/>
      <dgm:spPr/>
    </dgm:pt>
  </dgm:ptLst>
  <dgm:cxnLst>
    <dgm:cxn modelId="{0459D005-6D24-4D57-9B7B-F8641B3437CB}" srcId="{3BE2FEED-8024-416B-B569-FE489CA3E48A}" destId="{1CB27B6A-40E2-4025-AEB5-0185CA9D1CA0}" srcOrd="1" destOrd="0" parTransId="{637A1DDC-3FDE-43A4-89E5-4C682BA03A50}" sibTransId="{9BCE20A5-DD27-487E-B9A6-20A8AFA174A6}"/>
    <dgm:cxn modelId="{95915708-E334-484C-BCDB-DCBEBDDF1162}" type="presOf" srcId="{3BE2FEED-8024-416B-B569-FE489CA3E48A}" destId="{98B10E56-5BD2-48C9-87B0-AB3D6249C609}" srcOrd="0" destOrd="0" presId="urn:microsoft.com/office/officeart/2005/8/layout/cycle7"/>
    <dgm:cxn modelId="{C09E6F1E-E00D-4F19-A71B-30A64F257C82}" type="presOf" srcId="{46E47BF1-7C78-43FB-837C-D7B81737AD5B}" destId="{DD25B2CF-F02A-46A8-B485-B2DE70AB5374}" srcOrd="1" destOrd="0" presId="urn:microsoft.com/office/officeart/2005/8/layout/cycle7"/>
    <dgm:cxn modelId="{F8E42C44-1CE8-4972-BF3F-F09C369347A1}" type="presOf" srcId="{1F6C9E2C-F9A8-4E05-B58C-04FA2A821B22}" destId="{D8369EC5-8280-4210-AE29-F9B4C3B39AD1}" srcOrd="0" destOrd="0" presId="urn:microsoft.com/office/officeart/2005/8/layout/cycle7"/>
    <dgm:cxn modelId="{DA5BD75D-BBA0-4113-81FE-73CA71BC892F}" srcId="{3BE2FEED-8024-416B-B569-FE489CA3E48A}" destId="{AA647115-64B9-4FCB-8729-E12191470F72}" srcOrd="0" destOrd="0" parTransId="{973A52C5-60A4-493C-BEBA-B7C21DAE07EF}" sibTransId="{46E47BF1-7C78-43FB-837C-D7B81737AD5B}"/>
    <dgm:cxn modelId="{00290E63-D2AE-489B-90C5-9217D0E85841}" type="presOf" srcId="{46E47BF1-7C78-43FB-837C-D7B81737AD5B}" destId="{7958E4E6-1561-4BB7-9BC9-8EC491D376E5}" srcOrd="0" destOrd="0" presId="urn:microsoft.com/office/officeart/2005/8/layout/cycle7"/>
    <dgm:cxn modelId="{4A810366-2A7E-4414-8BEA-E5F552EAE93F}" type="presOf" srcId="{AA647115-64B9-4FCB-8729-E12191470F72}" destId="{256758AB-508B-4C70-AC96-B9B34241B922}" srcOrd="0" destOrd="0" presId="urn:microsoft.com/office/officeart/2005/8/layout/cycle7"/>
    <dgm:cxn modelId="{D59C8C70-E74B-466E-A7DE-239D553BA0F8}" type="presOf" srcId="{9BCE20A5-DD27-487E-B9A6-20A8AFA174A6}" destId="{9208B293-2613-4E3F-9270-6FF745D1CDE8}" srcOrd="0" destOrd="0" presId="urn:microsoft.com/office/officeart/2005/8/layout/cycle7"/>
    <dgm:cxn modelId="{6EA80483-14AA-485C-9DEB-13631CE4C127}" type="presOf" srcId="{FBFFA758-9E5C-4E8E-8D51-765A9DEE5558}" destId="{8CB8C95B-6C99-4B7B-982C-6490BCAAAD6F}" srcOrd="0" destOrd="0" presId="urn:microsoft.com/office/officeart/2005/8/layout/cycle7"/>
    <dgm:cxn modelId="{AA423DB7-7BD2-4424-9AB0-449842E157FF}" type="presOf" srcId="{1CB27B6A-40E2-4025-AEB5-0185CA9D1CA0}" destId="{40BDF956-04CB-409E-B9A3-5314DF4D03DF}" srcOrd="0" destOrd="0" presId="urn:microsoft.com/office/officeart/2005/8/layout/cycle7"/>
    <dgm:cxn modelId="{748E5BBB-2185-4EB9-96C4-4C343C7C8EF2}" type="presOf" srcId="{9BCE20A5-DD27-487E-B9A6-20A8AFA174A6}" destId="{5836B542-E69F-434A-87BA-C7CDA8370FEE}" srcOrd="1" destOrd="0" presId="urn:microsoft.com/office/officeart/2005/8/layout/cycle7"/>
    <dgm:cxn modelId="{4DFC2FC5-4E5D-43A6-BD1D-B063A8BFC1E7}" srcId="{3BE2FEED-8024-416B-B569-FE489CA3E48A}" destId="{1F6C9E2C-F9A8-4E05-B58C-04FA2A821B22}" srcOrd="2" destOrd="0" parTransId="{01699B59-CD20-4CC6-A5AB-CE53BF2E11DA}" sibTransId="{FBFFA758-9E5C-4E8E-8D51-765A9DEE5558}"/>
    <dgm:cxn modelId="{D5FDC1D4-C388-462A-99DC-8BAC56B2775F}" type="presOf" srcId="{FBFFA758-9E5C-4E8E-8D51-765A9DEE5558}" destId="{44A3E87F-B45C-47E1-8307-F3AF7D9DB3DB}" srcOrd="1" destOrd="0" presId="urn:microsoft.com/office/officeart/2005/8/layout/cycle7"/>
    <dgm:cxn modelId="{B019D58C-74A5-465F-BD75-3AFDE4C4C642}" type="presParOf" srcId="{98B10E56-5BD2-48C9-87B0-AB3D6249C609}" destId="{256758AB-508B-4C70-AC96-B9B34241B922}" srcOrd="0" destOrd="0" presId="urn:microsoft.com/office/officeart/2005/8/layout/cycle7"/>
    <dgm:cxn modelId="{BF2BC181-F4F7-4FA5-B024-7FF59D73C9A8}" type="presParOf" srcId="{98B10E56-5BD2-48C9-87B0-AB3D6249C609}" destId="{7958E4E6-1561-4BB7-9BC9-8EC491D376E5}" srcOrd="1" destOrd="0" presId="urn:microsoft.com/office/officeart/2005/8/layout/cycle7"/>
    <dgm:cxn modelId="{6E26D0BE-C592-42FB-AA7E-8F5F0A6A8B5D}" type="presParOf" srcId="{7958E4E6-1561-4BB7-9BC9-8EC491D376E5}" destId="{DD25B2CF-F02A-46A8-B485-B2DE70AB5374}" srcOrd="0" destOrd="0" presId="urn:microsoft.com/office/officeart/2005/8/layout/cycle7"/>
    <dgm:cxn modelId="{76C3CC3E-CB4B-4A6F-B4C6-75576389FEAA}" type="presParOf" srcId="{98B10E56-5BD2-48C9-87B0-AB3D6249C609}" destId="{40BDF956-04CB-409E-B9A3-5314DF4D03DF}" srcOrd="2" destOrd="0" presId="urn:microsoft.com/office/officeart/2005/8/layout/cycle7"/>
    <dgm:cxn modelId="{3DFFD348-CD8D-4002-9EB7-F54124093F7E}" type="presParOf" srcId="{98B10E56-5BD2-48C9-87B0-AB3D6249C609}" destId="{9208B293-2613-4E3F-9270-6FF745D1CDE8}" srcOrd="3" destOrd="0" presId="urn:microsoft.com/office/officeart/2005/8/layout/cycle7"/>
    <dgm:cxn modelId="{F7DC7FC9-F76A-42CE-BF21-ECC79C97AB61}" type="presParOf" srcId="{9208B293-2613-4E3F-9270-6FF745D1CDE8}" destId="{5836B542-E69F-434A-87BA-C7CDA8370FEE}" srcOrd="0" destOrd="0" presId="urn:microsoft.com/office/officeart/2005/8/layout/cycle7"/>
    <dgm:cxn modelId="{E8C79329-AF66-402B-86DB-D8805F6B249D}" type="presParOf" srcId="{98B10E56-5BD2-48C9-87B0-AB3D6249C609}" destId="{D8369EC5-8280-4210-AE29-F9B4C3B39AD1}" srcOrd="4" destOrd="0" presId="urn:microsoft.com/office/officeart/2005/8/layout/cycle7"/>
    <dgm:cxn modelId="{C5F2B02A-C5AB-42C6-8101-DAEDE86DB662}" type="presParOf" srcId="{98B10E56-5BD2-48C9-87B0-AB3D6249C609}" destId="{8CB8C95B-6C99-4B7B-982C-6490BCAAAD6F}" srcOrd="5" destOrd="0" presId="urn:microsoft.com/office/officeart/2005/8/layout/cycle7"/>
    <dgm:cxn modelId="{FA7EB4F7-4D39-4174-8FA5-57329D9AA573}" type="presParOf" srcId="{8CB8C95B-6C99-4B7B-982C-6490BCAAAD6F}" destId="{44A3E87F-B45C-47E1-8307-F3AF7D9DB3D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85261-9F52-448F-8708-B6B8ED2AEED6}">
      <dsp:nvSpPr>
        <dsp:cNvPr id="0" name=""/>
        <dsp:cNvSpPr/>
      </dsp:nvSpPr>
      <dsp:spPr>
        <a:xfrm rot="5400000">
          <a:off x="2139741" y="903456"/>
          <a:ext cx="793430" cy="903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B025B3-1B12-4623-8050-F03C4C97672B}">
      <dsp:nvSpPr>
        <dsp:cNvPr id="0" name=""/>
        <dsp:cNvSpPr/>
      </dsp:nvSpPr>
      <dsp:spPr>
        <a:xfrm>
          <a:off x="1929530" y="23922"/>
          <a:ext cx="1335670" cy="9349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Βασικοί άξονες </a:t>
          </a:r>
          <a:endParaRPr lang="el-G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9530" y="23922"/>
        <a:ext cx="1335670" cy="934926"/>
      </dsp:txXfrm>
    </dsp:sp>
    <dsp:sp modelId="{BFE73187-04A1-4F7C-9CB4-FAE34B2F4518}">
      <dsp:nvSpPr>
        <dsp:cNvPr id="0" name=""/>
        <dsp:cNvSpPr/>
      </dsp:nvSpPr>
      <dsp:spPr>
        <a:xfrm>
          <a:off x="3265201" y="113088"/>
          <a:ext cx="971439" cy="755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FD973-EA3D-4E11-8014-A35ADB0550E4}">
      <dsp:nvSpPr>
        <dsp:cNvPr id="0" name=""/>
        <dsp:cNvSpPr/>
      </dsp:nvSpPr>
      <dsp:spPr>
        <a:xfrm rot="5400000">
          <a:off x="3592465" y="1953686"/>
          <a:ext cx="793430" cy="903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D845C4-3178-4D86-B556-D8565C3F5178}">
      <dsp:nvSpPr>
        <dsp:cNvPr id="0" name=""/>
        <dsp:cNvSpPr/>
      </dsp:nvSpPr>
      <dsp:spPr>
        <a:xfrm>
          <a:off x="3036943" y="1074152"/>
          <a:ext cx="2026292" cy="9349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ΠΕΡΙΒΑΛΛΟΝ</a:t>
          </a:r>
          <a:r>
            <a:rPr lang="el-GR" sz="1600" kern="1200" dirty="0">
              <a:latin typeface="Calibri" panose="020F0502020204030204" pitchFamily="34" charset="0"/>
              <a:cs typeface="Calibri" panose="020F0502020204030204" pitchFamily="34" charset="0"/>
            </a:rPr>
            <a:t> (φυσικό-κοινωνικό)</a:t>
          </a:r>
        </a:p>
      </dsp:txBody>
      <dsp:txXfrm>
        <a:off x="3036943" y="1074152"/>
        <a:ext cx="2026292" cy="934926"/>
      </dsp:txXfrm>
    </dsp:sp>
    <dsp:sp modelId="{4BC50B7F-0D78-40FD-B345-EBF617BE2251}">
      <dsp:nvSpPr>
        <dsp:cNvPr id="0" name=""/>
        <dsp:cNvSpPr/>
      </dsp:nvSpPr>
      <dsp:spPr>
        <a:xfrm>
          <a:off x="4717925" y="1163319"/>
          <a:ext cx="971439" cy="755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80A87-5566-4081-B11F-11293764187D}">
      <dsp:nvSpPr>
        <dsp:cNvPr id="0" name=""/>
        <dsp:cNvSpPr/>
      </dsp:nvSpPr>
      <dsp:spPr>
        <a:xfrm rot="5400000">
          <a:off x="4354567" y="3003917"/>
          <a:ext cx="793430" cy="903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B34A86-B990-4B99-B64E-259A8808E8B8}">
      <dsp:nvSpPr>
        <dsp:cNvPr id="0" name=""/>
        <dsp:cNvSpPr/>
      </dsp:nvSpPr>
      <dsp:spPr>
        <a:xfrm>
          <a:off x="4171483" y="2124383"/>
          <a:ext cx="1335670" cy="9349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ΑΓΩΓΗ </a:t>
          </a:r>
        </a:p>
      </dsp:txBody>
      <dsp:txXfrm>
        <a:off x="4171483" y="2124383"/>
        <a:ext cx="1335670" cy="934926"/>
      </dsp:txXfrm>
    </dsp:sp>
    <dsp:sp modelId="{56FF6429-B816-44F2-8235-501DA663B1EC}">
      <dsp:nvSpPr>
        <dsp:cNvPr id="0" name=""/>
        <dsp:cNvSpPr/>
      </dsp:nvSpPr>
      <dsp:spPr>
        <a:xfrm>
          <a:off x="5480027" y="2213549"/>
          <a:ext cx="971439" cy="755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8B27A-81AA-48B5-9192-0A8860D2317A}">
      <dsp:nvSpPr>
        <dsp:cNvPr id="0" name=""/>
        <dsp:cNvSpPr/>
      </dsp:nvSpPr>
      <dsp:spPr>
        <a:xfrm>
          <a:off x="5251769" y="3174613"/>
          <a:ext cx="2046674" cy="9349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ΕΚΠΑΙΔΕΥΣΗ</a:t>
          </a:r>
        </a:p>
      </dsp:txBody>
      <dsp:txXfrm>
        <a:off x="5251769" y="3174613"/>
        <a:ext cx="2046674" cy="934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1717B-22B6-4AB7-A8D6-714F0E28915D}">
      <dsp:nvSpPr>
        <dsp:cNvPr id="0" name=""/>
        <dsp:cNvSpPr/>
      </dsp:nvSpPr>
      <dsp:spPr>
        <a:xfrm>
          <a:off x="444855" y="0"/>
          <a:ext cx="5675705" cy="567570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15F22-EA9C-46B5-899E-0FBD1DDB0CE7}">
      <dsp:nvSpPr>
        <dsp:cNvPr id="0" name=""/>
        <dsp:cNvSpPr/>
      </dsp:nvSpPr>
      <dsp:spPr>
        <a:xfrm>
          <a:off x="2086689" y="793564"/>
          <a:ext cx="2385442" cy="2606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perspectiveAbove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Μέθοδος Project</a:t>
          </a:r>
        </a:p>
      </dsp:txBody>
      <dsp:txXfrm>
        <a:off x="2086689" y="793564"/>
        <a:ext cx="2385442" cy="260636"/>
      </dsp:txXfrm>
    </dsp:sp>
    <dsp:sp modelId="{6559F820-A2C5-4315-AC39-3305C7BDFFF5}">
      <dsp:nvSpPr>
        <dsp:cNvPr id="0" name=""/>
        <dsp:cNvSpPr/>
      </dsp:nvSpPr>
      <dsp:spPr>
        <a:xfrm>
          <a:off x="2011355" y="1234687"/>
          <a:ext cx="2536109" cy="2860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Συζήτηση</a:t>
          </a:r>
        </a:p>
      </dsp:txBody>
      <dsp:txXfrm>
        <a:off x="2011355" y="1234687"/>
        <a:ext cx="2536109" cy="286059"/>
      </dsp:txXfrm>
    </dsp:sp>
    <dsp:sp modelId="{8032A87C-6449-4690-A63C-6E988D33D339}">
      <dsp:nvSpPr>
        <dsp:cNvPr id="0" name=""/>
        <dsp:cNvSpPr/>
      </dsp:nvSpPr>
      <dsp:spPr>
        <a:xfrm>
          <a:off x="2029377" y="1632734"/>
          <a:ext cx="2370353" cy="433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ibl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Μελέτη πεδίου</a:t>
          </a:r>
        </a:p>
      </dsp:txBody>
      <dsp:txXfrm>
        <a:off x="2029377" y="1632734"/>
        <a:ext cx="2370353" cy="433080"/>
      </dsp:txXfrm>
    </dsp:sp>
    <dsp:sp modelId="{FA65F238-6F14-44E6-8A10-3A20A9040ACF}">
      <dsp:nvSpPr>
        <dsp:cNvPr id="0" name=""/>
        <dsp:cNvSpPr/>
      </dsp:nvSpPr>
      <dsp:spPr>
        <a:xfrm>
          <a:off x="368" y="2205659"/>
          <a:ext cx="3185705" cy="4285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Καταιγισμός ιδεών</a:t>
          </a:r>
        </a:p>
      </dsp:txBody>
      <dsp:txXfrm>
        <a:off x="368" y="2205659"/>
        <a:ext cx="3185705" cy="428527"/>
      </dsp:txXfrm>
    </dsp:sp>
    <dsp:sp modelId="{39AE9B59-8C2E-4DBF-8D72-F5763144FDEA}">
      <dsp:nvSpPr>
        <dsp:cNvPr id="0" name=""/>
        <dsp:cNvSpPr/>
      </dsp:nvSpPr>
      <dsp:spPr>
        <a:xfrm>
          <a:off x="3354337" y="2284578"/>
          <a:ext cx="3330764" cy="349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Επισκόπηση απόψεων</a:t>
          </a:r>
        </a:p>
      </dsp:txBody>
      <dsp:txXfrm>
        <a:off x="3354337" y="2284578"/>
        <a:ext cx="3330764" cy="349608"/>
      </dsp:txXfrm>
    </dsp:sp>
    <dsp:sp modelId="{44F160B2-2021-49B5-BDAE-65B50ACB60D7}">
      <dsp:nvSpPr>
        <dsp:cNvPr id="0" name=""/>
        <dsp:cNvSpPr/>
      </dsp:nvSpPr>
      <dsp:spPr>
        <a:xfrm>
          <a:off x="89056" y="2710053"/>
          <a:ext cx="3190353" cy="307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Βιβλιογραφική έρευνα</a:t>
          </a:r>
        </a:p>
      </dsp:txBody>
      <dsp:txXfrm>
        <a:off x="89056" y="2710053"/>
        <a:ext cx="3190353" cy="307034"/>
      </dsp:txXfrm>
    </dsp:sp>
    <dsp:sp modelId="{9D6754E2-2CF6-4F2B-A331-3FD50C502931}">
      <dsp:nvSpPr>
        <dsp:cNvPr id="0" name=""/>
        <dsp:cNvSpPr/>
      </dsp:nvSpPr>
      <dsp:spPr>
        <a:xfrm>
          <a:off x="3354337" y="2705494"/>
          <a:ext cx="2484165" cy="300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Παιχνίδι ρόλων</a:t>
          </a:r>
        </a:p>
      </dsp:txBody>
      <dsp:txXfrm>
        <a:off x="3354337" y="2705494"/>
        <a:ext cx="2484165" cy="300256"/>
      </dsp:txXfrm>
    </dsp:sp>
    <dsp:sp modelId="{3ACB9219-F26A-472F-956B-F141BAC9F0B2}">
      <dsp:nvSpPr>
        <dsp:cNvPr id="0" name=""/>
        <dsp:cNvSpPr/>
      </dsp:nvSpPr>
      <dsp:spPr>
        <a:xfrm>
          <a:off x="1437904" y="3139207"/>
          <a:ext cx="3683010" cy="659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Εποπτικό υλικό-πίνακα αναφορά</a:t>
          </a:r>
        </a:p>
      </dsp:txBody>
      <dsp:txXfrm>
        <a:off x="1437904" y="3139207"/>
        <a:ext cx="3683010" cy="659623"/>
      </dsp:txXfrm>
    </dsp:sp>
    <dsp:sp modelId="{AF002E71-4693-47FE-86D8-D77E154BB51E}">
      <dsp:nvSpPr>
        <dsp:cNvPr id="0" name=""/>
        <dsp:cNvSpPr/>
      </dsp:nvSpPr>
      <dsp:spPr>
        <a:xfrm>
          <a:off x="1442184" y="3868829"/>
          <a:ext cx="3674451" cy="6382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Ενημερωτικό υλικό οπτικοακουστικά μέσα</a:t>
          </a:r>
          <a:endParaRPr lang="el-GR" sz="1000" kern="1200" dirty="0"/>
        </a:p>
      </dsp:txBody>
      <dsp:txXfrm>
        <a:off x="1442184" y="3868829"/>
        <a:ext cx="3674451" cy="638221"/>
      </dsp:txXfrm>
    </dsp:sp>
    <dsp:sp modelId="{80371CB8-318F-40C0-ABD6-7F88222EFEDD}">
      <dsp:nvSpPr>
        <dsp:cNvPr id="0" name=""/>
        <dsp:cNvSpPr/>
      </dsp:nvSpPr>
      <dsp:spPr>
        <a:xfrm>
          <a:off x="1221717" y="4604413"/>
          <a:ext cx="4105203" cy="684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Προμαθηματικές-Προγραφικές δραστηριότητες</a:t>
          </a:r>
        </a:p>
      </dsp:txBody>
      <dsp:txXfrm>
        <a:off x="1221717" y="4604413"/>
        <a:ext cx="4105203" cy="684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531-5990-4168-BC13-CEFD462B3D4F}">
      <dsp:nvSpPr>
        <dsp:cNvPr id="0" name=""/>
        <dsp:cNvSpPr/>
      </dsp:nvSpPr>
      <dsp:spPr>
        <a:xfrm>
          <a:off x="1720283" y="0"/>
          <a:ext cx="5868955" cy="5868955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206293F-239D-4CB7-A397-22D068B0722F}">
      <dsp:nvSpPr>
        <dsp:cNvPr id="0" name=""/>
        <dsp:cNvSpPr/>
      </dsp:nvSpPr>
      <dsp:spPr>
        <a:xfrm>
          <a:off x="1983444" y="535691"/>
          <a:ext cx="2452410" cy="24407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ΠΡΟΣΟΜΟΙΩΣΗ</a:t>
          </a: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Τα παιδιά γίνονται μέρος του προβλήματος </a:t>
          </a:r>
        </a:p>
      </dsp:txBody>
      <dsp:txXfrm>
        <a:off x="1983444" y="535691"/>
        <a:ext cx="2452410" cy="2440783"/>
      </dsp:txXfrm>
    </dsp:sp>
    <dsp:sp modelId="{66B9CA0C-D99D-4E6D-91AD-FC379EA88E87}">
      <dsp:nvSpPr>
        <dsp:cNvPr id="0" name=""/>
        <dsp:cNvSpPr/>
      </dsp:nvSpPr>
      <dsp:spPr>
        <a:xfrm>
          <a:off x="4998140" y="503418"/>
          <a:ext cx="2766927" cy="23424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ΣΥΖΗΤΗΣΗ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Ερωτήσεις  του/της  εκπαιδευτικού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Τα νήπια (ατομικά-ομαδικά) απαντούν με τη μορφή καταιγισμού ιδεών</a:t>
          </a:r>
        </a:p>
      </dsp:txBody>
      <dsp:txXfrm>
        <a:off x="4998140" y="503418"/>
        <a:ext cx="2766927" cy="2342406"/>
      </dsp:txXfrm>
    </dsp:sp>
    <dsp:sp modelId="{669A3F4A-CBE5-4038-B419-2F6B2A615734}">
      <dsp:nvSpPr>
        <dsp:cNvPr id="0" name=""/>
        <dsp:cNvSpPr/>
      </dsp:nvSpPr>
      <dsp:spPr>
        <a:xfrm>
          <a:off x="1659829" y="3162408"/>
          <a:ext cx="2887964" cy="2635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ΜΕΛΕΤΗ ΕΚΤΟΣ ΣΧΟΛΙΚΗΣ ΤΑΞΗΣ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 Επαφή τόσο με το ανθρωπογενές όσο και με το φυσικό περιβάλλον</a:t>
          </a:r>
        </a:p>
      </dsp:txBody>
      <dsp:txXfrm>
        <a:off x="1659829" y="3162408"/>
        <a:ext cx="2887964" cy="2635018"/>
      </dsp:txXfrm>
    </dsp:sp>
    <dsp:sp modelId="{F7588BC0-312F-44A2-B112-D98987DF301A}">
      <dsp:nvSpPr>
        <dsp:cNvPr id="0" name=""/>
        <dsp:cNvSpPr/>
      </dsp:nvSpPr>
      <dsp:spPr>
        <a:xfrm>
          <a:off x="4998129" y="3164297"/>
          <a:ext cx="2721218" cy="2633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ΔΙΑΣΑΦΗΝΙΣΗ ΚΑΙ ΑΝΑΛΥΣΗ ΑΞΙΩΝ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Οι μαθητές/τριες με συζητήσεις και  προβλέψεις οδηγούνται στην επανατροφοδότηση και σε συμπεράσματα</a:t>
          </a:r>
        </a:p>
      </dsp:txBody>
      <dsp:txXfrm>
        <a:off x="4998129" y="3164297"/>
        <a:ext cx="2721218" cy="2633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3167-0A9D-4CF9-946F-FCB98CAF5C8C}">
      <dsp:nvSpPr>
        <dsp:cNvPr id="0" name=""/>
        <dsp:cNvSpPr/>
      </dsp:nvSpPr>
      <dsp:spPr>
        <a:xfrm>
          <a:off x="2377492" y="973"/>
          <a:ext cx="4430137" cy="2629286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04883-36E2-4EF6-94FE-18657F67C15A}">
      <dsp:nvSpPr>
        <dsp:cNvPr id="0" name=""/>
        <dsp:cNvSpPr/>
      </dsp:nvSpPr>
      <dsp:spPr>
        <a:xfrm>
          <a:off x="2377492" y="973"/>
          <a:ext cx="4430137" cy="2629286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3D667-2512-47E3-B79B-EBAB6C100BFC}">
      <dsp:nvSpPr>
        <dsp:cNvPr id="0" name=""/>
        <dsp:cNvSpPr/>
      </dsp:nvSpPr>
      <dsp:spPr>
        <a:xfrm>
          <a:off x="162424" y="474244"/>
          <a:ext cx="8860274" cy="168274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u="sng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Κύριος στόχος του προγράμματος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l-GR" sz="19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l-GR" sz="19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Ο/η μαθητής/τρια να συνειδητοποιήσει την ανάγκη για εξοικονόμηση ενέργειας.</a:t>
          </a:r>
        </a:p>
      </dsp:txBody>
      <dsp:txXfrm>
        <a:off x="162424" y="474244"/>
        <a:ext cx="8860274" cy="1682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0CADD-F6CD-4CE3-BE0E-6794603F5642}">
      <dsp:nvSpPr>
        <dsp:cNvPr id="0" name=""/>
        <dsp:cNvSpPr/>
      </dsp:nvSpPr>
      <dsp:spPr>
        <a:xfrm>
          <a:off x="3553097" y="1993526"/>
          <a:ext cx="1615128" cy="1615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>
              <a:ln w="6600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«Ο Ήλιος που έδινε»</a:t>
          </a:r>
          <a:endParaRPr lang="el-GR" sz="2700" kern="1200" dirty="0"/>
        </a:p>
      </dsp:txBody>
      <dsp:txXfrm>
        <a:off x="3553097" y="1993526"/>
        <a:ext cx="1615128" cy="1615128"/>
      </dsp:txXfrm>
    </dsp:sp>
    <dsp:sp modelId="{42F821D4-0519-476F-A820-9A9766B33771}">
      <dsp:nvSpPr>
        <dsp:cNvPr id="0" name=""/>
        <dsp:cNvSpPr/>
      </dsp:nvSpPr>
      <dsp:spPr>
        <a:xfrm rot="16200000">
          <a:off x="3932200" y="1565065"/>
          <a:ext cx="856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92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8B9BB-DFFB-4BD3-9D82-DDA841C56627}">
      <dsp:nvSpPr>
        <dsp:cNvPr id="0" name=""/>
        <dsp:cNvSpPr/>
      </dsp:nvSpPr>
      <dsp:spPr>
        <a:xfrm>
          <a:off x="3686934" y="54467"/>
          <a:ext cx="1347454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Γλώσσα</a:t>
          </a:r>
        </a:p>
      </dsp:txBody>
      <dsp:txXfrm>
        <a:off x="3686934" y="54467"/>
        <a:ext cx="1347454" cy="1082136"/>
      </dsp:txXfrm>
    </dsp:sp>
    <dsp:sp modelId="{92209807-8687-4F2C-A033-C123B120E7DD}">
      <dsp:nvSpPr>
        <dsp:cNvPr id="0" name=""/>
        <dsp:cNvSpPr/>
      </dsp:nvSpPr>
      <dsp:spPr>
        <a:xfrm rot="19285714">
          <a:off x="5134973" y="2062048"/>
          <a:ext cx="304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3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F8D9F-B6AD-409E-8477-AB2499D0E249}">
      <dsp:nvSpPr>
        <dsp:cNvPr id="0" name=""/>
        <dsp:cNvSpPr/>
      </dsp:nvSpPr>
      <dsp:spPr>
        <a:xfrm>
          <a:off x="5092277" y="884881"/>
          <a:ext cx="1985514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Μαθηματικά</a:t>
          </a:r>
        </a:p>
      </dsp:txBody>
      <dsp:txXfrm>
        <a:off x="5092277" y="884881"/>
        <a:ext cx="1985514" cy="1082136"/>
      </dsp:txXfrm>
    </dsp:sp>
    <dsp:sp modelId="{53C226EF-D613-468D-9455-1A8B1288B5B5}">
      <dsp:nvSpPr>
        <dsp:cNvPr id="0" name=""/>
        <dsp:cNvSpPr/>
      </dsp:nvSpPr>
      <dsp:spPr>
        <a:xfrm rot="771429">
          <a:off x="5163614" y="3026348"/>
          <a:ext cx="3679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93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DB2DC-D726-4AA3-A483-C1AE49DF4F0A}">
      <dsp:nvSpPr>
        <dsp:cNvPr id="0" name=""/>
        <dsp:cNvSpPr/>
      </dsp:nvSpPr>
      <dsp:spPr>
        <a:xfrm>
          <a:off x="5526932" y="2750804"/>
          <a:ext cx="1967973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Φυσική </a:t>
          </a:r>
        </a:p>
      </dsp:txBody>
      <dsp:txXfrm>
        <a:off x="5526932" y="2750804"/>
        <a:ext cx="1967973" cy="1082136"/>
      </dsp:txXfrm>
    </dsp:sp>
    <dsp:sp modelId="{C5D83A6E-2DA1-42CA-B075-90C3176BA1C5}">
      <dsp:nvSpPr>
        <dsp:cNvPr id="0" name=""/>
        <dsp:cNvSpPr/>
      </dsp:nvSpPr>
      <dsp:spPr>
        <a:xfrm rot="3616966">
          <a:off x="4636236" y="3927911"/>
          <a:ext cx="735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520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50E63-6801-4577-B8A2-C4E6E46B7F35}">
      <dsp:nvSpPr>
        <dsp:cNvPr id="0" name=""/>
        <dsp:cNvSpPr/>
      </dsp:nvSpPr>
      <dsp:spPr>
        <a:xfrm>
          <a:off x="4419625" y="4247167"/>
          <a:ext cx="2150551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Γεωγραφία</a:t>
          </a:r>
        </a:p>
      </dsp:txBody>
      <dsp:txXfrm>
        <a:off x="4419625" y="4247167"/>
        <a:ext cx="2150551" cy="1082136"/>
      </dsp:txXfrm>
    </dsp:sp>
    <dsp:sp modelId="{E30556B1-069B-4AEA-BF03-2708005C6B1E}">
      <dsp:nvSpPr>
        <dsp:cNvPr id="0" name=""/>
        <dsp:cNvSpPr/>
      </dsp:nvSpPr>
      <dsp:spPr>
        <a:xfrm rot="7344463">
          <a:off x="3275681" y="3923247"/>
          <a:ext cx="745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525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AD583-7477-4081-BD89-06452135C9A8}">
      <dsp:nvSpPr>
        <dsp:cNvPr id="0" name=""/>
        <dsp:cNvSpPr/>
      </dsp:nvSpPr>
      <dsp:spPr>
        <a:xfrm>
          <a:off x="1991393" y="4237839"/>
          <a:ext cx="2227469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Μελέτης Περιβάλλοντος</a:t>
          </a:r>
        </a:p>
      </dsp:txBody>
      <dsp:txXfrm>
        <a:off x="1991393" y="4237839"/>
        <a:ext cx="2227469" cy="1082136"/>
      </dsp:txXfrm>
    </dsp:sp>
    <dsp:sp modelId="{BA5476F3-8BE4-4CEE-8141-396A2ACA1B12}">
      <dsp:nvSpPr>
        <dsp:cNvPr id="0" name=""/>
        <dsp:cNvSpPr/>
      </dsp:nvSpPr>
      <dsp:spPr>
        <a:xfrm rot="10028571">
          <a:off x="3173595" y="3028171"/>
          <a:ext cx="384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31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78EA3-67C2-498E-90E3-61704A944740}">
      <dsp:nvSpPr>
        <dsp:cNvPr id="0" name=""/>
        <dsp:cNvSpPr/>
      </dsp:nvSpPr>
      <dsp:spPr>
        <a:xfrm>
          <a:off x="1242395" y="2750804"/>
          <a:ext cx="1936017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Έκφρασης -Δημιουργίας </a:t>
          </a:r>
        </a:p>
      </dsp:txBody>
      <dsp:txXfrm>
        <a:off x="1242395" y="2750804"/>
        <a:ext cx="1936017" cy="1082136"/>
      </dsp:txXfrm>
    </dsp:sp>
    <dsp:sp modelId="{5AA286A9-37B9-480B-AFDC-61820F2CE656}">
      <dsp:nvSpPr>
        <dsp:cNvPr id="0" name=""/>
        <dsp:cNvSpPr/>
      </dsp:nvSpPr>
      <dsp:spPr>
        <a:xfrm rot="13114286">
          <a:off x="3281514" y="2062048"/>
          <a:ext cx="304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3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D1F58-912A-4BBB-B48B-B5252C389552}">
      <dsp:nvSpPr>
        <dsp:cNvPr id="0" name=""/>
        <dsp:cNvSpPr/>
      </dsp:nvSpPr>
      <dsp:spPr>
        <a:xfrm>
          <a:off x="1632288" y="884881"/>
          <a:ext cx="2008001" cy="108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alibri" panose="020F0502020204030204" pitchFamily="34" charset="0"/>
              <a:cs typeface="Calibri" panose="020F0502020204030204" pitchFamily="34" charset="0"/>
            </a:rPr>
            <a:t>Φυσική Αγωγή </a:t>
          </a:r>
        </a:p>
      </dsp:txBody>
      <dsp:txXfrm>
        <a:off x="1632288" y="884881"/>
        <a:ext cx="2008001" cy="1082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D959A-B6C5-46B8-BC2C-637B3E1B1898}">
      <dsp:nvSpPr>
        <dsp:cNvPr id="0" name=""/>
        <dsp:cNvSpPr/>
      </dsp:nvSpPr>
      <dsp:spPr>
        <a:xfrm>
          <a:off x="1272085" y="87070"/>
          <a:ext cx="1555116" cy="15551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C9D72-DDB3-4943-8010-DD60E278DD66}">
      <dsp:nvSpPr>
        <dsp:cNvPr id="0" name=""/>
        <dsp:cNvSpPr/>
      </dsp:nvSpPr>
      <dsp:spPr>
        <a:xfrm>
          <a:off x="1057479" y="869302"/>
          <a:ext cx="995274" cy="5131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800" kern="1200" dirty="0"/>
        </a:p>
      </dsp:txBody>
      <dsp:txXfrm>
        <a:off x="1057479" y="869302"/>
        <a:ext cx="995274" cy="5131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F4152-FF4B-4A36-B580-8AB3D7F0CC8C}">
      <dsp:nvSpPr>
        <dsp:cNvPr id="0" name=""/>
        <dsp:cNvSpPr/>
      </dsp:nvSpPr>
      <dsp:spPr>
        <a:xfrm>
          <a:off x="0" y="398725"/>
          <a:ext cx="12036490" cy="6680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D3C95-8096-4BC7-816F-894EF980BCD7}">
      <dsp:nvSpPr>
        <dsp:cNvPr id="0" name=""/>
        <dsp:cNvSpPr/>
      </dsp:nvSpPr>
      <dsp:spPr>
        <a:xfrm>
          <a:off x="0" y="377574"/>
          <a:ext cx="1984824" cy="30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Εντολές-Κάρτες</a:t>
          </a:r>
        </a:p>
      </dsp:txBody>
      <dsp:txXfrm>
        <a:off x="0" y="377574"/>
        <a:ext cx="1984824" cy="302315"/>
      </dsp:txXfrm>
    </dsp:sp>
    <dsp:sp modelId="{BD97C28E-B1AA-45D4-8B77-619D4F79AAF5}">
      <dsp:nvSpPr>
        <dsp:cNvPr id="0" name=""/>
        <dsp:cNvSpPr/>
      </dsp:nvSpPr>
      <dsp:spPr>
        <a:xfrm>
          <a:off x="925578" y="528735"/>
          <a:ext cx="167018" cy="167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DE061-C8D4-47C9-AF92-464C40ECA7F9}">
      <dsp:nvSpPr>
        <dsp:cNvPr id="0" name=""/>
        <dsp:cNvSpPr/>
      </dsp:nvSpPr>
      <dsp:spPr>
        <a:xfrm>
          <a:off x="2059520" y="756404"/>
          <a:ext cx="1321383" cy="66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Ορισμός διαδρομής</a:t>
          </a:r>
        </a:p>
      </dsp:txBody>
      <dsp:txXfrm>
        <a:off x="2059520" y="756404"/>
        <a:ext cx="1321383" cy="668072"/>
      </dsp:txXfrm>
    </dsp:sp>
    <dsp:sp modelId="{F34DE3E9-7F22-4913-BBBF-85D20837D7F9}">
      <dsp:nvSpPr>
        <dsp:cNvPr id="0" name=""/>
        <dsp:cNvSpPr/>
      </dsp:nvSpPr>
      <dsp:spPr>
        <a:xfrm>
          <a:off x="2613343" y="751581"/>
          <a:ext cx="167018" cy="167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83EAC-5D24-40CB-BB8F-B3BF15FEE666}">
      <dsp:nvSpPr>
        <dsp:cNvPr id="0" name=""/>
        <dsp:cNvSpPr/>
      </dsp:nvSpPr>
      <dsp:spPr>
        <a:xfrm>
          <a:off x="3401536" y="0"/>
          <a:ext cx="2326659" cy="66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Παζλ-χάρτης-διάταξη αίθουσας</a:t>
          </a:r>
        </a:p>
      </dsp:txBody>
      <dsp:txXfrm>
        <a:off x="3401536" y="0"/>
        <a:ext cx="2326659" cy="668072"/>
      </dsp:txXfrm>
    </dsp:sp>
    <dsp:sp modelId="{FF0A964C-B714-4601-969C-3711D399D5AD}">
      <dsp:nvSpPr>
        <dsp:cNvPr id="0" name=""/>
        <dsp:cNvSpPr/>
      </dsp:nvSpPr>
      <dsp:spPr>
        <a:xfrm>
          <a:off x="4453364" y="545218"/>
          <a:ext cx="167018" cy="167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A534C-2219-451B-84B5-67B024EF3B50}">
      <dsp:nvSpPr>
        <dsp:cNvPr id="0" name=""/>
        <dsp:cNvSpPr/>
      </dsp:nvSpPr>
      <dsp:spPr>
        <a:xfrm>
          <a:off x="5772187" y="572434"/>
          <a:ext cx="3330025" cy="124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Ζάρι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Καθορίζει τον </a:t>
          </a:r>
          <a:r>
            <a:rPr lang="el-GR" sz="1800" kern="1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αριθμό των βημάτων κατεύθυνσης</a:t>
          </a:r>
          <a:endParaRPr lang="el-GR" sz="1800" kern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72187" y="572434"/>
        <a:ext cx="3330025" cy="1240970"/>
      </dsp:txXfrm>
    </dsp:sp>
    <dsp:sp modelId="{D1D4F053-DDD6-4A0A-828E-7B3ABA595B6E}">
      <dsp:nvSpPr>
        <dsp:cNvPr id="0" name=""/>
        <dsp:cNvSpPr/>
      </dsp:nvSpPr>
      <dsp:spPr>
        <a:xfrm>
          <a:off x="7372353" y="528735"/>
          <a:ext cx="167018" cy="167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65B98-EA8E-460B-B09A-E754A107B7FF}">
      <dsp:nvSpPr>
        <dsp:cNvPr id="0" name=""/>
        <dsp:cNvSpPr/>
      </dsp:nvSpPr>
      <dsp:spPr>
        <a:xfrm>
          <a:off x="10007309" y="0"/>
          <a:ext cx="1679292" cy="66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Λήξη παιχνιδιού εύρεση θησαυρού</a:t>
          </a:r>
          <a:endParaRPr lang="el-GR" sz="18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007309" y="0"/>
        <a:ext cx="1679292" cy="668072"/>
      </dsp:txXfrm>
    </dsp:sp>
    <dsp:sp modelId="{5C8453C0-441A-4991-B340-1EC2A7120FD2}">
      <dsp:nvSpPr>
        <dsp:cNvPr id="0" name=""/>
        <dsp:cNvSpPr/>
      </dsp:nvSpPr>
      <dsp:spPr>
        <a:xfrm>
          <a:off x="10769549" y="506963"/>
          <a:ext cx="167018" cy="167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71872-6041-4021-82CC-5C6956BB90B8}">
      <dsp:nvSpPr>
        <dsp:cNvPr id="0" name=""/>
        <dsp:cNvSpPr/>
      </dsp:nvSpPr>
      <dsp:spPr>
        <a:xfrm>
          <a:off x="0" y="861"/>
          <a:ext cx="3886467" cy="159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Συζήτηση και εύρεση παράξενων λέξεων από το ποίημα, δημιουργώντας αυθόρμητες σύνθετες λέξεις με πρώτο συνθετικό τον ήλιο. </a:t>
          </a:r>
          <a:endParaRPr lang="el-GR" sz="19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861"/>
        <a:ext cx="3886467" cy="1593140"/>
      </dsp:txXfrm>
    </dsp:sp>
    <dsp:sp modelId="{B323117C-4EA1-48BE-9416-76A7F3B548BD}">
      <dsp:nvSpPr>
        <dsp:cNvPr id="0" name=""/>
        <dsp:cNvSpPr/>
      </dsp:nvSpPr>
      <dsp:spPr>
        <a:xfrm>
          <a:off x="4049547" y="861"/>
          <a:ext cx="3969883" cy="159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Ακρόαση του τραγουδιού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Τα παιδιά γίνονται ζωγράφοι  Δημιουργούν με φαντασία  Ηλιοτρόπια ή Ήλιους  σε χαρτί του μέτρου με χρώματα και πινέλα</a:t>
          </a:r>
          <a:endParaRPr lang="el-GR" sz="1900" kern="1200" dirty="0"/>
        </a:p>
      </dsp:txBody>
      <dsp:txXfrm>
        <a:off x="4049547" y="861"/>
        <a:ext cx="3969883" cy="15931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758AB-508B-4C70-AC96-B9B34241B922}">
      <dsp:nvSpPr>
        <dsp:cNvPr id="0" name=""/>
        <dsp:cNvSpPr/>
      </dsp:nvSpPr>
      <dsp:spPr>
        <a:xfrm>
          <a:off x="2004719" y="-458236"/>
          <a:ext cx="4080553" cy="987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u="none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Εργαλεία Έρευνας</a:t>
          </a:r>
          <a:endParaRPr lang="el-GR" sz="3200" u="none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33635" y="-429320"/>
        <a:ext cx="4022721" cy="929430"/>
      </dsp:txXfrm>
    </dsp:sp>
    <dsp:sp modelId="{7958E4E6-1561-4BB7-9BC9-8EC491D376E5}">
      <dsp:nvSpPr>
        <dsp:cNvPr id="0" name=""/>
        <dsp:cNvSpPr/>
      </dsp:nvSpPr>
      <dsp:spPr>
        <a:xfrm rot="3169780">
          <a:off x="4504513" y="723365"/>
          <a:ext cx="499245" cy="494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4652889" y="822282"/>
        <a:ext cx="202494" cy="296751"/>
      </dsp:txXfrm>
    </dsp:sp>
    <dsp:sp modelId="{40BDF956-04CB-409E-B9A3-5314DF4D03DF}">
      <dsp:nvSpPr>
        <dsp:cNvPr id="0" name=""/>
        <dsp:cNvSpPr/>
      </dsp:nvSpPr>
      <dsp:spPr>
        <a:xfrm>
          <a:off x="5088993" y="1310469"/>
          <a:ext cx="2635262" cy="3679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Τα βίντεο χρησιμοποιούνται 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ως </a:t>
          </a: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τελική αξιολόγηση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του προγράμματος .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Συμμετοχή 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εκπαιδευτικών,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νηπίων και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γονέων.</a:t>
          </a:r>
          <a:endParaRPr lang="el-GR" sz="1800" kern="1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defTabSz="933450">
            <a:spcBef>
              <a:spcPct val="0"/>
            </a:spcBef>
            <a:buNone/>
          </a:pPr>
          <a:endParaRPr lang="el-GR" dirty="0"/>
        </a:p>
      </dsp:txBody>
      <dsp:txXfrm>
        <a:off x="5166177" y="1387653"/>
        <a:ext cx="2480894" cy="3524836"/>
      </dsp:txXfrm>
    </dsp:sp>
    <dsp:sp modelId="{9208B293-2613-4E3F-9270-6FF745D1CDE8}">
      <dsp:nvSpPr>
        <dsp:cNvPr id="0" name=""/>
        <dsp:cNvSpPr/>
      </dsp:nvSpPr>
      <dsp:spPr>
        <a:xfrm rot="10771829">
          <a:off x="4002881" y="2920431"/>
          <a:ext cx="499245" cy="494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 rot="10800000">
        <a:off x="4151256" y="3019348"/>
        <a:ext cx="202494" cy="296751"/>
      </dsp:txXfrm>
    </dsp:sp>
    <dsp:sp modelId="{D8369EC5-8280-4210-AE29-F9B4C3B39AD1}">
      <dsp:nvSpPr>
        <dsp:cNvPr id="0" name=""/>
        <dsp:cNvSpPr/>
      </dsp:nvSpPr>
      <dsp:spPr>
        <a:xfrm>
          <a:off x="286563" y="1041241"/>
          <a:ext cx="3129451" cy="429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42900" lvl="0" indent="-342900" algn="ctr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από κοινού εκτίμηση της ομαδικής εργασίας με συζήτηση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Κατά πόσο επιτεύχθηκαν οι αρχικοί στόχοι 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Την πορεία της διαδικασίας 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Ποια ήταν τα αποτελέσματα</a:t>
          </a:r>
        </a:p>
        <a:p>
          <a:pPr marL="342900" marR="0" lvl="0" indent="-342900" algn="l" defTabSz="91440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Symbol" panose="05050102010706020507" pitchFamily="18" charset="2"/>
            <a:buNone/>
            <a:tabLst/>
            <a:defRPr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Βελτίωση ή αλλαγές του προγράμματος</a:t>
          </a:r>
        </a:p>
        <a:p>
          <a:pPr marL="342900" lvl="0" indent="-342900" algn="l" defTabSz="800100" fontAlgn="base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Αυτοαξιολόγηση</a:t>
          </a:r>
        </a:p>
        <a:p>
          <a:pPr defTabSz="800100"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sp:txBody>
      <dsp:txXfrm>
        <a:off x="378221" y="1132899"/>
        <a:ext cx="2946135" cy="4109004"/>
      </dsp:txXfrm>
    </dsp:sp>
    <dsp:sp modelId="{8CB8C95B-6C99-4B7B-982C-6490BCAAAD6F}">
      <dsp:nvSpPr>
        <dsp:cNvPr id="0" name=""/>
        <dsp:cNvSpPr/>
      </dsp:nvSpPr>
      <dsp:spPr>
        <a:xfrm rot="18290209">
          <a:off x="3273576" y="537841"/>
          <a:ext cx="499245" cy="494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/>
        </a:p>
      </dsp:txBody>
      <dsp:txXfrm>
        <a:off x="3421952" y="636758"/>
        <a:ext cx="202494" cy="296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8A14-586B-4B1D-873D-17BBEF004483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1293-A896-414A-A1D9-CEA9694B7B5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1293-A896-414A-A1D9-CEA9694B7B5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Ελλάδα</a:t>
            </a:r>
            <a:r>
              <a:rPr lang="el-GR" baseline="0" dirty="0"/>
              <a:t> στη </a:t>
            </a:r>
            <a:r>
              <a:rPr lang="en-US" dirty="0"/>
              <a:t>16</a:t>
            </a:r>
            <a:r>
              <a:rPr lang="el-GR" baseline="30000" dirty="0"/>
              <a:t>η</a:t>
            </a:r>
            <a:r>
              <a:rPr lang="el-GR" baseline="0" dirty="0"/>
              <a:t> θέση του δείκτη της ΕΥ για τις ανανεώσιμες πηγές ενέργειας, </a:t>
            </a:r>
            <a:r>
              <a:rPr lang="en-US" baseline="0" dirty="0"/>
              <a:t>Renewable Energy Country Attractiveness Index (RECAI)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1293-A896-414A-A1D9-CEA9694B7B5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70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74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31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04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50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19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08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1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50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7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82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7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8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9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45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1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7B2A-F856-42AF-945A-DEA063B7AA46}" type="datetimeFigureOut">
              <a:rPr lang="el-GR" smtClean="0"/>
              <a:pPr/>
              <a:t>24/5/23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57319-2F15-4755-9E10-090C72C115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34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0" y="824752"/>
            <a:ext cx="3962400" cy="3191435"/>
          </a:xfrm>
        </p:spPr>
        <p:txBody>
          <a:bodyPr/>
          <a:lstStyle/>
          <a:p>
            <a:r>
              <a:rPr lang="el-GR" sz="1400" dirty="0">
                <a:solidFill>
                  <a:srgbClr val="92D050"/>
                </a:solidFill>
              </a:rPr>
              <a:t>ΠΑΝΕΠΙΣΤΗΜΙΟ ΑΙΓΑΙΟΥ – Τ.Ε.Π.Α.Ε.Σ. </a:t>
            </a:r>
            <a:br>
              <a:rPr lang="el-GR" sz="1400" dirty="0">
                <a:solidFill>
                  <a:srgbClr val="92D050"/>
                </a:solidFill>
              </a:rPr>
            </a:br>
            <a:r>
              <a:rPr lang="el-GR" sz="1400" dirty="0">
                <a:solidFill>
                  <a:srgbClr val="92D050"/>
                </a:solidFill>
              </a:rPr>
              <a:t>ΠΜΣ ‘’ΠΕΡΙΒΑΛΛΟΝΤΙΚΗ ΕΚΠΑΙΔΕΥΣΗ’’ </a:t>
            </a:r>
            <a:br>
              <a:rPr lang="el-GR" sz="1400" dirty="0">
                <a:solidFill>
                  <a:srgbClr val="92D050"/>
                </a:solidFill>
              </a:rPr>
            </a:br>
            <a:br>
              <a:rPr lang="el-GR" sz="1400" dirty="0">
                <a:solidFill>
                  <a:srgbClr val="92D050"/>
                </a:solidFill>
              </a:rPr>
            </a:br>
            <a:r>
              <a:rPr lang="el-GR" sz="1400" dirty="0">
                <a:solidFill>
                  <a:srgbClr val="92D050"/>
                </a:solidFill>
              </a:rPr>
              <a:t>«</a:t>
            </a:r>
            <a:r>
              <a:rPr lang="el-GR" sz="1400" b="1" dirty="0">
                <a:solidFill>
                  <a:srgbClr val="92D050"/>
                </a:solidFill>
              </a:rPr>
              <a:t>Περιβαλλοντικά Ζητήματα στην </a:t>
            </a:r>
            <a:br>
              <a:rPr lang="el-GR" sz="1400" b="1" dirty="0">
                <a:solidFill>
                  <a:srgbClr val="92D050"/>
                </a:solidFill>
              </a:rPr>
            </a:br>
            <a:r>
              <a:rPr lang="el-GR" sz="1400" b="1" dirty="0">
                <a:solidFill>
                  <a:srgbClr val="92D050"/>
                </a:solidFill>
              </a:rPr>
              <a:t>προοπτική της Αειφόρου Ανάπτυξης»</a:t>
            </a:r>
            <a:br>
              <a:rPr lang="el-GR" sz="1400" dirty="0">
                <a:solidFill>
                  <a:srgbClr val="92D050"/>
                </a:solidFill>
              </a:rPr>
            </a:br>
            <a:br>
              <a:rPr lang="el-GR" sz="1400" dirty="0">
                <a:solidFill>
                  <a:srgbClr val="92D050"/>
                </a:solidFill>
              </a:rPr>
            </a:br>
            <a:br>
              <a:rPr lang="el-GR" sz="1400" dirty="0">
                <a:solidFill>
                  <a:srgbClr val="92D050"/>
                </a:solidFill>
              </a:rPr>
            </a:br>
            <a:r>
              <a:rPr lang="el-GR" sz="1400" dirty="0">
                <a:solidFill>
                  <a:srgbClr val="92D050"/>
                </a:solidFill>
              </a:rPr>
              <a:t>Διδάσκων καθηγητή </a:t>
            </a:r>
            <a:br>
              <a:rPr lang="el-GR" sz="1400" dirty="0">
                <a:solidFill>
                  <a:srgbClr val="92D050"/>
                </a:solidFill>
              </a:rPr>
            </a:br>
            <a:r>
              <a:rPr lang="el-GR" sz="1400" dirty="0" err="1">
                <a:solidFill>
                  <a:srgbClr val="92D050"/>
                </a:solidFill>
              </a:rPr>
              <a:t>Μόγιας</a:t>
            </a:r>
            <a:r>
              <a:rPr lang="el-GR" sz="1400" dirty="0">
                <a:solidFill>
                  <a:srgbClr val="92D050"/>
                </a:solidFill>
              </a:rPr>
              <a:t> Αθανάσιος </a:t>
            </a:r>
            <a:br>
              <a:rPr lang="el-GR" sz="1400" dirty="0">
                <a:solidFill>
                  <a:srgbClr val="92D050"/>
                </a:solidFill>
              </a:rPr>
            </a:br>
            <a:br>
              <a:rPr lang="el-GR" sz="1400" dirty="0"/>
            </a:br>
            <a:r>
              <a:rPr lang="el-GR" sz="1200" dirty="0"/>
              <a:t>  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EC3E75D8-933D-2A56-A2AA-CFDA48542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737" y="4481139"/>
            <a:ext cx="7766936" cy="1096899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92D050"/>
                </a:solidFill>
              </a:rPr>
              <a:t>Φοιτήτριες</a:t>
            </a:r>
          </a:p>
          <a:p>
            <a:r>
              <a:rPr lang="el-GR" sz="2000" b="1" dirty="0" err="1">
                <a:solidFill>
                  <a:srgbClr val="92D050"/>
                </a:solidFill>
              </a:rPr>
              <a:t>Διακολουκά</a:t>
            </a:r>
            <a:r>
              <a:rPr lang="el-GR" sz="2000" b="1" dirty="0">
                <a:solidFill>
                  <a:srgbClr val="92D050"/>
                </a:solidFill>
              </a:rPr>
              <a:t> Θεανώ (Α.Μ.4242022005)</a:t>
            </a:r>
            <a:br>
              <a:rPr lang="el-GR" sz="2000" b="1" dirty="0">
                <a:solidFill>
                  <a:srgbClr val="92D050"/>
                </a:solidFill>
              </a:rPr>
            </a:br>
            <a:r>
              <a:rPr lang="el-GR" sz="2000" b="1" dirty="0" err="1">
                <a:solidFill>
                  <a:srgbClr val="92D050"/>
                </a:solidFill>
              </a:rPr>
              <a:t>Πετρογιάννη</a:t>
            </a:r>
            <a:r>
              <a:rPr lang="el-GR" sz="2000" b="1" dirty="0">
                <a:solidFill>
                  <a:srgbClr val="92D050"/>
                </a:solidFill>
              </a:rPr>
              <a:t> Ασπασία (Α.Μ 4242022023)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EB53D9-D3FC-FFBD-CFEC-3EF0C6013A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805" y="176563"/>
            <a:ext cx="5432461" cy="38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D5180-106C-6E6E-E405-F37806C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675"/>
            <a:ext cx="8596668" cy="875168"/>
          </a:xfrm>
        </p:spPr>
        <p:txBody>
          <a:bodyPr>
            <a:no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Η επίτευξη του έβδομου στόχου της βιώσιμης ανάπτυξης από το 2015 έως το 2020 και η προοπτική για το 2030 (3/3)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14B496-3610-C102-BCE5-8A93A180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2463"/>
            <a:ext cx="8596668" cy="396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Μερικά στατιστικά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 αριθμός των ατόμων </a:t>
            </a: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χωρίς πρόσβαση σε ηλεκτρική ενέργεια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σημείωσε </a:t>
            </a: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μείωση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από 1,2 δισεκατομμύρια το 2010 σε 733 εκατομμύρια το 2020.</a:t>
            </a: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 αριθμός των ατόμων που συνδέονται σε</a:t>
            </a: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μικρά συστήματα Ανανεώσιμων Πηγών Ενέργειας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έχει </a:t>
            </a: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υπερδιπλασιαστεί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μεταξύ 2010 και 2019, αυξάνοντας από 5 σε 11 εκατομμύρια άτομα.</a:t>
            </a: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</a:rPr>
              <a:t>rostat (2022) 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</a:rPr>
              <a:t>έχει εκτιμήσει ότι, κατά το έτος 2030, 670-764 εκατομμύρια άνθρωποι </a:t>
            </a: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</a:rPr>
              <a:t>θα εξακολουθούν να μην έχουν πρόσβαση στην ενέργεια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</a:rPr>
              <a:t>, οι περισσότεροι από αυτούς στην Υποσαχάρια Αφρική.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Γραφικό 4" descr="Γράφημα ράβδων με συμπαγές γέμισμα">
            <a:extLst>
              <a:ext uri="{FF2B5EF4-FFF2-40B4-BE49-F238E27FC236}">
                <a16:creationId xmlns:a16="http://schemas.microsoft.com/office/drawing/2014/main" id="{8E21AC08-C315-47C9-B744-173B734F7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356" y="1290119"/>
            <a:ext cx="731067" cy="7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2066BF-5EA2-BB28-A998-028EA659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4622"/>
            <a:ext cx="8596668" cy="829901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Οι επιμέρους τομείς στόχευσης του έβδομου στόχου της βιώσιμης ανάπτυξης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7BF570-5259-298C-091D-C869E9746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073"/>
            <a:ext cx="8596668" cy="467428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τρεις επιμέρους στόχοι του έβδομου στόχου της βιώσιμης ανάπτυξης είναι:</a:t>
            </a:r>
          </a:p>
          <a:p>
            <a:r>
              <a:rPr lang="el-G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l-GR" sz="1800" u="sng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ος</a:t>
            </a:r>
            <a:r>
              <a:rPr lang="el-G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τομέας στόχευσης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Η διασφάλιση καθολικής πρόσβασης σε προσιτές, αξιόπιστες και σύγχρονες ενεργειακές υπηρεσίες (</a:t>
            </a:r>
            <a:r>
              <a:rPr lang="el-GR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Πρόσβαση στην ενέργεια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r>
              <a:rPr lang="el-GR" u="sng" kern="100" dirty="0">
                <a:latin typeface="Calibri" panose="020F0502020204030204" pitchFamily="34" charset="0"/>
              </a:rPr>
              <a:t>2</a:t>
            </a:r>
            <a:r>
              <a:rPr lang="el-GR" u="sng" kern="100" baseline="30000" dirty="0">
                <a:latin typeface="Calibri" panose="020F0502020204030204" pitchFamily="34" charset="0"/>
              </a:rPr>
              <a:t>ος</a:t>
            </a:r>
            <a:r>
              <a:rPr lang="el-GR" u="sng" kern="100" dirty="0">
                <a:latin typeface="Calibri" panose="020F0502020204030204" pitchFamily="34" charset="0"/>
              </a:rPr>
              <a:t> τομέας στόχευσης</a:t>
            </a:r>
            <a:r>
              <a:rPr lang="el-GR" kern="100" dirty="0">
                <a:latin typeface="Calibri" panose="020F0502020204030204" pitchFamily="34" charset="0"/>
              </a:rPr>
              <a:t>: Η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αύξηση ουσιαστικά του μεριδίου των ανανεώσιμων πηγών ενέργειας στο παγκόσμιο ενεργειακό μείγμα (</a:t>
            </a:r>
            <a:r>
              <a:rPr lang="el-GR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Ανανεώσιμες πηγές ενέργειας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r>
              <a:rPr lang="el-GR" u="sng" kern="100" dirty="0">
                <a:latin typeface="Calibri" panose="020F0502020204030204" pitchFamily="34" charset="0"/>
              </a:rPr>
              <a:t>3</a:t>
            </a:r>
            <a:r>
              <a:rPr lang="el-GR" u="sng" kern="100" baseline="30000" dirty="0">
                <a:latin typeface="Calibri" panose="020F0502020204030204" pitchFamily="34" charset="0"/>
              </a:rPr>
              <a:t>ος</a:t>
            </a:r>
            <a:r>
              <a:rPr lang="el-GR" u="sng" kern="100" dirty="0">
                <a:latin typeface="Calibri" panose="020F0502020204030204" pitchFamily="34" charset="0"/>
              </a:rPr>
              <a:t> τομέας στόχευσης</a:t>
            </a:r>
            <a:r>
              <a:rPr lang="el-GR" kern="100" dirty="0">
                <a:latin typeface="Calibri" panose="020F0502020204030204" pitchFamily="34" charset="0"/>
              </a:rPr>
              <a:t>: Ο διπλασιασμός του παγκόσμιου ρυθμού βελτίωσης της ενεργειακής απόδοσης (</a:t>
            </a:r>
            <a:r>
              <a:rPr lang="el-GR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Ενεργειακή απόδοση</a:t>
            </a:r>
            <a:r>
              <a:rPr lang="el-GR" kern="100" dirty="0">
                <a:latin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el-GR" kern="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/>
              <a:t>            Και οι τρεις επιμέρους τομείς στόχευσης του έβδομου στόχου της βιώσιμης ανάπτυξης </a:t>
            </a:r>
            <a:r>
              <a:rPr lang="el-GR" b="1" dirty="0"/>
              <a:t>έχουν σαν πυρήνα την ενέργεια και</a:t>
            </a:r>
            <a:r>
              <a:rPr lang="el-GR" dirty="0"/>
              <a:t> </a:t>
            </a:r>
            <a:r>
              <a:rPr lang="el-GR" b="1" dirty="0"/>
              <a:t>από κοινού στοχεύουν στην επίτευξη προσιτής, αξιόπιστης, βιώσιμης και σύγχρονης ενέργειας για όλους έως το 2030</a:t>
            </a:r>
            <a:r>
              <a:rPr lang="el-GR" dirty="0"/>
              <a:t>.</a:t>
            </a: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1F539DAD-5A03-4D30-BAB5-F65BB66689EF}"/>
              </a:ext>
            </a:extLst>
          </p:cNvPr>
          <p:cNvSpPr/>
          <p:nvPr/>
        </p:nvSpPr>
        <p:spPr>
          <a:xfrm>
            <a:off x="860079" y="4232495"/>
            <a:ext cx="579422" cy="26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85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1E46D9-C303-ACD4-A7EB-D015592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836"/>
            <a:ext cx="8596668" cy="594511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Ανανεώσιμες πηγές ενέργειας (1/3)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5E8023-3067-1ABB-A3FD-01844107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5" y="1253538"/>
            <a:ext cx="4732740" cy="435092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C53B56D-C69D-DA9D-575E-5ADE4D43B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73" y="1186004"/>
            <a:ext cx="3731424" cy="37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1E46D9-C303-ACD4-A7EB-D015592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836"/>
            <a:ext cx="8596668" cy="594511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Ανανεώσιμες πηγές ενέργειας (2/3)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0848EB-742A-5012-4EAD-9E05CC05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9255"/>
            <a:ext cx="8596668" cy="5487909"/>
          </a:xfrm>
        </p:spPr>
        <p:txBody>
          <a:bodyPr/>
          <a:lstStyle/>
          <a:p>
            <a:r>
              <a:rPr lang="el-GR" b="1" dirty="0"/>
              <a:t>Ενέργεια βιομάζας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η οργανική ύλη που προέρχεται από φυτά, δέντρα, υπολείμματα καλλιεργειών, κτηνοτροφικά απόβλητα.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ουσιαστικά η συλλογή και αποθήκευση της ενέργειας του ήλιου μέσω της φωτοσύνθεσης.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η ενέργεια που προκύπτει από την μετατροπή της βιομάζας σε χρήσιμες μορφές ενέργειας.</a:t>
            </a:r>
          </a:p>
          <a:p>
            <a:r>
              <a:rPr lang="el-GR" b="1" dirty="0"/>
              <a:t>Γεωθερμική ενέργεια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ένας ισχυρός κα αποτελεσματικός τρόπος εξαγωγής ανανεώσιμων πηγών ενέργειας από τη γη σε φυσικές διαδικασίες.</a:t>
            </a:r>
          </a:p>
          <a:p>
            <a:r>
              <a:rPr lang="el-GR" b="1" dirty="0"/>
              <a:t>Υδροηλεκτρική ενέργεια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η ενέργεια η οποία στηρίζεται στην εκμετάλλευση της μηχανικής ενέργειας του νερού των ποταμών και της μετατροπής της σε ηλεκτρική ενέργεια.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η εκμετάλλευση της μηχανικής, υδραυλικής ενέργειας του τρεχούμενου νερού με σκοπό την παραγωγή ηλεκτρικής ενέργειας.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Γίνεται με τη χρήση υδροηλεκτρικών έργων (υδροστρόβιλοι, φράγματα, ηλεκτρογεννήτριες). </a:t>
            </a:r>
          </a:p>
        </p:txBody>
      </p:sp>
    </p:spTree>
    <p:extLst>
      <p:ext uri="{BB962C8B-B14F-4D97-AF65-F5344CB8AC3E}">
        <p14:creationId xmlns:p14="http://schemas.microsoft.com/office/powerpoint/2010/main" val="21299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1E46D9-C303-ACD4-A7EB-D015592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836"/>
            <a:ext cx="8596668" cy="594511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Ανανεώσιμες πηγές ενέργειας (3/3)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0848EB-742A-5012-4EAD-9E05CC05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9255"/>
            <a:ext cx="8596668" cy="5487909"/>
          </a:xfrm>
        </p:spPr>
        <p:txBody>
          <a:bodyPr/>
          <a:lstStyle/>
          <a:p>
            <a:r>
              <a:rPr lang="el-GR" b="1" dirty="0"/>
              <a:t>Θαλάσσια ενέργεια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η ενέργεια που εξάγεται από τις θάλασσες</a:t>
            </a:r>
            <a:r>
              <a:rPr lang="el-GR" b="1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Αποτελείται από τεράστια ποσά δυναμικής ενέργειας.</a:t>
            </a:r>
          </a:p>
          <a:p>
            <a:r>
              <a:rPr lang="el-GR" b="1" dirty="0"/>
              <a:t>Ηλιακή ενέργεια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</a:t>
            </a:r>
            <a:r>
              <a:rPr lang="el-G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ένα είδος ανανεώσιμης ενέργειας που προέρχεται από την ενέργεια του ήλιου και μετατρέπεται σε ηλεκτρική ή θερμική ενέργεια.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kern="100" dirty="0">
                <a:solidFill>
                  <a:srgbClr val="000000"/>
                </a:solidFill>
                <a:latin typeface="Calibri" panose="020F0502020204030204" pitchFamily="34" charset="0"/>
              </a:rPr>
              <a:t>Είναι μια καθαρή και άφθονη πηγή ενέργειας με πολλαπλές εφαρμογές.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kern="100" dirty="0">
                <a:solidFill>
                  <a:srgbClr val="000000"/>
                </a:solidFill>
                <a:latin typeface="Calibri" panose="020F0502020204030204" pitchFamily="34" charset="0"/>
              </a:rPr>
              <a:t>Υπάρχουν τρία είδη της ηλιακής ενέργειας: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kern="100" dirty="0">
                <a:solidFill>
                  <a:srgbClr val="000000"/>
                </a:solidFill>
                <a:latin typeface="Calibri" panose="020F0502020204030204" pitchFamily="34" charset="0"/>
              </a:rPr>
              <a:t>η φωτοβολταϊκή ενέργεια,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kern="100" dirty="0">
                <a:solidFill>
                  <a:srgbClr val="000000"/>
                </a:solidFill>
                <a:latin typeface="Calibri" panose="020F0502020204030204" pitchFamily="34" charset="0"/>
              </a:rPr>
              <a:t>η συγκέντρωση θερμικής ενέργειας και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kern="100" dirty="0">
                <a:solidFill>
                  <a:srgbClr val="000000"/>
                </a:solidFill>
                <a:latin typeface="Calibri" panose="020F0502020204030204" pitchFamily="34" charset="0"/>
              </a:rPr>
              <a:t>η ηλιακή θέρμανση και ψύξη.</a:t>
            </a:r>
          </a:p>
          <a:p>
            <a:r>
              <a:rPr lang="el-GR" b="1" dirty="0"/>
              <a:t>Αιολική ενέργεια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kern="100" dirty="0">
                <a:solidFill>
                  <a:srgbClr val="000000"/>
                </a:solidFill>
              </a:rPr>
              <a:t>Είναι η ενέργεια που παράγεται από την εκμετάλλευση του ανέμου.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Χρησιμοποιούνται ανεμογεννήτριες.</a:t>
            </a:r>
          </a:p>
        </p:txBody>
      </p:sp>
    </p:spTree>
    <p:extLst>
      <p:ext uri="{BB962C8B-B14F-4D97-AF65-F5344CB8AC3E}">
        <p14:creationId xmlns:p14="http://schemas.microsoft.com/office/powerpoint/2010/main" val="131600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5F8E39-B427-8BB3-1801-E8BDBE88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729"/>
            <a:ext cx="8596668" cy="93854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Πλεονεκτήματα και μειονεκτήματα των ανανεώσιμων πηγών ενέργειας (1/2)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689A45B-AEBE-54DA-82B8-BB199CA5B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443" y="1339504"/>
            <a:ext cx="6891226" cy="4786815"/>
          </a:xfrm>
        </p:spPr>
      </p:pic>
    </p:spTree>
    <p:extLst>
      <p:ext uri="{BB962C8B-B14F-4D97-AF65-F5344CB8AC3E}">
        <p14:creationId xmlns:p14="http://schemas.microsoft.com/office/powerpoint/2010/main" val="35404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5F8E39-B427-8BB3-1801-E8BDBE88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729"/>
            <a:ext cx="8596668" cy="93854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Πλεονεκτήματα και μειονεκτήματα των ανανεώσιμων πηγών ενέργειας (2/2)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D49F1C5-F658-76F0-764C-886859204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895" y="1316265"/>
            <a:ext cx="6997667" cy="4754254"/>
          </a:xfrm>
        </p:spPr>
      </p:pic>
    </p:spTree>
    <p:extLst>
      <p:ext uri="{BB962C8B-B14F-4D97-AF65-F5344CB8AC3E}">
        <p14:creationId xmlns:p14="http://schemas.microsoft.com/office/powerpoint/2010/main" val="371266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F27B54-8E48-38FB-218C-650FF832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461"/>
            <a:ext cx="8596668" cy="569177"/>
          </a:xfrm>
        </p:spPr>
        <p:txBody>
          <a:bodyPr>
            <a:normAutofit/>
          </a:bodyPr>
          <a:lstStyle/>
          <a:p>
            <a:pPr algn="ctr"/>
            <a:r>
              <a:rPr lang="el-GR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ανανεώσιμες πηγές ενέργειας στην Ελλάδα (1/3)</a:t>
            </a:r>
            <a:endParaRPr lang="el-G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DABAC1-AD40-D50A-4B9D-0D86934F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192"/>
            <a:ext cx="8596668" cy="3829616"/>
          </a:xfrm>
        </p:spPr>
        <p:txBody>
          <a:bodyPr>
            <a:normAutofit/>
          </a:bodyPr>
          <a:lstStyle/>
          <a:p>
            <a:r>
              <a:rPr lang="el-GR" dirty="0">
                <a:latin typeface="+mj-lt"/>
              </a:rPr>
              <a:t>Η Ελλάδα επενδύει στην αξιοποίηση ανανεώσιμων πηγών ενέργειας.</a:t>
            </a:r>
          </a:p>
          <a:p>
            <a:r>
              <a:rPr lang="el-GR" dirty="0">
                <a:latin typeface="+mj-lt"/>
              </a:rPr>
              <a:t>Ο εθνικός σχεδιασμός ως κύριο στόχο έχει την απεξάρτηση της χώρας μας από τα εισαγόμενα, ακριβά και ρυπογόνα ορυκτά καύσιμα.</a:t>
            </a:r>
          </a:p>
          <a:p>
            <a:r>
              <a:rPr lang="el-GR" dirty="0">
                <a:latin typeface="+mj-lt"/>
              </a:rPr>
              <a:t>Ο εθνικός σχεδιασμός ως κύριο στόχο έχει</a:t>
            </a:r>
            <a:r>
              <a:rPr lang="el-GR" sz="18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την περαιτέρω διείσδυση των ανανεώσιμων πηγών ενέργειας σε μία περίοδο συνεχιζόμενων γεωπολιτικών εντάσεων και οικονομικής αβεβαιότητας.</a:t>
            </a:r>
          </a:p>
          <a:p>
            <a:r>
              <a:rPr lang="el-GR" kern="100" dirty="0">
                <a:solidFill>
                  <a:srgbClr val="000000"/>
                </a:solidFill>
                <a:latin typeface="+mj-lt"/>
              </a:rPr>
              <a:t>Η αξιοποίηση των ανανεώσιμων πηγών ενέργειας από την Ελλάδα θα ενδυναμώσει την οικονομία της.</a:t>
            </a:r>
          </a:p>
          <a:p>
            <a:r>
              <a:rPr lang="el-GR" kern="100" dirty="0">
                <a:solidFill>
                  <a:srgbClr val="000000"/>
                </a:solidFill>
                <a:latin typeface="+mj-lt"/>
              </a:rPr>
              <a:t>Κατά το πρώτο τρίμηνο του 2021, η πράσινη ενέργεια </a:t>
            </a:r>
            <a:r>
              <a:rPr lang="el-GR" dirty="0">
                <a:latin typeface="+mj-lt"/>
              </a:rPr>
              <a:t>από αιολικά και φωτοβολταϊκά πάρκα και η υδροηλεκτρική ενέργεια, κυριάρχησαν στην ηλεκτροπαραγωγή της χώρας με ποσοστό 49,13%.</a:t>
            </a:r>
          </a:p>
        </p:txBody>
      </p:sp>
    </p:spTree>
    <p:extLst>
      <p:ext uri="{BB962C8B-B14F-4D97-AF65-F5344CB8AC3E}">
        <p14:creationId xmlns:p14="http://schemas.microsoft.com/office/powerpoint/2010/main" val="373334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F27B54-8E48-38FB-218C-650FF832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461"/>
            <a:ext cx="8596668" cy="569177"/>
          </a:xfrm>
        </p:spPr>
        <p:txBody>
          <a:bodyPr>
            <a:normAutofit/>
          </a:bodyPr>
          <a:lstStyle/>
          <a:p>
            <a:pPr algn="ctr"/>
            <a:r>
              <a:rPr lang="el-GR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ανανεώσιμες πηγές ενέργειας στην Ελλάδα (2/3)</a:t>
            </a:r>
            <a:endParaRPr lang="el-G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DABAC1-AD40-D50A-4B9D-0D86934F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08" y="1600200"/>
            <a:ext cx="8596668" cy="3657600"/>
          </a:xfrm>
        </p:spPr>
        <p:txBody>
          <a:bodyPr>
            <a:normAutofit/>
          </a:bodyPr>
          <a:lstStyle/>
          <a:p>
            <a:r>
              <a:rPr lang="el-GR" dirty="0"/>
              <a:t>Κατά το πρώτο τρίμηνο του 2021, οι ανανεώσιμες πηγές ενέργειας ήταν, για την Ελλάδα, για πρώτη φορά η πρώτη πηγή ενέργειας.</a:t>
            </a:r>
          </a:p>
          <a:p>
            <a:r>
              <a:rPr lang="el-GR" dirty="0"/>
              <a:t>Η Ελλάδα βρέθηκε στη 16η θέση στην </a:t>
            </a:r>
            <a:r>
              <a:rPr lang="el-GR"/>
              <a:t>60η έκδοση </a:t>
            </a:r>
            <a:r>
              <a:rPr lang="el-GR" dirty="0"/>
              <a:t>RECAI  τον Νοέμβριο του ’22 η οποία είναι η υψηλότερη που έχει καταλάβει η χώρα μας στην τριακονταετή ιστορία του δείκτη.</a:t>
            </a:r>
          </a:p>
          <a:p>
            <a:r>
              <a:rPr lang="el-GR" dirty="0"/>
              <a:t>Οι μελλοντικοί στόχοι για αύξηση στο μερίδιο των ανανεώσιμων πηγών ενέργειας για να επιτευχθούν, θα πρέπει: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να επιταχυνθούν οι επενδύσεις στον τομέα των ανανεώσιμων πηγών ενέργειας,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να διορθωθεί το πολύπλοκο νομοθετικό πλαίσιο αλλά και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να απλοποιηθεί το γραφειοκρατικό σύστημα της Ελλάδας.</a:t>
            </a:r>
          </a:p>
        </p:txBody>
      </p:sp>
    </p:spTree>
    <p:extLst>
      <p:ext uri="{BB962C8B-B14F-4D97-AF65-F5344CB8AC3E}">
        <p14:creationId xmlns:p14="http://schemas.microsoft.com/office/powerpoint/2010/main" val="58396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F27B54-8E48-38FB-218C-650FF832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461"/>
            <a:ext cx="8596668" cy="569177"/>
          </a:xfrm>
        </p:spPr>
        <p:txBody>
          <a:bodyPr>
            <a:normAutofit/>
          </a:bodyPr>
          <a:lstStyle/>
          <a:p>
            <a:pPr algn="ctr"/>
            <a:r>
              <a:rPr lang="el-GR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ανανεώσιμες πηγές ενέργειας στην Ελλάδα (3/3)</a:t>
            </a:r>
            <a:endParaRPr lang="el-G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164809-D7CE-E59F-DE89-E4A00B88C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38628"/>
            <a:ext cx="4039644" cy="382398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CEE1A5-DB7B-FEE2-144D-A5069AF15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9" y="1238628"/>
            <a:ext cx="4333592" cy="38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3CBDCC-858A-F3F9-0C3F-013F6D9E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62" y="1219028"/>
            <a:ext cx="8596668" cy="4484655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</a:rPr>
              <a:t>Μέρος Α</a:t>
            </a:r>
          </a:p>
          <a:p>
            <a:pPr marL="0" indent="0" algn="ctr">
              <a:buNone/>
            </a:pPr>
            <a:r>
              <a:rPr lang="el-GR" b="1" dirty="0"/>
              <a:t>Περιγραφή και αποτύπωση του έβδομου στόχου της Ατζέντας 2030 της βιώσιμης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3361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C:\Users\%CE%98%CE%B5%CE%B1%CE%BD%CF%8E\Desktop\Screen-Shot-2022-11-24-at-2.14.06-P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C:\Users\%CE%98%CE%B5%CE%B1%CE%BD%CF%8E\Desktop\Screen-Shot-2022-11-24-at-2.14.06-P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7" name="Picture 13" descr="C:\Users\Θεανώ\Desktop\recai-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252395"/>
            <a:ext cx="7896225" cy="638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7EC53-6C6A-4CD8-AD23-36077708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3263"/>
            <a:ext cx="8596668" cy="53113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Επίλογος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655CE-B4A2-A45D-0952-4FB02CAD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6" y="1617554"/>
            <a:ext cx="8596668" cy="3558011"/>
          </a:xfrm>
        </p:spPr>
        <p:txBody>
          <a:bodyPr/>
          <a:lstStyle/>
          <a:p>
            <a:r>
              <a:rPr lang="el-GR" dirty="0"/>
              <a:t>Οι πόροι δεν είναι ανεξάντλητοι.</a:t>
            </a:r>
          </a:p>
          <a:p>
            <a:r>
              <a:rPr lang="el-GR" dirty="0"/>
              <a:t>Τα περιβαλλοντικά προβλήματα αυξάνονται.</a:t>
            </a:r>
          </a:p>
          <a:p>
            <a:r>
              <a:rPr lang="el-GR" dirty="0"/>
              <a:t>Η παραδοσιακή ενέργεια που βασίζεται σε ορυκτά καύσιμα θεωρείται μη βιώσιμη μακροπρόθεσμα.</a:t>
            </a:r>
          </a:p>
          <a:p>
            <a:r>
              <a:rPr lang="el-GR" dirty="0"/>
              <a:t>Όλες οι χώρες προσπαθούν να στραφούν στην παραγωγή περισσότερων ανανεώσιμων πηγών ενέργειας στο ενεργειακό μείγμα.</a:t>
            </a:r>
          </a:p>
          <a:p>
            <a:r>
              <a:rPr lang="el-GR" dirty="0"/>
              <a:t>Οι ανανεώσιμες πηγές ενέργειας αποτελούν καινοτόμες επιλογές.</a:t>
            </a:r>
          </a:p>
          <a:p>
            <a:r>
              <a:rPr lang="el-GR" dirty="0"/>
              <a:t>Οι δυνατότητες των ανανεώσιμων πηγών ενέργειας είναι τεράστιες που μπορούν να καλύψουν την παγκόσμια ενεργειακή ζήτηση πολλές φορές.</a:t>
            </a:r>
          </a:p>
        </p:txBody>
      </p:sp>
    </p:spTree>
    <p:extLst>
      <p:ext uri="{BB962C8B-B14F-4D97-AF65-F5344CB8AC3E}">
        <p14:creationId xmlns:p14="http://schemas.microsoft.com/office/powerpoint/2010/main" val="39553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3CBDCC-858A-F3F9-0C3F-013F6D9E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62" y="1219028"/>
            <a:ext cx="8596668" cy="4484655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2800" b="1" i="1" dirty="0">
                <a:solidFill>
                  <a:schemeClr val="accent2">
                    <a:lumMod val="75000"/>
                  </a:schemeClr>
                </a:solidFill>
              </a:rPr>
              <a:t>Μέρος Β</a:t>
            </a:r>
          </a:p>
          <a:p>
            <a:pPr marL="0" indent="0" algn="ctr">
              <a:buNone/>
            </a:pPr>
            <a:r>
              <a:rPr lang="el-GR" sz="2800" b="1" dirty="0"/>
              <a:t>Σχεδιασμός ενός προγράμματος περιβαλλοντικής εκπαίδευσης με άξονα τον έβδομο στόχο της Ατζέντας 2030 για την βιώσιμη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892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131BCD-F2F4-3277-5628-C91194B04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38" y="159969"/>
            <a:ext cx="8005665" cy="3890864"/>
          </a:xfrm>
        </p:spPr>
        <p:txBody>
          <a:bodyPr/>
          <a:lstStyle/>
          <a:p>
            <a:pPr algn="ctr"/>
            <a:r>
              <a:rPr lang="el-GR" sz="4800" b="1" dirty="0">
                <a:latin typeface="Calibri" panose="020F0502020204030204" pitchFamily="34" charset="0"/>
                <a:cs typeface="Calibri" panose="020F0502020204030204" pitchFamily="34" charset="0"/>
              </a:rPr>
              <a:t>Στόχος 7</a:t>
            </a:r>
            <a:b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  <a:t>Φθηνή και Καθαρή</a:t>
            </a:r>
            <a:b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  <a:t>Ενέργεια</a:t>
            </a:r>
            <a:b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  <a:t>Ανανεώσιμες Πηγές Ενέργειας</a:t>
            </a:r>
            <a:b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1450AFA-A023-E27B-5470-B6385110BC38}"/>
              </a:ext>
            </a:extLst>
          </p:cNvPr>
          <p:cNvSpPr/>
          <p:nvPr/>
        </p:nvSpPr>
        <p:spPr>
          <a:xfrm>
            <a:off x="811136" y="3429000"/>
            <a:ext cx="8920065" cy="1619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kern="100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 Προγράμματος Περιβαλλοντικής Εκπαίδευσης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kern="100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«Ο Ήλιος που έδινε»</a:t>
            </a:r>
            <a:endParaRPr lang="el-GR" sz="2800" b="1" kern="100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Οβάλ 9" descr="Sun Cartoon Images – Browse 405,108 Stock Photos, Vectors, and Video |  Adobe Stock">
            <a:extLst>
              <a:ext uri="{FF2B5EF4-FFF2-40B4-BE49-F238E27FC236}">
                <a16:creationId xmlns:a16="http://schemas.microsoft.com/office/drawing/2014/main" id="{A6879C0C-77DE-DDB6-3F75-701BD1AF5937}"/>
              </a:ext>
            </a:extLst>
          </p:cNvPr>
          <p:cNvSpPr/>
          <p:nvPr/>
        </p:nvSpPr>
        <p:spPr>
          <a:xfrm>
            <a:off x="1064054" y="339825"/>
            <a:ext cx="1563358" cy="1422139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616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341FEE-A0AF-0247-A1F2-C64DDA3E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u="sng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Κεντρικά σημεία του Προγράμματος</a:t>
            </a:r>
            <a:b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Ηλιακή Ενέργεια </a:t>
            </a:r>
            <a:b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Ανεξάντλητη πηγή χωρίς περιορισμούς χώρου και χρόνου για την εκμετάλλευσή της.</a:t>
            </a:r>
            <a:endParaRPr lang="el-GR" dirty="0"/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36F3A891-97E7-04A9-E451-8063B6F1B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040210"/>
              </p:ext>
            </p:extLst>
          </p:nvPr>
        </p:nvGraphicFramePr>
        <p:xfrm>
          <a:off x="1222311" y="2649895"/>
          <a:ext cx="9227975" cy="413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6207BA75-A1B5-C00B-BF46-0F5913C31113}"/>
              </a:ext>
            </a:extLst>
          </p:cNvPr>
          <p:cNvCxnSpPr/>
          <p:nvPr/>
        </p:nvCxnSpPr>
        <p:spPr>
          <a:xfrm flipV="1">
            <a:off x="6298163" y="3293706"/>
            <a:ext cx="774441" cy="587829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70A7429A-67FF-0AEA-AE34-EE09D0E94CFC}"/>
              </a:ext>
            </a:extLst>
          </p:cNvPr>
          <p:cNvCxnSpPr>
            <a:cxnSpLocks/>
          </p:cNvCxnSpPr>
          <p:nvPr/>
        </p:nvCxnSpPr>
        <p:spPr>
          <a:xfrm flipV="1">
            <a:off x="6298162" y="3881535"/>
            <a:ext cx="975049" cy="293914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4AB98C1E-C45C-83C5-D24F-7EC3E1BA3CB7}"/>
              </a:ext>
            </a:extLst>
          </p:cNvPr>
          <p:cNvCxnSpPr>
            <a:cxnSpLocks/>
          </p:cNvCxnSpPr>
          <p:nvPr/>
        </p:nvCxnSpPr>
        <p:spPr>
          <a:xfrm flipV="1">
            <a:off x="6242177" y="4264090"/>
            <a:ext cx="2062068" cy="313613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12E3B70-3835-EB26-72BB-E7535224EE65}"/>
              </a:ext>
            </a:extLst>
          </p:cNvPr>
          <p:cNvSpPr/>
          <p:nvPr/>
        </p:nvSpPr>
        <p:spPr>
          <a:xfrm>
            <a:off x="7322197" y="2771191"/>
            <a:ext cx="2446954" cy="5878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Συνειδητοποίηση της περιβαλλοντικής  αξίας.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AD2DC4DA-63E1-1FB1-51F9-0E4C24A82A10}"/>
              </a:ext>
            </a:extLst>
          </p:cNvPr>
          <p:cNvSpPr/>
          <p:nvPr/>
        </p:nvSpPr>
        <p:spPr>
          <a:xfrm>
            <a:off x="7322197" y="3432499"/>
            <a:ext cx="3079102" cy="6951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ναλλακτικές πηγές ενέργειας όπως Ηλιακή 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νέργεια.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030B03DC-A041-31B9-AA51-537913CE2F33}"/>
              </a:ext>
            </a:extLst>
          </p:cNvPr>
          <p:cNvSpPr/>
          <p:nvPr/>
        </p:nvSpPr>
        <p:spPr>
          <a:xfrm>
            <a:off x="8444205" y="4182446"/>
            <a:ext cx="3079102" cy="3312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Προστασία του περιβάλλοντος</a:t>
            </a:r>
            <a:endParaRPr lang="el-GR" dirty="0"/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B5C168C2-4A90-F137-E2FD-4FEBFC48AE91}"/>
              </a:ext>
            </a:extLst>
          </p:cNvPr>
          <p:cNvCxnSpPr>
            <a:cxnSpLocks/>
          </p:cNvCxnSpPr>
          <p:nvPr/>
        </p:nvCxnSpPr>
        <p:spPr>
          <a:xfrm flipH="1" flipV="1">
            <a:off x="3424335" y="4667902"/>
            <a:ext cx="1996751" cy="289249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BC960BE0-3056-B987-6797-B6809F51C77B}"/>
              </a:ext>
            </a:extLst>
          </p:cNvPr>
          <p:cNvCxnSpPr>
            <a:cxnSpLocks/>
          </p:cNvCxnSpPr>
          <p:nvPr/>
        </p:nvCxnSpPr>
        <p:spPr>
          <a:xfrm flipH="1">
            <a:off x="3116424" y="5426268"/>
            <a:ext cx="2304662" cy="396034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841CF7AF-54BA-7F8C-3692-F235C3E17D29}"/>
              </a:ext>
            </a:extLst>
          </p:cNvPr>
          <p:cNvCxnSpPr>
            <a:cxnSpLocks/>
          </p:cNvCxnSpPr>
          <p:nvPr/>
        </p:nvCxnSpPr>
        <p:spPr>
          <a:xfrm flipH="1">
            <a:off x="3592286" y="5572448"/>
            <a:ext cx="1828799" cy="763038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8D7E1C32-0F58-A9E0-C3C7-6149A8E3C88C}"/>
              </a:ext>
            </a:extLst>
          </p:cNvPr>
          <p:cNvSpPr/>
          <p:nvPr/>
        </p:nvSpPr>
        <p:spPr>
          <a:xfrm>
            <a:off x="587829" y="4513683"/>
            <a:ext cx="2836506" cy="2257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Στάσεις – συμπεριφορές</a:t>
            </a:r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4BB6D7AB-F28C-3A8F-A850-7B264C907964}"/>
              </a:ext>
            </a:extLst>
          </p:cNvPr>
          <p:cNvSpPr/>
          <p:nvPr/>
        </p:nvSpPr>
        <p:spPr>
          <a:xfrm>
            <a:off x="497287" y="4931745"/>
            <a:ext cx="2752530" cy="2257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Ενδιαφέροντα – αξίες</a:t>
            </a:r>
            <a:endParaRPr lang="el-GR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527C3170-7AA4-6B3C-7AC2-9873E2E4D69E}"/>
              </a:ext>
            </a:extLst>
          </p:cNvPr>
          <p:cNvSpPr/>
          <p:nvPr/>
        </p:nvSpPr>
        <p:spPr>
          <a:xfrm>
            <a:off x="447524" y="5641716"/>
            <a:ext cx="2588380" cy="2352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Κοινωνική ευαισθησία</a:t>
            </a:r>
            <a:endParaRPr lang="el-GR"/>
          </a:p>
        </p:txBody>
      </p: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3C036827-7E40-7DC9-C3CE-2BEEB53FCD15}"/>
              </a:ext>
            </a:extLst>
          </p:cNvPr>
          <p:cNvCxnSpPr>
            <a:cxnSpLocks/>
          </p:cNvCxnSpPr>
          <p:nvPr/>
        </p:nvCxnSpPr>
        <p:spPr>
          <a:xfrm flipH="1" flipV="1">
            <a:off x="3340359" y="5023175"/>
            <a:ext cx="2108718" cy="16684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763BB7BC-A0A3-A175-AC2C-CFBF32820A15}"/>
              </a:ext>
            </a:extLst>
          </p:cNvPr>
          <p:cNvSpPr/>
          <p:nvPr/>
        </p:nvSpPr>
        <p:spPr>
          <a:xfrm>
            <a:off x="767876" y="5190021"/>
            <a:ext cx="2348548" cy="3633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Οικολογική συνείδηση.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id="{6779CA5A-AD5F-6EB0-2DC3-AB35744C7202}"/>
              </a:ext>
            </a:extLst>
          </p:cNvPr>
          <p:cNvCxnSpPr>
            <a:cxnSpLocks/>
          </p:cNvCxnSpPr>
          <p:nvPr/>
        </p:nvCxnSpPr>
        <p:spPr>
          <a:xfrm flipH="1">
            <a:off x="3116424" y="5295834"/>
            <a:ext cx="2332653" cy="6735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>
            <a:extLst>
              <a:ext uri="{FF2B5EF4-FFF2-40B4-BE49-F238E27FC236}">
                <a16:creationId xmlns:a16="http://schemas.microsoft.com/office/drawing/2014/main" id="{0F4E9B4D-4B0D-D4EB-38E7-FE25DA42CAAD}"/>
              </a:ext>
            </a:extLst>
          </p:cNvPr>
          <p:cNvSpPr/>
          <p:nvPr/>
        </p:nvSpPr>
        <p:spPr>
          <a:xfrm>
            <a:off x="214258" y="6221735"/>
            <a:ext cx="3378027" cy="2514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Περιβαλλοντική ευθύνη και ήθος</a:t>
            </a:r>
            <a:endParaRPr lang="el-GR" dirty="0"/>
          </a:p>
        </p:txBody>
      </p:sp>
      <p:cxnSp>
        <p:nvCxnSpPr>
          <p:cNvPr id="42" name="Ευθύγραμμο βέλος σύνδεσης 41">
            <a:extLst>
              <a:ext uri="{FF2B5EF4-FFF2-40B4-BE49-F238E27FC236}">
                <a16:creationId xmlns:a16="http://schemas.microsoft.com/office/drawing/2014/main" id="{C70B6259-DA51-EA31-8DCD-F32DA7D6AC92}"/>
              </a:ext>
            </a:extLst>
          </p:cNvPr>
          <p:cNvCxnSpPr>
            <a:cxnSpLocks/>
          </p:cNvCxnSpPr>
          <p:nvPr/>
        </p:nvCxnSpPr>
        <p:spPr>
          <a:xfrm flipV="1">
            <a:off x="7356062" y="5482773"/>
            <a:ext cx="705587" cy="412538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10683FFC-31D6-0374-C5D4-EA4A998A8D68}"/>
              </a:ext>
            </a:extLst>
          </p:cNvPr>
          <p:cNvCxnSpPr>
            <a:cxnSpLocks/>
          </p:cNvCxnSpPr>
          <p:nvPr/>
        </p:nvCxnSpPr>
        <p:spPr>
          <a:xfrm flipV="1">
            <a:off x="8396429" y="5893239"/>
            <a:ext cx="1186110" cy="240249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44">
            <a:extLst>
              <a:ext uri="{FF2B5EF4-FFF2-40B4-BE49-F238E27FC236}">
                <a16:creationId xmlns:a16="http://schemas.microsoft.com/office/drawing/2014/main" id="{F07FD882-BDD6-10BE-7C16-83890299B5CB}"/>
              </a:ext>
            </a:extLst>
          </p:cNvPr>
          <p:cNvCxnSpPr>
            <a:cxnSpLocks/>
          </p:cNvCxnSpPr>
          <p:nvPr/>
        </p:nvCxnSpPr>
        <p:spPr>
          <a:xfrm>
            <a:off x="8242968" y="6607306"/>
            <a:ext cx="957016" cy="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D34674C5-8D35-427F-DCBF-6DE0866522CE}"/>
              </a:ext>
            </a:extLst>
          </p:cNvPr>
          <p:cNvSpPr/>
          <p:nvPr/>
        </p:nvSpPr>
        <p:spPr>
          <a:xfrm>
            <a:off x="8089641" y="5209577"/>
            <a:ext cx="4024605" cy="3312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ηπιαγωγείο-περιβαλλοντικά ζητήματα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Ορθογώνιο 47">
            <a:extLst>
              <a:ext uri="{FF2B5EF4-FFF2-40B4-BE49-F238E27FC236}">
                <a16:creationId xmlns:a16="http://schemas.microsoft.com/office/drawing/2014/main" id="{717CCF17-0287-380E-EDA2-D18B9E59A6DB}"/>
              </a:ext>
            </a:extLst>
          </p:cNvPr>
          <p:cNvSpPr/>
          <p:nvPr/>
        </p:nvSpPr>
        <p:spPr>
          <a:xfrm>
            <a:off x="9650964" y="5593279"/>
            <a:ext cx="2180599" cy="5402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Ενημέρωση μαθητών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νθρώπος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-Φύση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Ορθογώνιο 48">
            <a:extLst>
              <a:ext uri="{FF2B5EF4-FFF2-40B4-BE49-F238E27FC236}">
                <a16:creationId xmlns:a16="http://schemas.microsoft.com/office/drawing/2014/main" id="{2C42B883-B760-E64F-459A-2513328939D0}"/>
              </a:ext>
            </a:extLst>
          </p:cNvPr>
          <p:cNvSpPr/>
          <p:nvPr/>
        </p:nvSpPr>
        <p:spPr>
          <a:xfrm>
            <a:off x="9274002" y="6222937"/>
            <a:ext cx="2854196" cy="5402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ιωματικές-Διερευνητικές μεθόδους 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68003B-1270-6B3E-E2FB-0698827E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46584" cy="2040294"/>
          </a:xfrm>
        </p:spPr>
        <p:txBody>
          <a:bodyPr>
            <a:normAutofit/>
          </a:bodyPr>
          <a:lstStyle/>
          <a:p>
            <a:pPr algn="ctr"/>
            <a:b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740ED4-F031-E1EB-E898-66D61BD2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621"/>
            <a:ext cx="8596668" cy="5882742"/>
          </a:xfrm>
        </p:spPr>
        <p:txBody>
          <a:bodyPr>
            <a:normAutofit/>
          </a:bodyPr>
          <a:lstStyle/>
          <a:p>
            <a:pPr algn="ctr"/>
            <a:r>
              <a:rPr lang="el-G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Μεθοδολογία</a:t>
            </a:r>
          </a:p>
          <a:p>
            <a:pPr algn="ctr"/>
            <a:endParaRPr lang="el-GR" sz="32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l-G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F0920342-2C84-62D3-C04E-2FB35C251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609756"/>
              </p:ext>
            </p:extLst>
          </p:nvPr>
        </p:nvGraphicFramePr>
        <p:xfrm>
          <a:off x="1696271" y="876611"/>
          <a:ext cx="6708710" cy="567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2677BC0F-8F14-F52A-62E3-CACEFB6409FC}"/>
              </a:ext>
            </a:extLst>
          </p:cNvPr>
          <p:cNvSpPr/>
          <p:nvPr/>
        </p:nvSpPr>
        <p:spPr>
          <a:xfrm>
            <a:off x="1555342" y="659725"/>
            <a:ext cx="3212371" cy="431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Επιμορφωτικά υλικά</a:t>
            </a:r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DF06982-DC74-E3EB-6BA2-70993E068C23}"/>
              </a:ext>
            </a:extLst>
          </p:cNvPr>
          <p:cNvSpPr/>
          <p:nvPr/>
        </p:nvSpPr>
        <p:spPr>
          <a:xfrm>
            <a:off x="101335" y="6211123"/>
            <a:ext cx="1940768" cy="50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Εκπαιδευτικός</a:t>
            </a:r>
          </a:p>
        </p:txBody>
      </p:sp>
      <p:sp>
        <p:nvSpPr>
          <p:cNvPr id="12" name="Βέλος: Αριστερό 11">
            <a:extLst>
              <a:ext uri="{FF2B5EF4-FFF2-40B4-BE49-F238E27FC236}">
                <a16:creationId xmlns:a16="http://schemas.microsoft.com/office/drawing/2014/main" id="{4F53756A-B167-AE76-D043-B70A6B955247}"/>
              </a:ext>
            </a:extLst>
          </p:cNvPr>
          <p:cNvSpPr/>
          <p:nvPr/>
        </p:nvSpPr>
        <p:spPr>
          <a:xfrm>
            <a:off x="8066001" y="6210243"/>
            <a:ext cx="2715208" cy="472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Μαθητές/τριες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ADCED7E5-D0D0-110B-EBC1-A8901E89E84D}"/>
              </a:ext>
            </a:extLst>
          </p:cNvPr>
          <p:cNvSpPr/>
          <p:nvPr/>
        </p:nvSpPr>
        <p:spPr>
          <a:xfrm>
            <a:off x="4841428" y="648635"/>
            <a:ext cx="277467" cy="279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112E8099-C5D3-61DF-686B-5805620654A2}"/>
              </a:ext>
            </a:extLst>
          </p:cNvPr>
          <p:cNvSpPr/>
          <p:nvPr/>
        </p:nvSpPr>
        <p:spPr>
          <a:xfrm>
            <a:off x="2060413" y="6346395"/>
            <a:ext cx="277467" cy="279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FADA3CD7-583B-CAAF-82EE-66C983D2194F}"/>
              </a:ext>
            </a:extLst>
          </p:cNvPr>
          <p:cNvSpPr/>
          <p:nvPr/>
        </p:nvSpPr>
        <p:spPr>
          <a:xfrm>
            <a:off x="7638930" y="6346395"/>
            <a:ext cx="277467" cy="279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7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9F90AA-B99E-DD0B-664F-5B98176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130" y="146179"/>
            <a:ext cx="8596668" cy="6033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Τρόποι εμπλοκής των νηπίων στο Περιβαλλοντικό Πρόγραμμα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D6526A5-6C11-8048-E9A4-815D0F500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022531"/>
              </p:ext>
            </p:extLst>
          </p:nvPr>
        </p:nvGraphicFramePr>
        <p:xfrm>
          <a:off x="677333" y="914400"/>
          <a:ext cx="9409059" cy="586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3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74420E5A-4037-4899-7188-73F54682F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685624"/>
              </p:ext>
            </p:extLst>
          </p:nvPr>
        </p:nvGraphicFramePr>
        <p:xfrm>
          <a:off x="677333" y="158620"/>
          <a:ext cx="9185123" cy="263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29B74B7-9D49-D3F8-2E11-8CAE5672E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82551"/>
              </p:ext>
            </p:extLst>
          </p:nvPr>
        </p:nvGraphicFramePr>
        <p:xfrm>
          <a:off x="279915" y="2178388"/>
          <a:ext cx="9946434" cy="188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6434">
                  <a:extLst>
                    <a:ext uri="{9D8B030D-6E8A-4147-A177-3AD203B41FA5}">
                      <a16:colId xmlns:a16="http://schemas.microsoft.com/office/drawing/2014/main" val="3978546452"/>
                    </a:ext>
                  </a:extLst>
                </a:gridCol>
              </a:tblGrid>
              <a:tr h="172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600" u="sng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Αναλυτικότερα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600" u="sng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Γνωστικοί στόχοι</a:t>
                      </a: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 μαθητές/τριες να κατανοήσουν ότι οι περισσότεροι φυσικοί πόροι είναι μη ανανεώσιμοι με αποτέλεσμα η αλόγιστη χρήση τους να έχει δυσμενείς επιπτώσεις στους ζωντανούς οργανισμούς. </a:t>
                      </a:r>
                      <a:endParaRPr lang="el-GR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γνωρίσουν τα παιδιά τι σημαίνει ενέργεια- ηλεκτρική ενέργεια.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54794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C1F3EFC6-C24F-2F40-BAA0-592A202A5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09960"/>
              </p:ext>
            </p:extLst>
          </p:nvPr>
        </p:nvGraphicFramePr>
        <p:xfrm>
          <a:off x="279915" y="3749291"/>
          <a:ext cx="9946433" cy="1522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6433">
                  <a:extLst>
                    <a:ext uri="{9D8B030D-6E8A-4147-A177-3AD203B41FA5}">
                      <a16:colId xmlns:a16="http://schemas.microsoft.com/office/drawing/2014/main" val="3961591797"/>
                    </a:ext>
                  </a:extLst>
                </a:gridCol>
              </a:tblGrid>
              <a:tr h="15225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600" u="sng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Στόχοι συνειδητοποίησης</a:t>
                      </a: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Οι μαθητές/τριες να συνειδητοποιήσουν την αλληλεξάρτηση των οικολογικών, κοινωνικών, οικονομικών και πολιτικών παραγόντων και να αντιληφθούν ότι είναι απαραίτητη η αλλαγή στον τρόπο διαχείρισης των φυσικών πόρων.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Να φανταστούν την ικανοποίηση βασικών αναγκών του ανθρώπου χωρίς την ηλεκτρική ενέργεια.</a:t>
                      </a:r>
                      <a:endParaRPr lang="el-GR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0489125"/>
                  </a:ext>
                </a:extLst>
              </a:tr>
            </a:tbl>
          </a:graphicData>
        </a:graphic>
      </p:graphicFrame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F0EB048-8B39-A711-7EC0-A4D1A28FDD40}"/>
              </a:ext>
            </a:extLst>
          </p:cNvPr>
          <p:cNvSpPr/>
          <p:nvPr/>
        </p:nvSpPr>
        <p:spPr>
          <a:xfrm>
            <a:off x="296677" y="5253134"/>
            <a:ext cx="9946433" cy="1604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l-GR" sz="16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 στάσεων-αξιών</a:t>
            </a:r>
            <a:r>
              <a:rPr lang="el-GR" sz="16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l-GR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l-GR" sz="16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μαθητές/τριες να ευαισθητοποιηθούν για τις επιπτώσεις οποιασδήποτε δραστηριότητας στο περιβάλλον και να αναπτύξουν κριτική σκέψη για την πληροφόρηση των περιβαλλοντικών θεμάτων. </a:t>
            </a:r>
            <a:endParaRPr lang="el-GR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16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Γνωστοποίηση και ευαισθητοποίηση του ευρύτερου κοινωνικού περιβάλλοντος για την εξοικονόμηση ενέργειας.</a:t>
            </a:r>
            <a:endParaRPr lang="el-GR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Γυμνάζοντας παιδιά προσχολικής ηλικίας – salto">
            <a:extLst>
              <a:ext uri="{FF2B5EF4-FFF2-40B4-BE49-F238E27FC236}">
                <a16:creationId xmlns:a16="http://schemas.microsoft.com/office/drawing/2014/main" id="{80F0D23E-7652-D09D-D4ED-389FE540B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20774" r="9619" b="15814"/>
          <a:stretch/>
        </p:blipFill>
        <p:spPr bwMode="auto">
          <a:xfrm>
            <a:off x="11214187" y="3984172"/>
            <a:ext cx="681136" cy="27848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,024 Sun Cartoon Stock Photos - Free &amp; Royalty-Free Stock Photos from  Dreamstime">
            <a:extLst>
              <a:ext uri="{FF2B5EF4-FFF2-40B4-BE49-F238E27FC236}">
                <a16:creationId xmlns:a16="http://schemas.microsoft.com/office/drawing/2014/main" id="{6F05DAC1-CF00-7162-4500-7B5820D5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07" y="3978660"/>
            <a:ext cx="2833350" cy="28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394E88F-85F9-7F83-5D34-C4C76632271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0494655"/>
              </p:ext>
            </p:extLst>
          </p:nvPr>
        </p:nvGraphicFramePr>
        <p:xfrm>
          <a:off x="0" y="177800"/>
          <a:ext cx="9685176" cy="437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5176">
                  <a:extLst>
                    <a:ext uri="{9D8B030D-6E8A-4147-A177-3AD203B41FA5}">
                      <a16:colId xmlns:a16="http://schemas.microsoft.com/office/drawing/2014/main" val="1816734400"/>
                    </a:ext>
                  </a:extLst>
                </a:gridCol>
              </a:tblGrid>
              <a:tr h="2938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600" u="sng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Στόχοι συμμετοχής</a:t>
                      </a: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Οι μαθητές/τριες να επιθυμούν να συμμετέχουν στην αντιμετώπιση ενός περιβαλλοντικού ζητήματος στον τόπο μας.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600" u="sng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Στόχοι ανάπτυξης δεξιοτήτων</a:t>
                      </a: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Οι μαθητές/τριες να αναπτύξουν δεξιότητες ανάλυσης διαφόρων αξιών που συνδέονται με περιβαλλοντικά θέματα.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Να μπορούν να αξιολογούν μία πληροφορία για ένα περιβαλλοντικό θέμα και να αποκτήσουν δεξιότητες ανάπτυξης περιβαλλοντικών κριτηρίων για τις επιλογές τους.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 παραπάνω συντελούν ώστε οι μαθητές και οι μαθήτριες να αποκτήσουν μια βιωματική συνειδητοποίηση της έννοιας της ενέργειας με  την  χρήση της ενέργειας στις καθημερινές τους ασχολίες.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l-GR" sz="14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44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0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,961 Falling Puzzle Images, Stock Photos &amp; Vectors | Shutterstock">
            <a:extLst>
              <a:ext uri="{FF2B5EF4-FFF2-40B4-BE49-F238E27FC236}">
                <a16:creationId xmlns:a16="http://schemas.microsoft.com/office/drawing/2014/main" id="{160E7972-850E-D6BE-CBAE-37F7F3563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10991" r="18100" b="18338"/>
          <a:stretch/>
        </p:blipFill>
        <p:spPr bwMode="auto">
          <a:xfrm rot="4561438">
            <a:off x="2410379" y="-49737"/>
            <a:ext cx="1217324" cy="18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DEA0447-EE5E-28C6-8970-07B39D40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873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Διαθεματικότητα</a:t>
            </a:r>
            <a:br>
              <a:rPr lang="el-GR" sz="32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56F1547-F9B9-594D-AB3B-CA8F9D5E4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77959"/>
              </p:ext>
            </p:extLst>
          </p:nvPr>
        </p:nvGraphicFramePr>
        <p:xfrm>
          <a:off x="896925" y="1315616"/>
          <a:ext cx="8737302" cy="538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D81A8D1F-202E-F8C8-BAAC-CFDCC5AAB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853930"/>
              </p:ext>
            </p:extLst>
          </p:nvPr>
        </p:nvGraphicFramePr>
        <p:xfrm>
          <a:off x="9004602" y="5131837"/>
          <a:ext cx="3110233" cy="164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446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197ABB-0AD9-D76B-E9BA-E0AE64FA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691"/>
            <a:ext cx="8596668" cy="503976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Η Ατζέντα 2030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0E4677-2143-B2B4-0D05-EDFF761B0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36" y="1635659"/>
            <a:ext cx="8596668" cy="3467477"/>
          </a:xfrm>
        </p:spPr>
        <p:txBody>
          <a:bodyPr/>
          <a:lstStyle/>
          <a:p>
            <a:r>
              <a:rPr lang="el-GR" dirty="0"/>
              <a:t>Εγκρίθηκε από τα κράτη-μέλη του ΟΗΕ στις 25 Σεπτεμβρίου 2015.</a:t>
            </a:r>
          </a:p>
          <a:p>
            <a:r>
              <a:rPr lang="el-GR" dirty="0"/>
              <a:t>Είναι μια παγκόσμια έκκληση για δράση για τη βιώσιμη ανάπτυξη.</a:t>
            </a:r>
          </a:p>
          <a:p>
            <a:r>
              <a:rPr lang="el-GR" dirty="0"/>
              <a:t>Καλύπτει πολλούς τομείς· από την εξάλειψη της φτώχειας και την παροχή βασικών υπηρεσιών έως την καταπολέμηση της κλιματικής αλλαγής και τη μείωση των ανισοτήτων.</a:t>
            </a:r>
          </a:p>
          <a:p>
            <a:r>
              <a:rPr lang="el-GR" dirty="0"/>
              <a:t>Αποτελείται από 17 ολοκληρωμένους, αδιαίρετους και αλληλένδετους στόχους βιώσιμης ανάπτυξης, οι οποίοι αναλύονται περαιτέρω σε 169 στόχους.</a:t>
            </a:r>
          </a:p>
          <a:p>
            <a:r>
              <a:rPr lang="el-GR" dirty="0"/>
              <a:t>Αναμένεται να επιτύχει τους στόχους της μέχρι το 2030.</a:t>
            </a:r>
          </a:p>
          <a:p>
            <a:r>
              <a:rPr lang="el-GR" dirty="0"/>
              <a:t>Αποτελεί συνέχεια των Αναπτυξιακών Στόχων της Χιλιετίας του ΟΗΕ.</a:t>
            </a:r>
          </a:p>
        </p:txBody>
      </p:sp>
    </p:spTree>
    <p:extLst>
      <p:ext uri="{BB962C8B-B14F-4D97-AF65-F5344CB8AC3E}">
        <p14:creationId xmlns:p14="http://schemas.microsoft.com/office/powerpoint/2010/main" val="35610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4E16AD-7D12-C27A-44D5-4A0C2076D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751"/>
            <a:ext cx="10211491" cy="4771053"/>
          </a:xfrm>
        </p:spPr>
        <p:txBody>
          <a:bodyPr anchor="b">
            <a:normAutofit lnSpcReduction="1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l-GR" sz="17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Προγνωστική αξιολόγηση :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Αρχή διδασκαλίας – μάθησης.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Έλεγχος επιπέδου αρχικών γνώσεων &amp; δεξιοτήτων. 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Απαραίτητες πληροφορίες για προγραμματισμό νέου μαθήματος.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l-GR" sz="17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Κρυμμένος θησαυρός με αινίγματα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l-GR" sz="17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μάθουν 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μαθητές/τριες 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αινίγματα για τον ήλιο με παιγνιώδη τρόπο μέσω της συνεργασίας. 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λειτουργούν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οι μαθητές/τριες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βάση τους κανόνες του παιχνιδιού.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διευρύνουν 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μαθητές/τριες 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τον χώρο και να προσανατολίζονται με σταθερά σημεία αναφοράς.</a:t>
            </a:r>
            <a:endParaRPr lang="el-GR" sz="17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u="sng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Οδηγίες</a:t>
            </a:r>
            <a:endParaRPr lang="el-GR" u="sng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61A04B4-A54C-1024-6C68-E7F8F65A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48" y="0"/>
            <a:ext cx="8596668" cy="47275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Υλοποίηση Προγράμματος</a:t>
            </a:r>
            <a:br>
              <a:rPr lang="el-GR" sz="28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63FFE90F-3567-A0EC-D559-CBA7B826A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136133"/>
              </p:ext>
            </p:extLst>
          </p:nvPr>
        </p:nvGraphicFramePr>
        <p:xfrm>
          <a:off x="155510" y="5187820"/>
          <a:ext cx="12036490" cy="1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EB42937-84D0-E645-864C-CE2AA92030A2}"/>
              </a:ext>
            </a:extLst>
          </p:cNvPr>
          <p:cNvSpPr txBox="1"/>
          <p:nvPr/>
        </p:nvSpPr>
        <p:spPr>
          <a:xfrm>
            <a:off x="9825135" y="0"/>
            <a:ext cx="2366865" cy="312713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800"/>
              </a:spcAft>
            </a:pPr>
            <a:endParaRPr lang="el-GR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0000"/>
              </a:lnSpc>
              <a:spcAft>
                <a:spcPts val="800"/>
              </a:spcAft>
            </a:pPr>
            <a:endParaRPr lang="el-GR" kern="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0000"/>
              </a:lnSpc>
              <a:spcAft>
                <a:spcPts val="800"/>
              </a:spcAft>
            </a:pPr>
            <a:r>
              <a:rPr lang="el-GR" sz="1800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αινιγμάτων </a:t>
            </a:r>
          </a:p>
          <a:p>
            <a:pPr algn="r">
              <a:lnSpc>
                <a:spcPct val="110000"/>
              </a:lnSpc>
              <a:spcAft>
                <a:spcPts val="800"/>
              </a:spcAft>
            </a:pPr>
            <a:r>
              <a:rPr lang="el-GR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«Ακτίνες έχω, ρόδες δεν έχω και όμως τρέχω» …(ήλιος)</a:t>
            </a:r>
            <a:endParaRPr lang="el-GR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28AB27-DE91-6B09-46CE-C65396C3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880" y="-102219"/>
            <a:ext cx="8392021" cy="2098970"/>
          </a:xfrm>
        </p:spPr>
        <p:txBody>
          <a:bodyPr>
            <a:normAutofit fontScale="90000"/>
          </a:bodyPr>
          <a:lstStyle/>
          <a:p>
            <a:pPr marL="228600" algn="ctr">
              <a:lnSpc>
                <a:spcPct val="150000"/>
              </a:lnSpc>
            </a:pPr>
            <a:r>
              <a:rPr lang="el-GR" sz="4000" b="1" kern="1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Δραστηριότητες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 Ο Ήλιος Ο Ηλιάτορας του Οδυσσέα Ελύτη</a:t>
            </a:r>
            <a:b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 Γνωριμία με τους Ήλιους του Βαν Γκογκ.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ABE309-81CD-1F71-D939-12296B0A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30" y="1742170"/>
            <a:ext cx="8596668" cy="4861249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el-GR" sz="1600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γνωρίσουν οι μαθητές/τριες μεγάλους Έλληνες ποιητές και ζωγράφους καθώς και τα έργα τους</a:t>
            </a: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παίξουν οι μαθητές/τριες με τις λέξεις δημιουργώντας δικές τους</a:t>
            </a: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σχηματίσουν οι μαθητές/τριες σύνθετες λέξεις</a:t>
            </a: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έρθουν οι μαθητές/τριες σε επαφή με ρίμες</a:t>
            </a: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πειραματίζονται οι μαθητές/τριες με διάφορα υλικά και χρώματα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600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υλοποίησης</a:t>
            </a: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l-GR" sz="1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ικόνα 3" descr="Τα ηλιοτρόπια του Βίνσεντ Βαν Γκογκ">
            <a:extLst>
              <a:ext uri="{FF2B5EF4-FFF2-40B4-BE49-F238E27FC236}">
                <a16:creationId xmlns:a16="http://schemas.microsoft.com/office/drawing/2014/main" id="{A3EB9680-1A75-52F8-CDE8-B72F1084B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5" y="203425"/>
            <a:ext cx="2584891" cy="153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Sun Cartoon Images – Browse 405,108 Stock Photos, Vectors, and Video |  Adobe Stock">
            <a:extLst>
              <a:ext uri="{FF2B5EF4-FFF2-40B4-BE49-F238E27FC236}">
                <a16:creationId xmlns:a16="http://schemas.microsoft.com/office/drawing/2014/main" id="{76AD4A97-70A4-4E72-D854-AF7E9D3B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85" y="0"/>
            <a:ext cx="2913426" cy="2988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Πάπυρος: Κατακόρυφος 22">
            <a:extLst>
              <a:ext uri="{FF2B5EF4-FFF2-40B4-BE49-F238E27FC236}">
                <a16:creationId xmlns:a16="http://schemas.microsoft.com/office/drawing/2014/main" id="{7470211B-C676-F2D7-C9E2-990AC022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664" y="3869872"/>
            <a:ext cx="2590800" cy="2698751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 ήλιος ο ηλιάτορας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 πετροπαιχνιδιάτορας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από την άκρη των ακρώ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κατηφοράει στο Ταίναρο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Φωτιά 'ναι το πιγούνι του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χρυσάφι το πιρούνι του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Στίχοι : Οδυσσέα Ελύτη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Μουσική: Δημήτρης Λάγιος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BF5C34D5-E32E-5E95-D5DC-68D54CE55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041427"/>
              </p:ext>
            </p:extLst>
          </p:nvPr>
        </p:nvGraphicFramePr>
        <p:xfrm>
          <a:off x="945123" y="5196351"/>
          <a:ext cx="8677533" cy="15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CEED54ED-2D7F-D702-354D-0301A6BF104E}"/>
              </a:ext>
            </a:extLst>
          </p:cNvPr>
          <p:cNvCxnSpPr>
            <a:cxnSpLocks/>
          </p:cNvCxnSpPr>
          <p:nvPr/>
        </p:nvCxnSpPr>
        <p:spPr>
          <a:xfrm flipV="1">
            <a:off x="7959012" y="4506686"/>
            <a:ext cx="2146041" cy="76511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BBA83-1A8D-9D59-D917-2F5AB0E6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4" y="0"/>
            <a:ext cx="8699931" cy="6743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3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Ο ήλιος στον κύκλο του νερού</a:t>
            </a:r>
            <a:br>
              <a:rPr lang="el-GR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l-GR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08305A-252E-3718-183A-FD558443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61" y="674396"/>
            <a:ext cx="10808651" cy="61836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7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Υλικά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Υφάσματα, μία πλαστική λεκάνη, νερό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μάθουν για τον κύκλο του νερού στη φύση.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κατανοήσουν το κατά πόσο συμβάλλει ο Ήλιος στον κύκλο του νερού.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συμμετέχουν και να δρουν ομαδικά σε πειράματα , οξύνοντας την κριτική τους σκέψη μέσα από τη βιωματική μάθηση.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υλοποίησης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Μια μέρα« καθαριότητας»  κάποια  υφάσματα από το βεστιάριο της τάξης  πλένονται και απλώνονται από τα παιδιά . </a:t>
            </a:r>
            <a:b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Θέτονται ερωτήματα ως προς τον κύκλο του νερού και την πορεία του, ξεκινώντας από τα βρεγμένα ρούχα.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6148" name="Picture 4" descr="Colorful cartoon clothespins Royalty Free Vector Image">
            <a:extLst>
              <a:ext uri="{FF2B5EF4-FFF2-40B4-BE49-F238E27FC236}">
                <a16:creationId xmlns:a16="http://schemas.microsoft.com/office/drawing/2014/main" id="{5A1CFA71-702D-B100-9707-DECB7B4ED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45" r="-793" b="56462"/>
          <a:stretch/>
        </p:blipFill>
        <p:spPr bwMode="auto">
          <a:xfrm>
            <a:off x="4458942" y="5928501"/>
            <a:ext cx="3098854" cy="1039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852423-334F-855D-51D1-3B1BB2652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9" y="245204"/>
            <a:ext cx="6525350" cy="63094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Πείραμα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Υλικά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Μεγεθυντικός φακός, χαρτί, φύλλο, ξερό κλαδί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GB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νήπια</a:t>
            </a:r>
            <a:r>
              <a:rPr kumimoji="0" lang="en-GB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αποκτήσουν περισσότερες εμπειρίες με το πείραμα και την παρατήρηση στο φυσικό περιβάλλον.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 αυτενεργήσουν και να διατυπώσουν τις δικές τους ερωτήσεις και υποθέσεις.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 ελέγξουν τα αποτελέσματα των πειραμάτων τους και να καταλήξουν σε συμπεράσματα, συγκρίσεις και συνδέσεις. 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υλοποίησης: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μ</a:t>
            </a:r>
            <a:r>
              <a:rPr kumimoji="0" lang="el-GR" altLang="el-GR" sz="1600" b="0" i="0" u="none" strike="noStrike" cap="none" normalizeH="0" baseline="0" dirty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εγεθυντικό φακό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αυλή γίνεται προσπάθεια από τα  να ανάψουν  φωτιά στο χαρτί. </a:t>
            </a:r>
          </a:p>
          <a:p>
            <a:pPr algn="just" defTabSz="914400">
              <a:lnSpc>
                <a:spcPct val="150000"/>
              </a:lnSpc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Γίνεται χρήση και άλλων φυσικών υλικών, όπως : φύλλο, κλαδί) 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Εικόνα 3" descr="ΤΟ ΑΣΤΡΟΠΕΛΕΚΙ ΜΕ ΤΗΝ ΠΕΡΙΕΡΓΕΙΑ ΒΡΙΣΚΕΙ ΛΥΣΗ ΓΙΑ ΤΗΝ ΕΝΕΡΓΕ">
            <a:extLst>
              <a:ext uri="{FF2B5EF4-FFF2-40B4-BE49-F238E27FC236}">
                <a16:creationId xmlns:a16="http://schemas.microsoft.com/office/drawing/2014/main" id="{BEBC07EC-E219-5762-1120-7FEDDFFD1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69167"/>
            <a:ext cx="143256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A3570BD-DEAA-B124-6450-7069EFF60B79}"/>
              </a:ext>
            </a:extLst>
          </p:cNvPr>
          <p:cNvSpPr/>
          <p:nvPr/>
        </p:nvSpPr>
        <p:spPr>
          <a:xfrm>
            <a:off x="6743616" y="369090"/>
            <a:ext cx="3918857" cy="5938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Αφήγηση Παραμυθιού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kumimoji="0" lang="el-GR" altLang="el-GR" b="0" i="1" u="none" strike="noStrike" cap="none" normalizeH="0" baseline="0" dirty="0" bmk="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 ΑΣΤΡΟΠΕΛΕΚΙ ΜΕ ΤΗΝ ΠΕΡΙΕΡΓΕΙΑ ΒΡΙΣΚΕΙ ΛΥΣΗ ΓΙΑ ΤΗΝ ΕΝΕΡΓΕΙΑ»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Ηλιόπουλος Β</a:t>
            </a:r>
            <a:r>
              <a:rPr kumimoji="0" lang="el-GR" altLang="el-GR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el-GR" altLang="el-GR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συγκινήσει και να γοητεύσει τους μαθητές/τριες ώστε να οδηγηθούν αυθόρμητα  σε περιβαλλοντικούς προβληματισμούς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καλλιεργήσει στάσεις και αξίες με οικολογικό αποτύπωμα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προετοιμαστούν οι μαθητές/τριες ώστε να αντιμετωπίσουν ένα αντιφατικό και σκληρό περίγυρο, καλλιεργώντας την κριτική τους σκέψη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51F0E1FD-03F5-8164-7AB5-61BD50B1D192}"/>
              </a:ext>
            </a:extLst>
          </p:cNvPr>
          <p:cNvSpPr/>
          <p:nvPr/>
        </p:nvSpPr>
        <p:spPr>
          <a:xfrm>
            <a:off x="3743737" y="5736548"/>
            <a:ext cx="1156997" cy="100464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normalizeH="0" baseline="0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Πώς έγινε αυτό;</a:t>
            </a:r>
            <a:endParaRPr kumimoji="0" lang="el-GR" altLang="el-GR" sz="1800" b="1" i="0" u="none" strike="noStrike" normalizeH="0" baseline="0" dirty="0">
              <a:ln/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CBBBCAAA-E629-1582-0F7F-0B206CC52503}"/>
              </a:ext>
            </a:extLst>
          </p:cNvPr>
          <p:cNvSpPr/>
          <p:nvPr/>
        </p:nvSpPr>
        <p:spPr>
          <a:xfrm rot="21285618">
            <a:off x="4608548" y="376754"/>
            <a:ext cx="1669156" cy="135803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ο ήλιος άναψε φωτιά; </a:t>
            </a:r>
            <a:endParaRPr lang="el-GR" altLang="el-GR" b="1" dirty="0">
              <a:ln/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800" b="1" i="0" u="none" strike="noStrike" normalizeH="0" baseline="0" dirty="0">
              <a:ln/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ACA01D2E-EA0D-8BC3-2866-008B92A36E1A}"/>
              </a:ext>
            </a:extLst>
          </p:cNvPr>
          <p:cNvSpPr/>
          <p:nvPr/>
        </p:nvSpPr>
        <p:spPr>
          <a:xfrm rot="357526">
            <a:off x="5103339" y="5570124"/>
            <a:ext cx="1634165" cy="116151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b="1" i="0" u="none" strike="noStrike" normalizeH="0" baseline="0" dirty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 κάηκε ταχύτερα;</a:t>
            </a:r>
            <a:endParaRPr kumimoji="0" lang="el-GR" altLang="el-GR" b="1" i="0" u="none" strike="noStrike" normalizeH="0" baseline="0" dirty="0">
              <a:ln/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Βέλος: Πεντάγωνο 11">
            <a:extLst>
              <a:ext uri="{FF2B5EF4-FFF2-40B4-BE49-F238E27FC236}">
                <a16:creationId xmlns:a16="http://schemas.microsoft.com/office/drawing/2014/main" id="{106ADF82-4D1F-3914-CF67-15B6076CD6F2}"/>
              </a:ext>
            </a:extLst>
          </p:cNvPr>
          <p:cNvSpPr/>
          <p:nvPr/>
        </p:nvSpPr>
        <p:spPr>
          <a:xfrm>
            <a:off x="1416112" y="5856315"/>
            <a:ext cx="2211356" cy="8848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Θέτονται ερωτήματα </a:t>
            </a:r>
          </a:p>
        </p:txBody>
      </p:sp>
    </p:spTree>
    <p:extLst>
      <p:ext uri="{BB962C8B-B14F-4D97-AF65-F5344CB8AC3E}">
        <p14:creationId xmlns:p14="http://schemas.microsoft.com/office/powerpoint/2010/main" val="2663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6149B-73DF-04AE-0135-2BBC3CB8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4" y="286006"/>
            <a:ext cx="3726715" cy="11576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2700" b="1" u="sng" kern="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Δημιουργία </a:t>
            </a:r>
            <a:r>
              <a:rPr lang="el-GR" sz="2700" b="1" u="sng" kern="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αφίσας</a:t>
            </a:r>
            <a:r>
              <a:rPr lang="el-GR" sz="2700" b="1" u="sng" kern="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2700" b="1" u="sng" kern="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7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«Τα 10 </a:t>
            </a:r>
            <a:r>
              <a:rPr lang="el-GR" sz="2700" b="1" kern="1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</a:t>
            </a:r>
            <a:r>
              <a:rPr lang="el-GR" sz="27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την ενέργεια»</a:t>
            </a:r>
            <a:br>
              <a:rPr lang="el-G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93641F-D3F6-9E6A-11DC-599CF46A7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323" y="1668175"/>
            <a:ext cx="4592383" cy="518049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l-GR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l-GR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δώσει πληροφορίες στα νήπια, </a:t>
            </a: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συμβάλλοντας στην γνωστική τους  ανάπτυξη και στη διαμόρφωση μιας πολυδιάστατης προσωπικότητας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αξιοποιήσουν τα νήπια τη δημιουργική </a:t>
            </a: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γραφή.</a:t>
            </a:r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Να συνδεθεί το κάθε παιδί με την ολομέλεια.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αφορμή την αφίσα , δημιουργείται ένα βίντεο με ηχογραφημένη τη φωνή των νηπίων.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86BE27B-721B-37C0-6430-63A64E766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4466" y="993978"/>
            <a:ext cx="6408920" cy="41130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l-GR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μαθητές/τριες ενημερώνονται για τις επιπτώσεις της αλόγιστης διαχείρισης της ενέργειας στο περιβάλλον.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μαθητές/τριες ευαισθητοποιούνται στο ζήτημα της εξοικονόμησης ενέργειας.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μαθητές/τριες μαθαίνουν για τους τρόπους εξοικονόμησης ενέργειας</a:t>
            </a:r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l-GR" sz="1600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Συζήτηση- ερωτήματα</a:t>
            </a: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F76BED2F-DB39-797C-0D9E-2482AF9C5FDB}"/>
              </a:ext>
            </a:extLst>
          </p:cNvPr>
          <p:cNvSpPr txBox="1">
            <a:spLocks/>
          </p:cNvSpPr>
          <p:nvPr/>
        </p:nvSpPr>
        <p:spPr>
          <a:xfrm>
            <a:off x="5318629" y="609599"/>
            <a:ext cx="3726715" cy="1424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l-G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74EBA-B5A9-AE21-7140-65083318EAAC}"/>
              </a:ext>
            </a:extLst>
          </p:cNvPr>
          <p:cNvSpPr txBox="1"/>
          <p:nvPr/>
        </p:nvSpPr>
        <p:spPr>
          <a:xfrm>
            <a:off x="6408698" y="105653"/>
            <a:ext cx="4809122" cy="1518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l-GR" sz="2400" b="1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Προβολή βίντεο </a:t>
            </a:r>
          </a:p>
          <a:p>
            <a:pPr algn="ctr">
              <a:spcAft>
                <a:spcPts val="800"/>
              </a:spcAft>
            </a:pPr>
            <a:r>
              <a:rPr lang="el-GR" sz="2400" b="1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«Ενέργεια, ας την εξοικονομήσουμε»</a:t>
            </a:r>
            <a:r>
              <a:rPr lang="el-GR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400" u="sng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https://youtu.be/VHb6Aio6a3s</a:t>
            </a:r>
            <a:r>
              <a:rPr lang="el-GR" sz="1400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l-GR" sz="1400" kern="1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B5FD60DE-D6CD-8C3E-B4DD-AA098B95FB0F}"/>
              </a:ext>
            </a:extLst>
          </p:cNvPr>
          <p:cNvCxnSpPr/>
          <p:nvPr/>
        </p:nvCxnSpPr>
        <p:spPr>
          <a:xfrm>
            <a:off x="5411755" y="0"/>
            <a:ext cx="0" cy="70632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2C601B7E-8FBF-3EC7-8244-D764B4932AFF}"/>
              </a:ext>
            </a:extLst>
          </p:cNvPr>
          <p:cNvSpPr/>
          <p:nvPr/>
        </p:nvSpPr>
        <p:spPr>
          <a:xfrm>
            <a:off x="5721556" y="4832442"/>
            <a:ext cx="2830748" cy="1624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l-GR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ενέργεια τελειώνει. </a:t>
            </a:r>
          </a:p>
          <a:p>
            <a:pPr lvl="0" algn="ctr">
              <a:lnSpc>
                <a:spcPct val="120000"/>
              </a:lnSpc>
            </a:pPr>
            <a:r>
              <a:rPr lang="el-GR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θα βρούμε άλλους τρόπους για να παράγουμε ενέργεια;</a:t>
            </a:r>
            <a:endPara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44346DFF-A052-B604-36EC-D2C86BD27BC7}"/>
              </a:ext>
            </a:extLst>
          </p:cNvPr>
          <p:cNvSpPr/>
          <p:nvPr/>
        </p:nvSpPr>
        <p:spPr>
          <a:xfrm>
            <a:off x="9045344" y="5107021"/>
            <a:ext cx="2830748" cy="1624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el-GR" sz="18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ποιους τρόπους εξοικονομούμε ενέργεια στην τάξη, στο σπίτι ή σε άλλο μέρος που σκέφτονται τα παιδιά.</a:t>
            </a:r>
            <a:endParaRPr lang="el-GR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Premium Vector | Cute happy smiling light bulb with question mark. flat  cartoon illustration . isolated on white background. light bulb character  concept">
            <a:extLst>
              <a:ext uri="{FF2B5EF4-FFF2-40B4-BE49-F238E27FC236}">
                <a16:creationId xmlns:a16="http://schemas.microsoft.com/office/drawing/2014/main" id="{FF49C3CF-8EE2-8AD7-B239-5D50B414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972">
            <a:off x="8665017" y="4032386"/>
            <a:ext cx="1032573" cy="1032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CA2F34C-8464-9142-C9FC-384A63B2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79" y="653529"/>
            <a:ext cx="8414426" cy="622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Παρακολούθηση βίντεο</a:t>
            </a:r>
            <a:r>
              <a:rPr kumimoji="0" lang="el-GR" altLang="el-GR" sz="16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altLang="el-GR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https://youtu.be/f00jNPJpqs8</a:t>
            </a: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</a:t>
            </a:r>
            <a:r>
              <a:rPr kumimoji="0" lang="el-GR" altLang="el-GR" sz="1600" i="0" u="sng" strike="noStrike" cap="none" normalizeH="0" baseline="0" dirty="0" bmk="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ατασκευή</a:t>
            </a:r>
            <a:endParaRPr kumimoji="0" lang="el-GR" altLang="el-GR" sz="1600" i="0" u="none" strike="noStrike" cap="none" normalizeH="0" baseline="0" dirty="0" bmk="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i="0" u="sng" strike="noStrike" cap="none" normalizeH="0" baseline="0" dirty="0" bmk="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Ανεμογεννήτρια με Ηλιακό Πάνελ</a:t>
            </a:r>
            <a:endParaRPr kumimoji="0" lang="el-GR" altLang="el-GR" sz="1600" i="0" u="none" strike="noStrike" cap="none" normalizeH="0" baseline="0" dirty="0" bmk="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i="0" u="none" strike="noStrike" cap="none" normalizeH="0" baseline="0" dirty="0" bmk="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ανεμογεννήτρια  τροφοδοτείται απευθείας από το φως του ήλιου μέσω ενός ηλιακού πάνελ.</a:t>
            </a: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τη βοήθεια του/της εκπαιδευτικού, οι μαθητές/τριες συναρμολογούν την ανεμογεννήτρια.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Στόχοι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νήπια</a:t>
            </a:r>
            <a:endParaRPr kumimoji="0" lang="el-GR" altLang="el-GR" sz="1600" i="0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kumimoji="0" lang="el-GR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γνωρίζουν τα φωτοβολταϊκά συστήματα και τη χρησιμότητά τους. </a:t>
            </a: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kumimoji="0" lang="el-GR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εκτελούν απλά πειράματα και να καταλήγουν σε συμπεράσματα.</a:t>
            </a: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 κατανοήσουν την μετατροπή μιας μορφής ενέργειας σε μια άλλη.</a:t>
            </a: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Συγκεκριμένα,  η ηλιακή  ενέργεια μετατρέπεται σε κινητική.</a:t>
            </a:r>
            <a:endParaRPr kumimoji="0" lang="el-GR" altLang="el-GR" sz="16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l-GR" altLang="el-GR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l-GR" altLang="el-GR" sz="1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l-GR" altLang="el-GR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l-GR" altLang="el-GR" sz="1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l-GR" altLang="el-GR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l-GR" altLang="el-GR" sz="1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18BDD-1B20-25C6-0755-D5229590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026" y="191864"/>
            <a:ext cx="594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Παίζουμε με φωτοβολταϊκά συστήματα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D185821-8CC6-D637-E62F-6450BC837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94" y="4086882"/>
            <a:ext cx="1638300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3" name="Picture 7" descr="Kids Making Robots: Over 185 Royalty-Free Licensable Stock Vectors &amp; Vector  Art | Shutterstock">
            <a:extLst>
              <a:ext uri="{FF2B5EF4-FFF2-40B4-BE49-F238E27FC236}">
                <a16:creationId xmlns:a16="http://schemas.microsoft.com/office/drawing/2014/main" id="{3FFB179E-F56B-FDA1-B00F-9A03CBF6A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9108" r="4913" b="13924"/>
          <a:stretch/>
        </p:blipFill>
        <p:spPr bwMode="auto">
          <a:xfrm>
            <a:off x="9961984" y="4906032"/>
            <a:ext cx="2230016" cy="2052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87D6B000-A30A-0C48-6177-CEDF23891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94428"/>
              </p:ext>
            </p:extLst>
          </p:nvPr>
        </p:nvGraphicFramePr>
        <p:xfrm>
          <a:off x="6778658" y="3786370"/>
          <a:ext cx="2038350" cy="3049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265">
                  <a:extLst>
                    <a:ext uri="{9D8B030D-6E8A-4147-A177-3AD203B41FA5}">
                      <a16:colId xmlns:a16="http://schemas.microsoft.com/office/drawing/2014/main" val="651082481"/>
                    </a:ext>
                  </a:extLst>
                </a:gridCol>
                <a:gridCol w="1608085">
                  <a:extLst>
                    <a:ext uri="{9D8B030D-6E8A-4147-A177-3AD203B41FA5}">
                      <a16:colId xmlns:a16="http://schemas.microsoft.com/office/drawing/2014/main" val="4062230514"/>
                    </a:ext>
                  </a:extLst>
                </a:gridCol>
              </a:tblGrid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Φ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ΦΩΣ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751667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Ω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ΩΡΑ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160488"/>
                  </a:ext>
                </a:extLst>
              </a:tr>
              <a:tr h="25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Τ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ΤΗΛΕΟΡΑΣΗ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854487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Ο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ΟΜΠΡΕΛΑ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405907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Β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ΒΡΟΧΗ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037401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Ο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ΟΙΚΟΛΟΓΙΚΟ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432875"/>
                  </a:ext>
                </a:extLst>
              </a:tr>
              <a:tr h="25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Λ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ΛΑΜΠΑ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356375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Τ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ΤΡΕΝΟ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027387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Α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ΑΝΕΜΟΜΥΛΟΣ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741719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Ι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ΙΚΑΡΟΣ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64595"/>
                  </a:ext>
                </a:extLst>
              </a:tr>
              <a:tr h="25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Κ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ΚΙΝΗΣΗ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572953"/>
                  </a:ext>
                </a:extLst>
              </a:tr>
              <a:tr h="252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>
                          <a:effectLst/>
                        </a:rPr>
                        <a:t>Ο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ΟΜΑΔΑ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647876"/>
                  </a:ext>
                </a:extLst>
              </a:tr>
            </a:tbl>
          </a:graphicData>
        </a:graphic>
      </p:graphicFrame>
      <p:pic>
        <p:nvPicPr>
          <p:cNvPr id="3" name="Picture 5" descr="solar panels clipart png - Clip Art Library">
            <a:extLst>
              <a:ext uri="{FF2B5EF4-FFF2-40B4-BE49-F238E27FC236}">
                <a16:creationId xmlns:a16="http://schemas.microsoft.com/office/drawing/2014/main" id="{C7CF5090-5776-FB91-316B-76E63149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84" y="84207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66E9A-309A-0DFA-27D7-B3F1419E7E50}"/>
              </a:ext>
            </a:extLst>
          </p:cNvPr>
          <p:cNvSpPr txBox="1"/>
          <p:nvPr/>
        </p:nvSpPr>
        <p:spPr>
          <a:xfrm>
            <a:off x="777908" y="22109"/>
            <a:ext cx="86725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 Αλφαβητάρι του Φωτοβολταϊκού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Υλικά</a:t>
            </a:r>
            <a:r>
              <a:rPr kumimoji="0" lang="en-GB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αρτόνι κανσόν, μαρκαδόροι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Στόχοι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νήπια </a:t>
            </a:r>
            <a:endParaRPr kumimoji="0" lang="el-GR" altLang="el-GR" sz="1600" b="0" i="0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 εμπλουτίσουν το λεξιλόγιό τους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 μάθουν να χρησιμοποιούν την 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ορολογία</a:t>
            </a:r>
            <a:endParaRPr kumimoji="0" lang="el-GR" altLang="el-GR" sz="1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Οδηγίες 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κάθετη γραφή και  κεφαλαία γράμματα αναγράφεται η λέξη « ΦΩΤΟΒΟΛΤΑΙΚΟ».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Ζητάμε από τα νήπια να σκεφτούν διάφορες λέξεις που αρχίζουν από το κάθε γράμμα της κάθετης λέξης και ο/η εκπαιδευτικός τις γράφει δίπλα.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Ενδεικτικό παράδειγμα: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Βέλος: Με γωνία προς τα επάνω 5">
            <a:extLst>
              <a:ext uri="{FF2B5EF4-FFF2-40B4-BE49-F238E27FC236}">
                <a16:creationId xmlns:a16="http://schemas.microsoft.com/office/drawing/2014/main" id="{41D1331C-285A-B938-5B75-F98D3F4D520C}"/>
              </a:ext>
            </a:extLst>
          </p:cNvPr>
          <p:cNvSpPr/>
          <p:nvPr/>
        </p:nvSpPr>
        <p:spPr>
          <a:xfrm rot="5400000">
            <a:off x="3533775" y="2352675"/>
            <a:ext cx="952500" cy="5276850"/>
          </a:xfrm>
          <a:prstGeom prst="bentUpArrow">
            <a:avLst>
              <a:gd name="adj1" fmla="val 25000"/>
              <a:gd name="adj2" fmla="val 2197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AA82D966-B606-652A-A11C-0B9FF96EA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07569"/>
              </p:ext>
            </p:extLst>
          </p:nvPr>
        </p:nvGraphicFramePr>
        <p:xfrm>
          <a:off x="1466849" y="4141735"/>
          <a:ext cx="7991475" cy="899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971">
                  <a:extLst>
                    <a:ext uri="{9D8B030D-6E8A-4147-A177-3AD203B41FA5}">
                      <a16:colId xmlns:a16="http://schemas.microsoft.com/office/drawing/2014/main" val="1338034646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3738684083"/>
                    </a:ext>
                  </a:extLst>
                </a:gridCol>
                <a:gridCol w="1363993">
                  <a:extLst>
                    <a:ext uri="{9D8B030D-6E8A-4147-A177-3AD203B41FA5}">
                      <a16:colId xmlns:a16="http://schemas.microsoft.com/office/drawing/2014/main" val="4161467752"/>
                    </a:ext>
                  </a:extLst>
                </a:gridCol>
                <a:gridCol w="1485220">
                  <a:extLst>
                    <a:ext uri="{9D8B030D-6E8A-4147-A177-3AD203B41FA5}">
                      <a16:colId xmlns:a16="http://schemas.microsoft.com/office/drawing/2014/main" val="3417148357"/>
                    </a:ext>
                  </a:extLst>
                </a:gridCol>
                <a:gridCol w="1602642">
                  <a:extLst>
                    <a:ext uri="{9D8B030D-6E8A-4147-A177-3AD203B41FA5}">
                      <a16:colId xmlns:a16="http://schemas.microsoft.com/office/drawing/2014/main" val="3450785608"/>
                    </a:ext>
                  </a:extLst>
                </a:gridCol>
                <a:gridCol w="1247574">
                  <a:extLst>
                    <a:ext uri="{9D8B030D-6E8A-4147-A177-3AD203B41FA5}">
                      <a16:colId xmlns:a16="http://schemas.microsoft.com/office/drawing/2014/main" val="102742714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l-G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l-GR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20348"/>
                  </a:ext>
                </a:extLst>
              </a:tr>
              <a:tr h="4803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l-GR" sz="16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λίγο</a:t>
                      </a:r>
                      <a:endParaRPr lang="el-GR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l-GR" sz="16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αρκετά</a:t>
                      </a:r>
                      <a:endParaRPr lang="el-GR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l-GR" sz="16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πολύ</a:t>
                      </a:r>
                      <a:endParaRPr lang="el-GR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l-GR" sz="16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πάρα πολύ</a:t>
                      </a:r>
                      <a:endParaRPr lang="el-GR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μέγιστο</a:t>
                      </a:r>
                      <a:endParaRPr lang="el-GR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35213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BD6F045-327C-4847-5886-23A148F2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78" y="244972"/>
            <a:ext cx="753736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Προμαθηματικές ασκήσεις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νήπια ενώνουν σε αντιστοίχιση ένα προς ένα τα φωτοβολταϊκά που αντιστοιχούν στο σωστό αντίστοιχο σύνολο των Ήλιων.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Στο κουτάκι αναγράφεται ο αριθμός από το 1 ως το 5 για να δείξουμε ποια φωτοβολταϊκά κάνουν περισσότερη εξοικονόμηση ηλεκτρικού ρεύματος.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κλίμακα είναι πεντάβαθμη.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Συγκεκριμένα 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Βέλος: Με γωνία 3">
            <a:extLst>
              <a:ext uri="{FF2B5EF4-FFF2-40B4-BE49-F238E27FC236}">
                <a16:creationId xmlns:a16="http://schemas.microsoft.com/office/drawing/2014/main" id="{16CFBC1A-FE3E-341C-6568-73352A380C8B}"/>
              </a:ext>
            </a:extLst>
          </p:cNvPr>
          <p:cNvSpPr/>
          <p:nvPr/>
        </p:nvSpPr>
        <p:spPr>
          <a:xfrm rot="5400000">
            <a:off x="4079410" y="2195424"/>
            <a:ext cx="899454" cy="275272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34DE957E-CDD1-5B65-C9F6-637ADECF7E47}"/>
              </a:ext>
            </a:extLst>
          </p:cNvPr>
          <p:cNvSpPr/>
          <p:nvPr/>
        </p:nvSpPr>
        <p:spPr>
          <a:xfrm>
            <a:off x="1974850" y="587375"/>
            <a:ext cx="6273800" cy="61039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335D89E5-6E08-0800-07ED-845F273749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350" y="317183"/>
            <a:ext cx="5830903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D5BB10-4AFE-56D3-B232-06C29E55D9C1}"/>
              </a:ext>
            </a:extLst>
          </p:cNvPr>
          <p:cNvSpPr txBox="1"/>
          <p:nvPr/>
        </p:nvSpPr>
        <p:spPr>
          <a:xfrm>
            <a:off x="2176463" y="102870"/>
            <a:ext cx="6105524" cy="4070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kern="100" dirty="0">
                <a:ln w="6600">
                  <a:solidFill>
                    <a:schemeClr val="accent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Αντιστοίχιση Ήλιων με Φωτοβολταϊκά</a:t>
            </a:r>
            <a:endParaRPr lang="el-GR" sz="2000" b="1" kern="100" dirty="0">
              <a:ln w="6600">
                <a:solidFill>
                  <a:schemeClr val="accent3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Ευθεία γραμμή σύνδεσης 28">
            <a:extLst>
              <a:ext uri="{FF2B5EF4-FFF2-40B4-BE49-F238E27FC236}">
                <a16:creationId xmlns:a16="http://schemas.microsoft.com/office/drawing/2014/main" id="{48CA59B2-9BFF-DB21-9609-8B7607328CE8}"/>
              </a:ext>
            </a:extLst>
          </p:cNvPr>
          <p:cNvCxnSpPr/>
          <p:nvPr/>
        </p:nvCxnSpPr>
        <p:spPr>
          <a:xfrm>
            <a:off x="5229225" y="606425"/>
            <a:ext cx="0" cy="608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>
            <a:extLst>
              <a:ext uri="{FF2B5EF4-FFF2-40B4-BE49-F238E27FC236}">
                <a16:creationId xmlns:a16="http://schemas.microsoft.com/office/drawing/2014/main" id="{0DE4CF6F-2D1C-52BE-023A-9B70C5BDD61B}"/>
              </a:ext>
            </a:extLst>
          </p:cNvPr>
          <p:cNvCxnSpPr/>
          <p:nvPr/>
        </p:nvCxnSpPr>
        <p:spPr>
          <a:xfrm flipV="1">
            <a:off x="1946275" y="1612900"/>
            <a:ext cx="6335712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2" name="Ευθεία γραμμή σύνδεσης 12321">
            <a:extLst>
              <a:ext uri="{FF2B5EF4-FFF2-40B4-BE49-F238E27FC236}">
                <a16:creationId xmlns:a16="http://schemas.microsoft.com/office/drawing/2014/main" id="{6C884D97-69C7-6E8C-B73B-8EFC19237FFC}"/>
              </a:ext>
            </a:extLst>
          </p:cNvPr>
          <p:cNvCxnSpPr>
            <a:cxnSpLocks/>
          </p:cNvCxnSpPr>
          <p:nvPr/>
        </p:nvCxnSpPr>
        <p:spPr>
          <a:xfrm>
            <a:off x="1995488" y="2686050"/>
            <a:ext cx="6253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0" name="Ευθεία γραμμή σύνδεσης 12329">
            <a:extLst>
              <a:ext uri="{FF2B5EF4-FFF2-40B4-BE49-F238E27FC236}">
                <a16:creationId xmlns:a16="http://schemas.microsoft.com/office/drawing/2014/main" id="{12AD1DCE-950F-6E45-2F62-8F91603940E4}"/>
              </a:ext>
            </a:extLst>
          </p:cNvPr>
          <p:cNvCxnSpPr>
            <a:cxnSpLocks/>
          </p:cNvCxnSpPr>
          <p:nvPr/>
        </p:nvCxnSpPr>
        <p:spPr>
          <a:xfrm>
            <a:off x="1946275" y="3810000"/>
            <a:ext cx="6253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8" name="Ευθεία γραμμή σύνδεσης 12337">
            <a:extLst>
              <a:ext uri="{FF2B5EF4-FFF2-40B4-BE49-F238E27FC236}">
                <a16:creationId xmlns:a16="http://schemas.microsoft.com/office/drawing/2014/main" id="{87230CA5-3175-88FD-B40F-75E1D524612A}"/>
              </a:ext>
            </a:extLst>
          </p:cNvPr>
          <p:cNvCxnSpPr>
            <a:cxnSpLocks/>
          </p:cNvCxnSpPr>
          <p:nvPr/>
        </p:nvCxnSpPr>
        <p:spPr>
          <a:xfrm>
            <a:off x="2000251" y="4772025"/>
            <a:ext cx="6253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6" name="AutoShape 108"/>
          <p:cNvSpPr>
            <a:spLocks noChangeArrowheads="1"/>
          </p:cNvSpPr>
          <p:nvPr/>
        </p:nvSpPr>
        <p:spPr bwMode="auto">
          <a:xfrm>
            <a:off x="7660747" y="5855229"/>
            <a:ext cx="342900" cy="266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Κουμπί ενέργειας: Μετάβαση στο τέλος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47A104BE-4355-7E86-A89F-98DEFB078572}"/>
              </a:ext>
            </a:extLst>
          </p:cNvPr>
          <p:cNvSpPr/>
          <p:nvPr/>
        </p:nvSpPr>
        <p:spPr>
          <a:xfrm>
            <a:off x="457200" y="5215813"/>
            <a:ext cx="7352518" cy="251925"/>
          </a:xfrm>
          <a:prstGeom prst="actionButtonE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ουμπί ενέργειας: Μετάβαση στο τέλος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61E51E08-D1CC-0E0C-A63F-5CF0D3FE0E62}"/>
              </a:ext>
            </a:extLst>
          </p:cNvPr>
          <p:cNvSpPr/>
          <p:nvPr/>
        </p:nvSpPr>
        <p:spPr>
          <a:xfrm>
            <a:off x="457201" y="4870581"/>
            <a:ext cx="7352520" cy="251925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ουμπί ενέργειας: Μετάβαση στο τέλος 4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B2D4F085-9547-EC5B-2D39-CFBB059F04AF}"/>
              </a:ext>
            </a:extLst>
          </p:cNvPr>
          <p:cNvSpPr/>
          <p:nvPr/>
        </p:nvSpPr>
        <p:spPr>
          <a:xfrm>
            <a:off x="457200" y="4460034"/>
            <a:ext cx="7352519" cy="3172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CAA3D-DDBE-5005-6022-F86DDDCDFE91}"/>
              </a:ext>
            </a:extLst>
          </p:cNvPr>
          <p:cNvSpPr txBox="1"/>
          <p:nvPr/>
        </p:nvSpPr>
        <p:spPr>
          <a:xfrm>
            <a:off x="391886" y="-105046"/>
            <a:ext cx="9077325" cy="685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l-GR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</a:p>
          <a:p>
            <a:pPr algn="ctr">
              <a:spcAft>
                <a:spcPts val="800"/>
              </a:spcAft>
            </a:pPr>
            <a:endParaRPr lang="el-GR" sz="1600" b="1" u="sng" kern="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l-GR" sz="2000" b="1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Επισκέψεις- Δράσεις Εκτός Σχολικού Περιβάλλοντος </a:t>
            </a:r>
            <a:endParaRPr lang="el-GR" sz="20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Επίσκεψη σε Υδροηλεκτρικό Σταθμό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Συνεργασία με το τοπικό γραφείο της ΔΕΗ και τοπικό ΚΠΕ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Τοπικό κατάστημα Ανανεώσιμων Πηγών Ενέργειας (ΑΠΕ)</a:t>
            </a:r>
          </a:p>
          <a:p>
            <a:pPr marL="457200" algn="just"/>
            <a:endParaRPr lang="el-GR" sz="2000" b="1" u="sng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800"/>
              </a:spcAft>
            </a:pPr>
            <a:r>
              <a:rPr lang="el-GR" sz="2000" b="1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Νέες Τεχνολογίες – Επεξεργασία βίντεο</a:t>
            </a:r>
            <a:r>
              <a:rPr lang="el-GR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Δημιουργούνται τρία (3)  βίντεο για το πρόγραμμα που πραγματοποιήθηκε με οπτικοακουστικό υλικό (βίντεο, φωτογραφίες).</a:t>
            </a: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βίντεο  συνοδεύονται με εικόνες και ηχητική περιγραφή και έχουν ως κεντρικό θέμα  την ηλιακή ενέργεια ως Ανανεώσιμη Πηγή Ενέργειας (ΑΠΕ) με τρεις θεματικές δραστηριότητες</a:t>
            </a: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Α) Περιγραφή Φωτοβολταϊκών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Β) Επισκέψεις εκτός σχολικής αίθουσας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Γ) Ο Ήλιος εν δράση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κάθε βίντεο, υπάρχει ο αντίστοιχος  κωδικός QR (αρχείο: CODES-DIRECTIONS.PDF).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</a:pP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κωδικοί στέλνονται στους γονείς στα προσωπικά τους </a:t>
            </a:r>
            <a:r>
              <a:rPr lang="en-GB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</a:t>
            </a:r>
            <a:r>
              <a:rPr lang="el-GR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sz="16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sz="16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Κουμπί ενέργειας: Βίντεο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4B5640D-BE18-AF26-F82F-E6A0D55931CB}"/>
              </a:ext>
            </a:extLst>
          </p:cNvPr>
          <p:cNvSpPr/>
          <p:nvPr/>
        </p:nvSpPr>
        <p:spPr>
          <a:xfrm>
            <a:off x="7301401" y="2080442"/>
            <a:ext cx="1226779" cy="89602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7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B55DF9-552A-78D9-B1FC-E3B69F3B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729"/>
            <a:ext cx="8596668" cy="86611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Ο έβδομος στόχος της βιώσιμης ανάπτυξης και η αναγκαιότητα επίτευξής του (1/4)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830531-8957-B480-7228-FC75E0AB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4234"/>
            <a:ext cx="8596668" cy="4979405"/>
          </a:xfrm>
        </p:spPr>
        <p:txBody>
          <a:bodyPr/>
          <a:lstStyle/>
          <a:p>
            <a:r>
              <a:rPr lang="el-GR" u="sng" dirty="0"/>
              <a:t>Στόχος</a:t>
            </a:r>
            <a:r>
              <a:rPr lang="el-GR" dirty="0"/>
              <a:t>: Η εξασφάλιση πρόσβασης σε οικονομικά προσιτή, αξιόπιστη, βιώσιμη και σύγχρονη ενέργεια για όλους.</a:t>
            </a:r>
          </a:p>
          <a:p>
            <a:r>
              <a:rPr lang="el-GR" dirty="0"/>
              <a:t>Υπάρχει </a:t>
            </a:r>
            <a:r>
              <a:rPr lang="el-GR" b="1" dirty="0"/>
              <a:t>αμφίδρομη σχέση</a:t>
            </a:r>
            <a:r>
              <a:rPr lang="el-GR" dirty="0"/>
              <a:t> ανάμεσα στον έβδομο στόχο και τους υπόλοιπους στόχους βιώσιμης ανάπτυξης. Συγκεκριμένα:</a:t>
            </a:r>
            <a:br>
              <a:rPr lang="el-GR" dirty="0"/>
            </a:br>
            <a:endParaRPr lang="el-GR" dirty="0"/>
          </a:p>
          <a:p>
            <a:pPr marL="0" indent="0" algn="ctr">
              <a:buNone/>
            </a:pPr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Τα ενεργειακά συστήματα αποτελούν θεμέλιο λίθο της κοινωνικής και οικονομικής ανάπτυξης και επηρεάζουν τα αποτελέσματα όλων των υπόλοιπων στόχων βιώσιμης ανάπτυξης.</a:t>
            </a: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b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Δεν είναι επίσης δυνατή η επίτευξη του στόχου 7, διασφαλίζοντας την πρόσβαση σε προσιτή, αξιόπιστη, βιώσιμη και σύγχρονη ενέργεια για όλους, χωρίς να κατανοούμε πως τα συστήματα ενέργειας εξαρτώνται από τις υποδομές και το περιβάλλον. </a:t>
            </a:r>
          </a:p>
        </p:txBody>
      </p:sp>
      <p:sp>
        <p:nvSpPr>
          <p:cNvPr id="4" name="Βέλος: Επάνω-κάτω 3">
            <a:extLst>
              <a:ext uri="{FF2B5EF4-FFF2-40B4-BE49-F238E27FC236}">
                <a16:creationId xmlns:a16="http://schemas.microsoft.com/office/drawing/2014/main" id="{44B909B8-C173-7C22-BB8D-390B59C25449}"/>
              </a:ext>
            </a:extLst>
          </p:cNvPr>
          <p:cNvSpPr/>
          <p:nvPr/>
        </p:nvSpPr>
        <p:spPr>
          <a:xfrm>
            <a:off x="4844393" y="3920150"/>
            <a:ext cx="262550" cy="7423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591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8D4A66-16B7-CDE9-8DE8-3A6189B6E626}"/>
              </a:ext>
            </a:extLst>
          </p:cNvPr>
          <p:cNvSpPr txBox="1"/>
          <p:nvPr/>
        </p:nvSpPr>
        <p:spPr>
          <a:xfrm>
            <a:off x="121298" y="0"/>
            <a:ext cx="9311951" cy="158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800"/>
              </a:spcAft>
            </a:pPr>
            <a:r>
              <a:rPr lang="el-GR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Τελική </a:t>
            </a:r>
            <a:r>
              <a:rPr lang="el-GR" sz="32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ξιολόγηση</a:t>
            </a:r>
            <a:endParaRPr lang="el-GR" sz="32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005840" algn="l"/>
              </a:tabLst>
            </a:pPr>
            <a:r>
              <a:rPr lang="el-GR" sz="1800" kern="0" dirty="0">
                <a:solidFill>
                  <a:srgbClr val="2C2C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4936F734-105C-D363-93D3-A86A50556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043595"/>
              </p:ext>
            </p:extLst>
          </p:nvPr>
        </p:nvGraphicFramePr>
        <p:xfrm>
          <a:off x="759926" y="1166327"/>
          <a:ext cx="7842898" cy="545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4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A218D0-48EB-F3FD-5A8F-05B2EF4A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84" y="3119587"/>
            <a:ext cx="8596668" cy="618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000" dirty="0"/>
              <a:t>Ευχαριστούμε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11080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BE170-9A49-1AEF-CE25-F06B3236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08" y="211248"/>
            <a:ext cx="8596668" cy="956650"/>
          </a:xfrm>
        </p:spPr>
        <p:txBody>
          <a:bodyPr/>
          <a:lstStyle/>
          <a:p>
            <a:pPr algn="ctr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Ο έβδομος στόχος της βιώσιμης ανάπτυξης και η αναγκαιότητα επίτευξής του (2/4)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6F26DD-7241-59BE-590A-52B90E0C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04" y="1883121"/>
            <a:ext cx="8596668" cy="3395049"/>
          </a:xfrm>
        </p:spPr>
        <p:txBody>
          <a:bodyPr>
            <a:normAutofit/>
          </a:bodyPr>
          <a:lstStyle/>
          <a:p>
            <a:r>
              <a:rPr lang="el-GR" dirty="0"/>
              <a:t>Οι συμβατικές πηγές ενέργειας συμβάλλουν αποδεδειγμένα στην οικονομική πρόοδο.</a:t>
            </a:r>
          </a:p>
          <a:p>
            <a:r>
              <a:rPr lang="el-GR" dirty="0"/>
              <a:t>Οι συμβατικές πηγές ενέργειας, όμως, εξαντλούνται ταχέως.</a:t>
            </a:r>
          </a:p>
          <a:p>
            <a:r>
              <a:rPr lang="el-GR" dirty="0"/>
              <a:t>Η ζήτηση για ενέργεια αυξάνεται συνεχώς, κάτι που οδήγησε σε αύξηση την κατανάλωση πρωτογενούς ενέργειας.</a:t>
            </a:r>
          </a:p>
          <a:p>
            <a:r>
              <a:rPr lang="el-GR" dirty="0"/>
              <a:t>Τα περιβαλλοντικά ζητήματα οδηγούν σε έρευνα σχετικά με αποδοτικότερους και πράσινους τρόπους ηλεκτροπαραγωγής.</a:t>
            </a:r>
          </a:p>
          <a:p>
            <a:r>
              <a:rPr lang="el-GR" dirty="0"/>
              <a:t>Τα ανωτέρω ζητήματα συνδράμουν στην στροφή προς τις ανανεώσιμες πηγές ενέργειας.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14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BE170-9A49-1AEF-CE25-F06B3236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08" y="211248"/>
            <a:ext cx="8596668" cy="956650"/>
          </a:xfrm>
        </p:spPr>
        <p:txBody>
          <a:bodyPr/>
          <a:lstStyle/>
          <a:p>
            <a:pPr algn="ctr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Ο έβδομος στόχος της βιώσιμης ανάπτυξης και η αναγκαιότητα επίτευξής του (3/4)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6F26DD-7241-59BE-590A-52B90E0C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43" y="1258433"/>
            <a:ext cx="8596668" cy="42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Χώρες της Αφρικής και της Νότιας Ασίας δεν έχουν πρόσβαση στην ηλεκτρική ενέργεια, με συνέπειες στην υγεία των κατοίκων, κάτι που μπορεί να υπερκεραστεί με την χρήση ανανεώσιμων πηγών ενέργειας.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8FE2F5-0940-A905-B0DA-79D5C7396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92" y="2249786"/>
            <a:ext cx="5376815" cy="40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1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BE170-9A49-1AEF-CE25-F06B3236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08" y="211248"/>
            <a:ext cx="8596668" cy="956650"/>
          </a:xfrm>
        </p:spPr>
        <p:txBody>
          <a:bodyPr/>
          <a:lstStyle/>
          <a:p>
            <a:pPr algn="ctr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Ο έβδομος στόχος της βιώσιμης ανάπτυξης και η αναγκαιότητα επίτευξής του (4/4)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6F26DD-7241-59BE-590A-52B90E0C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82" y="1720160"/>
            <a:ext cx="8596668" cy="3195872"/>
          </a:xfrm>
        </p:spPr>
        <p:txBody>
          <a:bodyPr>
            <a:normAutofit/>
          </a:bodyPr>
          <a:lstStyle/>
          <a:p>
            <a:r>
              <a:rPr lang="el-GR" dirty="0"/>
              <a:t>Σκοπός είναι επίσης η ισότιμη πρόσβαση στην ενέργεια και η εξάλειψη ανισοτήτων, όπως π.χ. των αναπτυσσόμενων χωρών.</a:t>
            </a:r>
          </a:p>
          <a:p>
            <a:r>
              <a:rPr lang="el-GR" dirty="0"/>
              <a:t>Χρειάζονται εθνικές και περιφερειακές στρατηγικές και ο προσεκτικός σχεδιασμός των ενεργειακών συστημάτων.</a:t>
            </a:r>
          </a:p>
          <a:p>
            <a:r>
              <a:rPr lang="el-GR" dirty="0"/>
              <a:t>Η ενέργεια θα χρησιμοποιηθεί ώστε να διευθετηθούν προβλήματα ύδρευσης, αποχέτευσης και τροφής.</a:t>
            </a:r>
          </a:p>
          <a:p>
            <a:r>
              <a:rPr lang="el-GR" dirty="0"/>
              <a:t>Οι βιώσιμες χρήσεις της βιοενέργειας θα εξασφαλίσουν διαφοροποιημένη παροχή υπηρεσιών ανανεώσιμης ενέργειας με σκοπό την διαβίωση σε ένα ευρύ φάσμα συνθηκών ζωής.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59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D5180-106C-6E6E-E405-F37806C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675"/>
            <a:ext cx="8596668" cy="875168"/>
          </a:xfrm>
        </p:spPr>
        <p:txBody>
          <a:bodyPr>
            <a:no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Η επίτευξη του έβδομου στόχου της βιώσιμης ανάπτυξης από το 2015 έως </a:t>
            </a:r>
            <a:r>
              <a:rPr lang="el-GR" sz="2400">
                <a:solidFill>
                  <a:schemeClr val="accent2">
                    <a:lumMod val="75000"/>
                  </a:schemeClr>
                </a:solidFill>
              </a:rPr>
              <a:t>το 2021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και η προοπτική για το 2030 (1/3)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14B496-3610-C102-BCE5-8A93A180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570"/>
            <a:ext cx="8596668" cy="4001631"/>
          </a:xfrm>
        </p:spPr>
        <p:txBody>
          <a:bodyPr>
            <a:normAutofit/>
          </a:bodyPr>
          <a:lstStyle/>
          <a:p>
            <a:r>
              <a:rPr lang="el-GR" dirty="0"/>
              <a:t>Οι σύγχρονες ενεργειακές υπηρεσίες αποτελούν αναπόσπαστο κομμάτι της ευημερίας, της δημόσιας υγείας και της ποιοτικής εκπαίδευσης για όλους.</a:t>
            </a:r>
          </a:p>
          <a:p>
            <a:r>
              <a:rPr lang="el-GR" dirty="0"/>
              <a:t>Οι σύγχρονες ενεργειακές υπηρεσίες αποτελούν το κλειδί για βιώσιμη εκβιομηχάνιση.</a:t>
            </a:r>
          </a:p>
          <a:p>
            <a:r>
              <a:rPr lang="el-GR" dirty="0"/>
              <a:t>Η ενέργεια αντιπροσωπεύει το 60% των συνολικών εκπομπών των αερίων του θερμοκηπίου.</a:t>
            </a:r>
          </a:p>
          <a:p>
            <a:r>
              <a:rPr lang="el-GR" sz="1800" kern="100" dirty="0">
                <a:effectLst/>
                <a:ea typeface="Calibri" panose="020F0502020204030204" pitchFamily="34" charset="0"/>
              </a:rPr>
              <a:t>Ο κόσμος απέχει ακόμη πολύ από την επίτευξη του οράματος του έβδομου στόχου της βιώσιμης ανάπτυξης για οικονομικά προσιτή και καθαρή ενέργεια για όλους.</a:t>
            </a:r>
          </a:p>
          <a:p>
            <a:r>
              <a:rPr lang="el-GR" sz="1800" kern="100" dirty="0">
                <a:effectLst/>
                <a:ea typeface="Calibri" panose="020F0502020204030204" pitchFamily="34" charset="0"/>
              </a:rPr>
              <a:t>Η ηλεκτροδότηση μέσω αποκεντρωμένων λύσεων που βασίζονται στις ανανεώσιμες πηγές ενέργειας κέρδισε δυναμική.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68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D5180-106C-6E6E-E405-F37806C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675"/>
            <a:ext cx="8596668" cy="875168"/>
          </a:xfrm>
        </p:spPr>
        <p:txBody>
          <a:bodyPr>
            <a:noAutofit/>
          </a:bodyPr>
          <a:lstStyle/>
          <a:p>
            <a:pPr algn="ctr"/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Η επίτευξη του έβδομου στόχου της βιώσιμης ανάπτυξης από το 2015 έως το 2020 και η προοπτική για το 2030 (2/3)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57E973C-F469-F264-366C-32B98AA70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5" y="1601788"/>
            <a:ext cx="8063968" cy="3965575"/>
          </a:xfrm>
        </p:spPr>
      </p:pic>
    </p:spTree>
    <p:extLst>
      <p:ext uri="{BB962C8B-B14F-4D97-AF65-F5344CB8AC3E}">
        <p14:creationId xmlns:p14="http://schemas.microsoft.com/office/powerpoint/2010/main" val="687827619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3032</Words>
  <Application>Microsoft Macintosh PowerPoint</Application>
  <PresentationFormat>Ευρεία οθόνη</PresentationFormat>
  <Paragraphs>378</Paragraphs>
  <Slides>41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Όψη</vt:lpstr>
      <vt:lpstr>ΠΑΝΕΠΙΣΤΗΜΙΟ ΑΙΓΑΙΟΥ – Τ.Ε.Π.Α.Ε.Σ.  ΠΜΣ ‘’ΠΕΡΙΒΑΛΛΟΝΤΙΚΗ ΕΚΠΑΙΔΕΥΣΗ’’   «Περιβαλλοντικά Ζητήματα στην  προοπτική της Αειφόρου Ανάπτυξης»   Διδάσκων καθηγητή  Μόγιας Αθανάσιος     </vt:lpstr>
      <vt:lpstr>Παρουσίαση του PowerPoint</vt:lpstr>
      <vt:lpstr>Η Ατζέντα 2030</vt:lpstr>
      <vt:lpstr>Ο έβδομος στόχος της βιώσιμης ανάπτυξης και η αναγκαιότητα επίτευξής του (1/4)</vt:lpstr>
      <vt:lpstr>Ο έβδομος στόχος της βιώσιμης ανάπτυξης και η αναγκαιότητα επίτευξής του (2/4)</vt:lpstr>
      <vt:lpstr>Ο έβδομος στόχος της βιώσιμης ανάπτυξης και η αναγκαιότητα επίτευξής του (3/4)</vt:lpstr>
      <vt:lpstr>Ο έβδομος στόχος της βιώσιμης ανάπτυξης και η αναγκαιότητα επίτευξής του (4/4)</vt:lpstr>
      <vt:lpstr>Η επίτευξη του έβδομου στόχου της βιώσιμης ανάπτυξης από το 2015 έως το 2021 και η προοπτική για το 2030 (1/3)</vt:lpstr>
      <vt:lpstr>Η επίτευξη του έβδομου στόχου της βιώσιμης ανάπτυξης από το 2015 έως το 2020 και η προοπτική για το 2030 (2/3)</vt:lpstr>
      <vt:lpstr>Η επίτευξη του έβδομου στόχου της βιώσιμης ανάπτυξης από το 2015 έως το 2020 και η προοπτική για το 2030 (3/3)</vt:lpstr>
      <vt:lpstr>Οι επιμέρους τομείς στόχευσης του έβδομου στόχου της βιώσιμης ανάπτυξης</vt:lpstr>
      <vt:lpstr>Ανανεώσιμες πηγές ενέργειας (1/3)</vt:lpstr>
      <vt:lpstr>Ανανεώσιμες πηγές ενέργειας (2/3)</vt:lpstr>
      <vt:lpstr>Ανανεώσιμες πηγές ενέργειας (3/3)</vt:lpstr>
      <vt:lpstr>Πλεονεκτήματα και μειονεκτήματα των ανανεώσιμων πηγών ενέργειας (1/2)</vt:lpstr>
      <vt:lpstr>Πλεονεκτήματα και μειονεκτήματα των ανανεώσιμων πηγών ενέργειας (2/2)</vt:lpstr>
      <vt:lpstr>Οι ανανεώσιμες πηγές ενέργειας στην Ελλάδα (1/3)</vt:lpstr>
      <vt:lpstr>Οι ανανεώσιμες πηγές ενέργειας στην Ελλάδα (2/3)</vt:lpstr>
      <vt:lpstr>Οι ανανεώσιμες πηγές ενέργειας στην Ελλάδα (3/3)</vt:lpstr>
      <vt:lpstr>Παρουσίαση του PowerPoint</vt:lpstr>
      <vt:lpstr>Επίλογος</vt:lpstr>
      <vt:lpstr>Παρουσίαση του PowerPoint</vt:lpstr>
      <vt:lpstr>Στόχος 7 Φθηνή και Καθαρή Ενέργεια Ανανεώσιμες Πηγές Ενέργειας </vt:lpstr>
      <vt:lpstr>Κεντρικά σημεία του Προγράμματος Ηλιακή Ενέργεια   Ανεξάντλητη πηγή χωρίς περιορισμούς χώρου και χρόνου για την εκμετάλλευσή της.</vt:lpstr>
      <vt:lpstr> </vt:lpstr>
      <vt:lpstr>Τρόποι εμπλοκής των νηπίων στο Περιβαλλοντικό Πρόγραμμα </vt:lpstr>
      <vt:lpstr>Παρουσίαση του PowerPoint</vt:lpstr>
      <vt:lpstr>Παρουσίαση του PowerPoint</vt:lpstr>
      <vt:lpstr>       Διαθεματικότητα </vt:lpstr>
      <vt:lpstr>Υλοποίηση Προγράμματος </vt:lpstr>
      <vt:lpstr>Δραστηριότητες 1.1 Ο Ήλιος Ο Ηλιάτορας του Οδυσσέα Ελύτη 1.2 Γνωριμία με τους Ήλιους του Βαν Γκογκ.   </vt:lpstr>
      <vt:lpstr>2. Ο ήλιος στον κύκλο του νερού     </vt:lpstr>
      <vt:lpstr>Παρουσίαση του PowerPoint</vt:lpstr>
      <vt:lpstr>Δημιουργία αφίσας  «Τα 10 ΔΕΝ για την ενέργεια»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Papadaki</dc:creator>
  <cp:lastModifiedBy>Thanos Mogias</cp:lastModifiedBy>
  <cp:revision>135</cp:revision>
  <dcterms:created xsi:type="dcterms:W3CDTF">2023-05-07T11:39:06Z</dcterms:created>
  <dcterms:modified xsi:type="dcterms:W3CDTF">2023-05-24T13:04:03Z</dcterms:modified>
</cp:coreProperties>
</file>