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7" r:id="rId2"/>
    <p:sldId id="258" r:id="rId3"/>
    <p:sldId id="259" r:id="rId4"/>
    <p:sldId id="274"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6858000" cy="9144000" type="screen4x3"/>
  <p:notesSz cx="6858000" cy="9144000"/>
  <p:embeddedFontLst>
    <p:embeddedFont>
      <p:font typeface="Arimo" panose="020B0604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5"/>
    <a:srgbClr val="FFEFF1"/>
    <a:srgbClr val="FDE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4321D3-65E0-4741-8EF6-9380FC9F7A6B}">
  <a:tblStyle styleId="{F14321D3-65E0-4741-8EF6-9380FC9F7A6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434" autoAdjust="0"/>
  </p:normalViewPr>
  <p:slideViewPr>
    <p:cSldViewPr snapToGrid="0">
      <p:cViewPr varScale="1">
        <p:scale>
          <a:sx n="82" d="100"/>
          <a:sy n="82" d="100"/>
        </p:scale>
        <p:origin x="2976" y="17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439796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4479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5272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2211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966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3097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75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9899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16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890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29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737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92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70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340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87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902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514350" y="2840568"/>
            <a:ext cx="5829300" cy="1960033"/>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028700" y="5181600"/>
            <a:ext cx="4800600" cy="23368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411692" y="2064809"/>
            <a:ext cx="6034617" cy="6172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892969" y="5110957"/>
            <a:ext cx="10401300" cy="1157288"/>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264694" y="4010819"/>
            <a:ext cx="10401300" cy="33575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541735" y="5875867"/>
            <a:ext cx="5829300" cy="18161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541735" y="3875618"/>
            <a:ext cx="5829300" cy="2000249"/>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257175" y="2844800"/>
            <a:ext cx="2257425" cy="8045451"/>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2628900" y="2844800"/>
            <a:ext cx="2257425" cy="8045451"/>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342900" y="2046817"/>
            <a:ext cx="3030141" cy="853016"/>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342900" y="2899833"/>
            <a:ext cx="3030141" cy="5268384"/>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3483769" y="2046817"/>
            <a:ext cx="3031331" cy="853016"/>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3483769" y="2899833"/>
            <a:ext cx="3031331" cy="5268384"/>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342900" y="364067"/>
            <a:ext cx="2256235" cy="15494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2681287" y="364067"/>
            <a:ext cx="3833813" cy="7804151"/>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342900" y="1913467"/>
            <a:ext cx="2256235" cy="6254751"/>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344216" y="6400800"/>
            <a:ext cx="4114800" cy="755651"/>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344216" y="817033"/>
            <a:ext cx="4114800" cy="54864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344216" y="7156451"/>
            <a:ext cx="4114800" cy="1073149"/>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paAKlSXGi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descr="sima_aegean4"/>
          <p:cNvPicPr preferRelativeResize="0"/>
          <p:nvPr/>
        </p:nvPicPr>
        <p:blipFill rotWithShape="1">
          <a:blip r:embed="rId3">
            <a:alphaModFix/>
          </a:blip>
          <a:srcRect/>
          <a:stretch/>
        </p:blipFill>
        <p:spPr>
          <a:xfrm>
            <a:off x="2768269" y="185641"/>
            <a:ext cx="1224136" cy="921296"/>
          </a:xfrm>
          <a:prstGeom prst="rect">
            <a:avLst/>
          </a:prstGeom>
          <a:noFill/>
          <a:ln>
            <a:noFill/>
          </a:ln>
        </p:spPr>
      </p:pic>
      <p:sp>
        <p:nvSpPr>
          <p:cNvPr id="91" name="Google Shape;91;p14"/>
          <p:cNvSpPr txBox="1"/>
          <p:nvPr/>
        </p:nvSpPr>
        <p:spPr>
          <a:xfrm>
            <a:off x="546942" y="1228920"/>
            <a:ext cx="5807902" cy="7562526"/>
          </a:xfrm>
          <a:prstGeom prst="rect">
            <a:avLst/>
          </a:prstGeom>
          <a:solidFill>
            <a:schemeClr val="lt1"/>
          </a:solidFill>
          <a:ln w="25400" cap="flat" cmpd="sng">
            <a:noFill/>
            <a:prstDash val="solid"/>
            <a:round/>
            <a:headEnd type="none" w="sm" len="sm"/>
            <a:tailEnd type="none" w="sm" len="sm"/>
          </a:ln>
        </p:spPr>
        <p:txBody>
          <a:bodyPr spcFirstLastPara="1" wrap="square" lIns="91425" tIns="45700" rIns="91425" bIns="45700" anchor="t" anchorCtr="0">
            <a:noAutofit/>
          </a:bodyPr>
          <a:lstStyle/>
          <a:p>
            <a:pPr algn="ctr">
              <a:lnSpc>
                <a:spcPct val="150000"/>
              </a:lnSpc>
            </a:pPr>
            <a:r>
              <a:rPr lang="el-GR" sz="1600" b="1" i="0" u="sng" strike="noStrike" cap="none" dirty="0">
                <a:solidFill>
                  <a:srgbClr val="0070C0"/>
                </a:solidFill>
                <a:latin typeface="Calibri" panose="020F0502020204030204" pitchFamily="34" charset="0"/>
                <a:ea typeface="Calibri"/>
                <a:cs typeface="Calibri" panose="020F0502020204030204" pitchFamily="34" charset="0"/>
                <a:sym typeface="Calibri"/>
              </a:rPr>
              <a:t>ΠΑΝΕΠΙΣΤΗΜΙΟ</a:t>
            </a:r>
            <a:r>
              <a:rPr lang="el-GR" sz="1600" b="1" u="sng" dirty="0">
                <a:solidFill>
                  <a:srgbClr val="0070C0"/>
                </a:solidFill>
                <a:latin typeface="Calibri" panose="020F0502020204030204" pitchFamily="34" charset="0"/>
                <a:ea typeface="Calibri"/>
                <a:cs typeface="Calibri" panose="020F0502020204030204" pitchFamily="34" charset="0"/>
                <a:sym typeface="Calibri"/>
              </a:rPr>
              <a:t> </a:t>
            </a:r>
            <a:r>
              <a:rPr lang="el-GR" sz="1600" b="1" i="0" u="sng" strike="noStrike" cap="none" dirty="0">
                <a:solidFill>
                  <a:srgbClr val="0070C0"/>
                </a:solidFill>
                <a:latin typeface="Calibri" panose="020F0502020204030204" pitchFamily="34" charset="0"/>
                <a:ea typeface="Calibri"/>
                <a:cs typeface="Calibri" panose="020F0502020204030204" pitchFamily="34" charset="0"/>
                <a:sym typeface="Calibri"/>
              </a:rPr>
              <a:t> ΑΙΓΑΙΟΥ</a:t>
            </a:r>
            <a:endParaRPr lang="el-GR" sz="1600" b="0" i="0" u="none" strike="noStrike" cap="none" dirty="0">
              <a:solidFill>
                <a:srgbClr val="0070C0"/>
              </a:solidFill>
              <a:latin typeface="Calibri" panose="020F0502020204030204" pitchFamily="34" charset="0"/>
              <a:ea typeface="Calibri"/>
              <a:cs typeface="Calibri" panose="020F0502020204030204" pitchFamily="34" charset="0"/>
            </a:endParaRPr>
          </a:p>
          <a:p>
            <a:pPr marL="0" marR="0" lvl="0" indent="0" algn="ctr" rtl="0">
              <a:lnSpc>
                <a:spcPct val="150000"/>
              </a:lnSpc>
              <a:spcBef>
                <a:spcPts val="0"/>
              </a:spcBef>
              <a:spcAft>
                <a:spcPts val="0"/>
              </a:spcAft>
              <a:buNone/>
            </a:pPr>
            <a:r>
              <a:rPr lang="el-GR" sz="1600" b="1" u="sng" dirty="0">
                <a:solidFill>
                  <a:srgbClr val="0070C0"/>
                </a:solidFill>
                <a:latin typeface="Calibri" panose="020F0502020204030204" pitchFamily="34" charset="0"/>
                <a:cs typeface="Calibri" panose="020F0502020204030204" pitchFamily="34" charset="0"/>
              </a:rPr>
              <a:t>ΤΜΗΜΑ ΕΚΠΑΙΔΕΥΣΗΣ ΠΡΟΣΧΟΛΙΚΗΣ ΑΓΩΓΗΣ </a:t>
            </a:r>
            <a:endParaRPr lang="en-GB" sz="1600" b="1" u="sng" dirty="0">
              <a:solidFill>
                <a:srgbClr val="0070C0"/>
              </a:solidFill>
              <a:latin typeface="Calibri" panose="020F0502020204030204" pitchFamily="34" charset="0"/>
              <a:cs typeface="Calibri" panose="020F0502020204030204" pitchFamily="34" charset="0"/>
            </a:endParaRPr>
          </a:p>
          <a:p>
            <a:pPr marL="0" marR="0" lvl="0" indent="0" algn="ctr" rtl="0">
              <a:lnSpc>
                <a:spcPct val="150000"/>
              </a:lnSpc>
              <a:spcBef>
                <a:spcPts val="0"/>
              </a:spcBef>
              <a:spcAft>
                <a:spcPts val="0"/>
              </a:spcAft>
              <a:buNone/>
            </a:pPr>
            <a:r>
              <a:rPr lang="el-GR" sz="1600" b="1" u="sng" dirty="0">
                <a:solidFill>
                  <a:srgbClr val="0070C0"/>
                </a:solidFill>
                <a:latin typeface="Calibri" panose="020F0502020204030204" pitchFamily="34" charset="0"/>
                <a:cs typeface="Calibri" panose="020F0502020204030204" pitchFamily="34" charset="0"/>
              </a:rPr>
              <a:t>ΚΑΙ ΕΚΠΑΙΔΕΥΤΙΚΟΥ ΣΧΕΔΙΑΣΜΟΥ</a:t>
            </a:r>
            <a:endParaRPr lang="el-GR" sz="1600" dirty="0">
              <a:solidFill>
                <a:srgbClr val="0070C0"/>
              </a:solidFill>
              <a:latin typeface="Calibri" panose="020F0502020204030204" pitchFamily="34" charset="0"/>
              <a:cs typeface="Calibri" panose="020F0502020204030204" pitchFamily="34" charset="0"/>
            </a:endParaRPr>
          </a:p>
          <a:p>
            <a:pPr algn="ctr">
              <a:lnSpc>
                <a:spcPct val="150000"/>
              </a:lnSpc>
            </a:pPr>
            <a:r>
              <a:rPr lang="el-GR" sz="1600" b="1" u="sng" dirty="0">
                <a:solidFill>
                  <a:srgbClr val="0070C0"/>
                </a:solidFill>
                <a:latin typeface="Calibri" panose="020F0502020204030204" pitchFamily="34" charset="0"/>
                <a:cs typeface="Calibri" panose="020F0502020204030204" pitchFamily="34" charset="0"/>
              </a:rPr>
              <a:t>Π.Μ.Σ. ΠΕΡΙΒΑΛΛΟΝΤΙΚΗ ΕΚΠΑΙΔΕΥΣΗ</a:t>
            </a:r>
            <a:endParaRPr lang="el-GR" sz="1600" dirty="0">
              <a:solidFill>
                <a:srgbClr val="0070C0"/>
              </a:solidFill>
              <a:latin typeface="Calibri" panose="020F0502020204030204" pitchFamily="34" charset="0"/>
              <a:cs typeface="Calibri" panose="020F0502020204030204" pitchFamily="34" charset="0"/>
            </a:endParaRPr>
          </a:p>
          <a:p>
            <a:pPr marL="0" marR="0" lvl="0" indent="0" algn="ctr" rtl="0">
              <a:lnSpc>
                <a:spcPct val="150000"/>
              </a:lnSpc>
              <a:spcBef>
                <a:spcPts val="0"/>
              </a:spcBef>
              <a:spcAft>
                <a:spcPts val="0"/>
              </a:spcAft>
              <a:buNone/>
            </a:pPr>
            <a:endParaRPr sz="1800" b="1" i="0" u="sng" strike="noStrike" cap="none" dirty="0">
              <a:solidFill>
                <a:srgbClr val="0070C0"/>
              </a:solidFill>
              <a:latin typeface="Calibri" panose="020F0502020204030204" pitchFamily="34" charset="0"/>
              <a:ea typeface="Calibri"/>
              <a:cs typeface="Calibri" panose="020F0502020204030204" pitchFamily="34" charset="0"/>
            </a:endParaRPr>
          </a:p>
          <a:p>
            <a:pPr algn="ctr">
              <a:lnSpc>
                <a:spcPct val="150000"/>
              </a:lnSpc>
            </a:pPr>
            <a:r>
              <a:rPr lang="el-GR" b="1" u="sng" dirty="0">
                <a:solidFill>
                  <a:srgbClr val="C00000"/>
                </a:solidFill>
                <a:latin typeface="Calibri" panose="020F0502020204030204" pitchFamily="34" charset="0"/>
                <a:cs typeface="Calibri" panose="020F0502020204030204" pitchFamily="34" charset="0"/>
              </a:rPr>
              <a:t>Τίτλος Μαθήματος:</a:t>
            </a:r>
            <a:endParaRPr lang="el-GR" b="1" u="sng" dirty="0">
              <a:solidFill>
                <a:schemeClr val="dk1"/>
              </a:solidFill>
              <a:latin typeface="Calibri" panose="020F0502020204030204" pitchFamily="34" charset="0"/>
              <a:ea typeface="Candara"/>
              <a:cs typeface="Calibri" panose="020F0502020204030204" pitchFamily="34" charset="0"/>
              <a:sym typeface="Candara"/>
            </a:endParaRPr>
          </a:p>
          <a:p>
            <a:pPr algn="ctr">
              <a:lnSpc>
                <a:spcPct val="150000"/>
              </a:lnSpc>
            </a:pPr>
            <a:r>
              <a:rPr lang="el-GR" b="1" dirty="0">
                <a:solidFill>
                  <a:schemeClr val="dk1"/>
                </a:solidFill>
                <a:latin typeface="Calibri" panose="020F0502020204030204" pitchFamily="34" charset="0"/>
                <a:ea typeface="Candara"/>
                <a:cs typeface="Calibri" panose="020F0502020204030204" pitchFamily="34" charset="0"/>
                <a:sym typeface="Candara"/>
              </a:rPr>
              <a:t>Ε2. Περιβαλλοντικά Ζητήματα στην προοπτική </a:t>
            </a:r>
          </a:p>
          <a:p>
            <a:pPr algn="ctr">
              <a:lnSpc>
                <a:spcPct val="150000"/>
              </a:lnSpc>
            </a:pPr>
            <a:r>
              <a:rPr lang="el-GR" b="1" dirty="0">
                <a:solidFill>
                  <a:schemeClr val="dk1"/>
                </a:solidFill>
                <a:latin typeface="Calibri" panose="020F0502020204030204" pitchFamily="34" charset="0"/>
                <a:ea typeface="Candara"/>
                <a:cs typeface="Calibri" panose="020F0502020204030204" pitchFamily="34" charset="0"/>
                <a:sym typeface="Candara"/>
              </a:rPr>
              <a:t>της Αειφόρου Ανάπτυξης </a:t>
            </a:r>
            <a:endParaRPr dirty="0">
              <a:solidFill>
                <a:schemeClr val="dk1"/>
              </a:solidFill>
              <a:latin typeface="Calibri" panose="020F0502020204030204" pitchFamily="34" charset="0"/>
              <a:ea typeface="Candara"/>
              <a:cs typeface="Calibri" panose="020F0502020204030204" pitchFamily="34" charset="0"/>
            </a:endParaRPr>
          </a:p>
          <a:p>
            <a:pPr marL="0" marR="0" lvl="0" indent="0" algn="ctr" rtl="0">
              <a:lnSpc>
                <a:spcPct val="150000"/>
              </a:lnSpc>
              <a:spcBef>
                <a:spcPts val="0"/>
              </a:spcBef>
              <a:spcAft>
                <a:spcPts val="0"/>
              </a:spcAft>
              <a:buNone/>
            </a:pPr>
            <a:endParaRPr b="1" i="0" u="none" strike="noStrike" cap="none" dirty="0">
              <a:solidFill>
                <a:schemeClr val="dk1"/>
              </a:solidFill>
              <a:latin typeface="Calibri" panose="020F0502020204030204" pitchFamily="34" charset="0"/>
              <a:ea typeface="Candara"/>
              <a:cs typeface="Calibri" panose="020F0502020204030204" pitchFamily="34" charset="0"/>
            </a:endParaRPr>
          </a:p>
          <a:p>
            <a:pPr algn="ctr">
              <a:lnSpc>
                <a:spcPct val="150000"/>
              </a:lnSpc>
            </a:pPr>
            <a:r>
              <a:rPr lang="el-GR" b="1" u="sng" dirty="0">
                <a:solidFill>
                  <a:srgbClr val="C00000"/>
                </a:solidFill>
                <a:latin typeface="Calibri" panose="020F0502020204030204" pitchFamily="34" charset="0"/>
                <a:ea typeface="Candara"/>
                <a:cs typeface="Calibri" panose="020F0502020204030204" pitchFamily="34" charset="0"/>
                <a:sym typeface="Candara"/>
              </a:rPr>
              <a:t>Διδάσκων</a:t>
            </a:r>
            <a:r>
              <a:rPr lang="en-GB" b="1" u="sng" dirty="0">
                <a:solidFill>
                  <a:srgbClr val="C00000"/>
                </a:solidFill>
                <a:latin typeface="Calibri" panose="020F0502020204030204" pitchFamily="34" charset="0"/>
                <a:ea typeface="Candara"/>
                <a:cs typeface="Calibri" panose="020F0502020204030204" pitchFamily="34" charset="0"/>
                <a:sym typeface="Candara"/>
              </a:rPr>
              <a:t>:</a:t>
            </a:r>
            <a:r>
              <a:rPr lang="el-GR" b="1" u="sng" dirty="0">
                <a:solidFill>
                  <a:srgbClr val="C00000"/>
                </a:solidFill>
                <a:latin typeface="Calibri" panose="020F0502020204030204" pitchFamily="34" charset="0"/>
                <a:ea typeface="Candara"/>
                <a:cs typeface="Calibri" panose="020F0502020204030204" pitchFamily="34" charset="0"/>
                <a:sym typeface="Candara"/>
              </a:rPr>
              <a:t> </a:t>
            </a:r>
            <a:endParaRPr i="0" u="none" strike="noStrike" cap="none" dirty="0">
              <a:solidFill>
                <a:srgbClr val="C00000"/>
              </a:solidFill>
              <a:latin typeface="Calibri" panose="020F0502020204030204" pitchFamily="34" charset="0"/>
              <a:ea typeface="Candara"/>
              <a:cs typeface="Calibri" panose="020F0502020204030204" pitchFamily="34" charset="0"/>
            </a:endParaRPr>
          </a:p>
          <a:p>
            <a:pPr marL="0" marR="0" lvl="0" indent="0" algn="ctr" rtl="0">
              <a:lnSpc>
                <a:spcPct val="150000"/>
              </a:lnSpc>
              <a:spcBef>
                <a:spcPts val="0"/>
              </a:spcBef>
              <a:spcAft>
                <a:spcPts val="0"/>
              </a:spcAft>
              <a:buNone/>
            </a:pPr>
            <a:r>
              <a:rPr lang="el-GR" b="1" dirty="0">
                <a:solidFill>
                  <a:schemeClr val="dk1"/>
                </a:solidFill>
                <a:latin typeface="Calibri" panose="020F0502020204030204" pitchFamily="34" charset="0"/>
                <a:ea typeface="Candara"/>
                <a:cs typeface="Calibri" panose="020F0502020204030204" pitchFamily="34" charset="0"/>
                <a:sym typeface="Candara"/>
              </a:rPr>
              <a:t>Αθανάσιος Μόγιας </a:t>
            </a:r>
            <a:endParaRPr i="0" u="none" strike="noStrike" cap="none" dirty="0">
              <a:solidFill>
                <a:schemeClr val="dk1"/>
              </a:solidFill>
              <a:latin typeface="Calibri" panose="020F0502020204030204" pitchFamily="34" charset="0"/>
              <a:ea typeface="Candara"/>
              <a:cs typeface="Calibri" panose="020F0502020204030204" pitchFamily="34" charset="0"/>
            </a:endParaRPr>
          </a:p>
          <a:p>
            <a:pPr marL="0" marR="0" lvl="0" indent="0" algn="ctr" rtl="0">
              <a:lnSpc>
                <a:spcPct val="150000"/>
              </a:lnSpc>
              <a:spcBef>
                <a:spcPts val="0"/>
              </a:spcBef>
              <a:spcAft>
                <a:spcPts val="0"/>
              </a:spcAft>
              <a:buNone/>
            </a:pPr>
            <a:endParaRPr i="0" u="none" strike="noStrike" cap="none" dirty="0">
              <a:solidFill>
                <a:schemeClr val="dk1"/>
              </a:solidFill>
              <a:latin typeface="Calibri" panose="020F0502020204030204" pitchFamily="34" charset="0"/>
              <a:ea typeface="Candara"/>
              <a:cs typeface="Calibri" panose="020F0502020204030204" pitchFamily="34" charset="0"/>
            </a:endParaRPr>
          </a:p>
          <a:p>
            <a:pPr marL="0" marR="0" lvl="0" indent="0" algn="ctr" rtl="0">
              <a:lnSpc>
                <a:spcPct val="150000"/>
              </a:lnSpc>
              <a:spcBef>
                <a:spcPts val="0"/>
              </a:spcBef>
              <a:spcAft>
                <a:spcPts val="0"/>
              </a:spcAft>
              <a:buNone/>
            </a:pPr>
            <a:r>
              <a:rPr lang="el-GR" b="1" i="0" u="sng" strike="noStrike" cap="none" dirty="0">
                <a:solidFill>
                  <a:srgbClr val="C00000"/>
                </a:solidFill>
                <a:latin typeface="Calibri" panose="020F0502020204030204" pitchFamily="34" charset="0"/>
                <a:ea typeface="Candara"/>
                <a:cs typeface="Calibri" panose="020F0502020204030204" pitchFamily="34" charset="0"/>
                <a:sym typeface="Candara"/>
              </a:rPr>
              <a:t>Τίτλος Εργασίας:</a:t>
            </a:r>
            <a:endParaRPr b="1" i="0" u="none" strike="noStrike" cap="none" dirty="0">
              <a:solidFill>
                <a:srgbClr val="C00000"/>
              </a:solidFill>
              <a:latin typeface="Calibri" panose="020F0502020204030204" pitchFamily="34" charset="0"/>
              <a:ea typeface="Candara"/>
              <a:cs typeface="Calibri" panose="020F0502020204030204" pitchFamily="34" charset="0"/>
            </a:endParaRPr>
          </a:p>
          <a:p>
            <a:pPr algn="ctr">
              <a:lnSpc>
                <a:spcPct val="150000"/>
              </a:lnSpc>
            </a:pPr>
            <a:r>
              <a:rPr lang="el-GR" b="1" dirty="0">
                <a:solidFill>
                  <a:schemeClr val="dk1"/>
                </a:solidFill>
                <a:latin typeface="Calibri" panose="020F0502020204030204" pitchFamily="34" charset="0"/>
                <a:ea typeface="Candara"/>
                <a:cs typeface="Calibri" panose="020F0502020204030204" pitchFamily="34" charset="0"/>
                <a:sym typeface="Candara"/>
              </a:rPr>
              <a:t>Ατζέντα 2030</a:t>
            </a:r>
            <a:r>
              <a:rPr lang="en-GB" b="1" dirty="0">
                <a:solidFill>
                  <a:schemeClr val="dk1"/>
                </a:solidFill>
                <a:latin typeface="Calibri" panose="020F0502020204030204" pitchFamily="34" charset="0"/>
                <a:ea typeface="Candara"/>
                <a:cs typeface="Calibri" panose="020F0502020204030204" pitchFamily="34" charset="0"/>
                <a:sym typeface="Candara"/>
              </a:rPr>
              <a:t>: </a:t>
            </a:r>
            <a:r>
              <a:rPr lang="el-GR" b="1" dirty="0">
                <a:solidFill>
                  <a:schemeClr val="dk1"/>
                </a:solidFill>
                <a:latin typeface="Calibri" panose="020F0502020204030204" pitchFamily="34" charset="0"/>
                <a:ea typeface="Candara"/>
                <a:cs typeface="Calibri" panose="020F0502020204030204" pitchFamily="34" charset="0"/>
                <a:sym typeface="Candara"/>
              </a:rPr>
              <a:t>Στόχος 8</a:t>
            </a:r>
          </a:p>
          <a:p>
            <a:pPr marL="0" marR="0" lvl="0" indent="0" algn="ctr" rtl="0">
              <a:lnSpc>
                <a:spcPct val="150000"/>
              </a:lnSpc>
              <a:spcBef>
                <a:spcPts val="0"/>
              </a:spcBef>
              <a:spcAft>
                <a:spcPts val="0"/>
              </a:spcAft>
              <a:buNone/>
            </a:pPr>
            <a:endParaRPr sz="1600" i="0" u="none" strike="noStrike" cap="none" dirty="0">
              <a:solidFill>
                <a:schemeClr val="dk1"/>
              </a:solidFill>
              <a:latin typeface="Calibri" panose="020F0502020204030204" pitchFamily="34" charset="0"/>
              <a:ea typeface="Candara"/>
              <a:cs typeface="Calibri" panose="020F0502020204030204" pitchFamily="34" charset="0"/>
            </a:endParaRPr>
          </a:p>
          <a:p>
            <a:pPr marL="0" marR="0" lvl="0" indent="0" algn="ctr" rtl="0">
              <a:lnSpc>
                <a:spcPct val="150000"/>
              </a:lnSpc>
              <a:spcBef>
                <a:spcPts val="0"/>
              </a:spcBef>
              <a:spcAft>
                <a:spcPts val="0"/>
              </a:spcAft>
              <a:buNone/>
            </a:pPr>
            <a:endParaRPr sz="1600" i="0" u="none" strike="noStrike" cap="none" dirty="0">
              <a:solidFill>
                <a:schemeClr val="dk1"/>
              </a:solidFill>
              <a:latin typeface="Calibri" panose="020F0502020204030204" pitchFamily="34" charset="0"/>
              <a:ea typeface="Candara"/>
              <a:cs typeface="Calibri" panose="020F0502020204030204" pitchFamily="34" charset="0"/>
            </a:endParaRPr>
          </a:p>
          <a:p>
            <a:pPr marL="0" marR="0" lvl="0" indent="0" algn="ctr" rtl="0">
              <a:lnSpc>
                <a:spcPct val="150000"/>
              </a:lnSpc>
              <a:spcBef>
                <a:spcPts val="0"/>
              </a:spcBef>
              <a:spcAft>
                <a:spcPts val="0"/>
              </a:spcAft>
              <a:buNone/>
            </a:pPr>
            <a:r>
              <a:rPr lang="en-GB" b="1" i="0" strike="noStrike" cap="none" dirty="0">
                <a:solidFill>
                  <a:schemeClr val="dk1"/>
                </a:solidFill>
                <a:latin typeface="Calibri" panose="020F0502020204030204" pitchFamily="34" charset="0"/>
                <a:ea typeface="Candara"/>
                <a:cs typeface="Calibri" panose="020F0502020204030204" pitchFamily="34" charset="0"/>
                <a:sym typeface="Candara"/>
              </a:rPr>
              <a:t>                                            </a:t>
            </a:r>
            <a:r>
              <a:rPr lang="en-GB" b="1" i="0" u="sng" strike="noStrike" cap="none" dirty="0">
                <a:solidFill>
                  <a:schemeClr val="dk1"/>
                </a:solidFill>
                <a:latin typeface="Calibri" panose="020F0502020204030204" pitchFamily="34" charset="0"/>
                <a:ea typeface="Candara"/>
                <a:cs typeface="Calibri" panose="020F0502020204030204" pitchFamily="34" charset="0"/>
                <a:sym typeface="Candara"/>
              </a:rPr>
              <a:t> </a:t>
            </a:r>
            <a:r>
              <a:rPr lang="el-GR" b="1" i="0" u="sng" strike="noStrike" cap="none" dirty="0">
                <a:solidFill>
                  <a:schemeClr val="dk1"/>
                </a:solidFill>
                <a:latin typeface="Calibri" panose="020F0502020204030204" pitchFamily="34" charset="0"/>
                <a:ea typeface="Candara"/>
                <a:cs typeface="Calibri" panose="020F0502020204030204" pitchFamily="34" charset="0"/>
                <a:sym typeface="Candara"/>
              </a:rPr>
              <a:t>Ονοματεπώνυμα Φοιτητριών 6</a:t>
            </a:r>
            <a:r>
              <a:rPr lang="el-GR" b="1" u="sng" baseline="30000" dirty="0">
                <a:solidFill>
                  <a:schemeClr val="dk1"/>
                </a:solidFill>
                <a:latin typeface="Calibri" panose="020F0502020204030204" pitchFamily="34" charset="0"/>
                <a:ea typeface="Candara"/>
                <a:cs typeface="Calibri" panose="020F0502020204030204" pitchFamily="34" charset="0"/>
                <a:sym typeface="Candara"/>
              </a:rPr>
              <a:t>ης</a:t>
            </a:r>
            <a:r>
              <a:rPr lang="el-GR" b="1" u="sng" dirty="0">
                <a:solidFill>
                  <a:schemeClr val="dk1"/>
                </a:solidFill>
                <a:latin typeface="Calibri" panose="020F0502020204030204" pitchFamily="34" charset="0"/>
                <a:ea typeface="Candara"/>
                <a:cs typeface="Calibri" panose="020F0502020204030204" pitchFamily="34" charset="0"/>
                <a:sym typeface="Candara"/>
              </a:rPr>
              <a:t> Ομάδας</a:t>
            </a:r>
            <a:endParaRPr b="1" i="0" u="sng" strike="noStrike" cap="none" dirty="0">
              <a:solidFill>
                <a:schemeClr val="dk1"/>
              </a:solidFill>
              <a:latin typeface="Calibri" panose="020F0502020204030204" pitchFamily="34" charset="0"/>
              <a:ea typeface="Candara"/>
              <a:cs typeface="Calibri" panose="020F0502020204030204" pitchFamily="34" charset="0"/>
            </a:endParaRPr>
          </a:p>
          <a:p>
            <a:pPr marL="0" marR="0" lvl="0" indent="0" algn="r" rtl="0">
              <a:spcBef>
                <a:spcPts val="0"/>
              </a:spcBef>
              <a:spcAft>
                <a:spcPts val="0"/>
              </a:spcAft>
              <a:buNone/>
            </a:pPr>
            <a:endParaRPr b="1" u="sng" dirty="0">
              <a:solidFill>
                <a:schemeClr val="dk1"/>
              </a:solidFill>
              <a:latin typeface="Calibri" panose="020F0502020204030204" pitchFamily="34" charset="0"/>
              <a:ea typeface="Candara"/>
              <a:cs typeface="Calibri" panose="020F0502020204030204" pitchFamily="34" charset="0"/>
            </a:endParaRPr>
          </a:p>
          <a:p>
            <a:pPr algn="r"/>
            <a:r>
              <a:rPr lang="el-GR" b="1" dirty="0">
                <a:solidFill>
                  <a:schemeClr val="dk1"/>
                </a:solidFill>
                <a:latin typeface="Calibri" panose="020F0502020204030204" pitchFamily="34" charset="0"/>
                <a:ea typeface="Candara"/>
                <a:cs typeface="Calibri" panose="020F0502020204030204" pitchFamily="34" charset="0"/>
                <a:sym typeface="Candara"/>
              </a:rPr>
              <a:t>  Οικονόμου Μαριέττα   </a:t>
            </a:r>
            <a:r>
              <a:rPr lang="el-GR" b="1" i="0" u="none" strike="noStrike" cap="none" dirty="0">
                <a:solidFill>
                  <a:schemeClr val="dk1"/>
                </a:solidFill>
                <a:latin typeface="Calibri" panose="020F0502020204030204" pitchFamily="34" charset="0"/>
                <a:ea typeface="Candara"/>
                <a:cs typeface="Calibri" panose="020F0502020204030204" pitchFamily="34" charset="0"/>
                <a:sym typeface="Candara"/>
              </a:rPr>
              <a:t>Α/Μ:</a:t>
            </a:r>
            <a:r>
              <a:rPr lang="el-GR" b="1" dirty="0">
                <a:solidFill>
                  <a:schemeClr val="dk1"/>
                </a:solidFill>
                <a:latin typeface="Calibri" panose="020F0502020204030204" pitchFamily="34" charset="0"/>
                <a:ea typeface="Candara"/>
                <a:cs typeface="Calibri" panose="020F0502020204030204" pitchFamily="34" charset="0"/>
                <a:sym typeface="Candara"/>
              </a:rPr>
              <a:t> </a:t>
            </a:r>
            <a:r>
              <a:rPr lang="el-GR" b="1" dirty="0">
                <a:latin typeface="Calibri" panose="020F0502020204030204" pitchFamily="34" charset="0"/>
                <a:ea typeface="Candara"/>
                <a:cs typeface="Calibri" panose="020F0502020204030204" pitchFamily="34" charset="0"/>
                <a:sym typeface="Candara"/>
              </a:rPr>
              <a:t>42420222017</a:t>
            </a:r>
            <a:endParaRPr b="1" dirty="0">
              <a:latin typeface="Calibri" panose="020F0502020204030204" pitchFamily="34" charset="0"/>
              <a:ea typeface="Candara"/>
              <a:cs typeface="Calibri" panose="020F0502020204030204" pitchFamily="34" charset="0"/>
            </a:endParaRPr>
          </a:p>
          <a:p>
            <a:pPr algn="r"/>
            <a:r>
              <a:rPr lang="el-GR" b="1" i="0" u="none" strike="noStrike" cap="none" dirty="0">
                <a:solidFill>
                  <a:schemeClr val="dk1"/>
                </a:solidFill>
                <a:latin typeface="Calibri" panose="020F0502020204030204" pitchFamily="34" charset="0"/>
                <a:ea typeface="Candara"/>
                <a:cs typeface="Calibri" panose="020F0502020204030204" pitchFamily="34" charset="0"/>
                <a:sym typeface="Candara"/>
              </a:rPr>
              <a:t>Σιδηροπούλου Σοφία</a:t>
            </a:r>
            <a:r>
              <a:rPr lang="el-GR" b="1" dirty="0">
                <a:solidFill>
                  <a:schemeClr val="dk1"/>
                </a:solidFill>
                <a:latin typeface="Calibri" panose="020F0502020204030204" pitchFamily="34" charset="0"/>
                <a:ea typeface="Candara"/>
                <a:cs typeface="Calibri" panose="020F0502020204030204" pitchFamily="34" charset="0"/>
                <a:sym typeface="Candara"/>
              </a:rPr>
              <a:t>     </a:t>
            </a:r>
            <a:r>
              <a:rPr lang="el-GR" b="1" i="0" u="none" strike="noStrike" cap="none" dirty="0">
                <a:solidFill>
                  <a:schemeClr val="dk1"/>
                </a:solidFill>
                <a:latin typeface="Calibri" panose="020F0502020204030204" pitchFamily="34" charset="0"/>
                <a:ea typeface="Candara"/>
                <a:cs typeface="Calibri" panose="020F0502020204030204" pitchFamily="34" charset="0"/>
                <a:sym typeface="Candara"/>
              </a:rPr>
              <a:t>Α/Μ: 4242022028</a:t>
            </a:r>
            <a:endParaRPr dirty="0">
              <a:solidFill>
                <a:schemeClr val="dk1"/>
              </a:solidFill>
              <a:latin typeface="Calibri" panose="020F0502020204030204" pitchFamily="34" charset="0"/>
              <a:ea typeface="Candara"/>
              <a:cs typeface="Calibri" panose="020F0502020204030204" pitchFamily="34" charset="0"/>
            </a:endParaRPr>
          </a:p>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endParaRPr>
          </a:p>
          <a:p>
            <a:pPr algn="ctr"/>
            <a:endParaRPr lang="el-GR" sz="1800" dirty="0">
              <a:solidFill>
                <a:schemeClr val="dk1"/>
              </a:solidFill>
              <a:latin typeface="Calibri" panose="020F0502020204030204" pitchFamily="34" charset="0"/>
              <a:ea typeface="Calibri"/>
              <a:cs typeface="Calibri" panose="020F0502020204030204" pitchFamily="34" charset="0"/>
            </a:endParaRPr>
          </a:p>
          <a:p>
            <a:pPr algn="ctr"/>
            <a:r>
              <a:rPr lang="af-ZA" sz="1600" dirty="0">
                <a:solidFill>
                  <a:srgbClr val="0070C0"/>
                </a:solidFill>
                <a:latin typeface="Calibri" panose="020F0502020204030204" pitchFamily="34" charset="0"/>
                <a:ea typeface="Calibri"/>
                <a:cs typeface="Calibri" panose="020F0502020204030204" pitchFamily="34" charset="0"/>
              </a:rPr>
              <a:t>Εξάμηνο: </a:t>
            </a:r>
            <a:r>
              <a:rPr lang="el-GR" sz="1600" dirty="0">
                <a:solidFill>
                  <a:srgbClr val="0070C0"/>
                </a:solidFill>
                <a:latin typeface="Calibri" panose="020F0502020204030204" pitchFamily="34" charset="0"/>
                <a:ea typeface="Calibri"/>
                <a:cs typeface="Calibri" panose="020F0502020204030204" pitchFamily="34" charset="0"/>
              </a:rPr>
              <a:t>Εαρινό</a:t>
            </a:r>
            <a:r>
              <a:rPr lang="af-ZA" sz="1600" dirty="0">
                <a:solidFill>
                  <a:srgbClr val="0070C0"/>
                </a:solidFill>
                <a:latin typeface="Calibri" panose="020F0502020204030204" pitchFamily="34" charset="0"/>
                <a:ea typeface="Calibri"/>
                <a:cs typeface="Calibri" panose="020F0502020204030204" pitchFamily="34" charset="0"/>
              </a:rPr>
              <a:t> 20</a:t>
            </a:r>
            <a:r>
              <a:rPr lang="el-GR" sz="1600" dirty="0">
                <a:solidFill>
                  <a:srgbClr val="0070C0"/>
                </a:solidFill>
                <a:latin typeface="Calibri" panose="020F0502020204030204" pitchFamily="34" charset="0"/>
                <a:ea typeface="Calibri"/>
                <a:cs typeface="Calibri" panose="020F0502020204030204" pitchFamily="34" charset="0"/>
              </a:rPr>
              <a:t>22</a:t>
            </a:r>
            <a:r>
              <a:rPr lang="af-ZA" sz="1600" dirty="0">
                <a:solidFill>
                  <a:srgbClr val="0070C0"/>
                </a:solidFill>
                <a:latin typeface="Calibri" panose="020F0502020204030204" pitchFamily="34" charset="0"/>
                <a:ea typeface="Calibri"/>
                <a:cs typeface="Calibri" panose="020F0502020204030204" pitchFamily="34" charset="0"/>
              </a:rPr>
              <a:t> - 20</a:t>
            </a:r>
            <a:r>
              <a:rPr lang="el-GR" sz="1600" dirty="0">
                <a:solidFill>
                  <a:srgbClr val="0070C0"/>
                </a:solidFill>
                <a:latin typeface="Calibri" panose="020F0502020204030204" pitchFamily="34" charset="0"/>
                <a:ea typeface="Calibri"/>
                <a:cs typeface="Calibri" panose="020F0502020204030204" pitchFamily="34" charset="0"/>
              </a:rPr>
              <a:t>23</a:t>
            </a:r>
            <a:endParaRPr lang="af-ZA" sz="1600" dirty="0">
              <a:solidFill>
                <a:srgbClr val="0070C0"/>
              </a:solidFill>
              <a:latin typeface="Calibri" panose="020F0502020204030204" pitchFamily="34" charset="0"/>
              <a:ea typeface="Calibri"/>
              <a:cs typeface="Calibri" panose="020F0502020204030204" pitchFamily="34" charset="0"/>
            </a:endParaRPr>
          </a:p>
          <a:p>
            <a:pPr marL="0" marR="0" lvl="0" indent="0" algn="ctr" rtl="0">
              <a:spcBef>
                <a:spcPts val="0"/>
              </a:spcBef>
              <a:spcAft>
                <a:spcPts val="0"/>
              </a:spcAft>
              <a:buNone/>
            </a:pPr>
            <a:endParaRPr sz="1800" b="0" i="0" u="none" strike="noStrike" cap="none" dirty="0">
              <a:solidFill>
                <a:srgbClr val="0070C0"/>
              </a:solidFill>
              <a:latin typeface="Calibri" panose="020F0502020204030204" pitchFamily="34" charset="0"/>
              <a:ea typeface="Calibri"/>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16"/>
          <p:cNvSpPr>
            <a:spLocks noGrp="1"/>
          </p:cNvSpPr>
          <p:nvPr>
            <p:ph type="body" idx="1"/>
          </p:nvPr>
        </p:nvSpPr>
        <p:spPr>
          <a:xfrm>
            <a:off x="260207" y="278674"/>
            <a:ext cx="6289450" cy="8207054"/>
          </a:xfrm>
          <a:prstGeom prst="snipRoundRect">
            <a:avLst>
              <a:gd name="adj1" fmla="val 16667"/>
              <a:gd name="adj2" fmla="val 16667"/>
            </a:avLst>
          </a:prstGeom>
          <a:solidFill>
            <a:srgbClr val="FFEFF1"/>
          </a:solidFill>
          <a:ln w="9525"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14300" indent="0" algn="just">
              <a:lnSpc>
                <a:spcPct val="150000"/>
              </a:lnSpc>
              <a:spcAft>
                <a:spcPts val="0"/>
              </a:spcAft>
              <a:buNone/>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7" name="Google Shape;117;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6" descr="Image result for ÏÎ»Î±ÏÏÎ¹ÎºÎ­Ï Î½Î¹ÏÎ¬Î´ÎµÏ ÏÎ±Î¹ÏÎ½Î¹Î´Î¹ ÎºÎ±ÏÎ±ÏÎºÎµÏÎ®Ï"/>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Επεξήγηση: Κάτω βέλος 1">
            <a:extLst>
              <a:ext uri="{FF2B5EF4-FFF2-40B4-BE49-F238E27FC236}">
                <a16:creationId xmlns:a16="http://schemas.microsoft.com/office/drawing/2014/main" id="{F45CCCCD-1D08-7BD0-7CA2-E2FE09C1B325}"/>
              </a:ext>
            </a:extLst>
          </p:cNvPr>
          <p:cNvSpPr/>
          <p:nvPr/>
        </p:nvSpPr>
        <p:spPr>
          <a:xfrm>
            <a:off x="747251" y="653143"/>
            <a:ext cx="4765275" cy="731520"/>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Ζ. ΤΡΟΠΟΙ ΔΙΑΧΥΣΗΣ ΤΩΝ ΑΠΟΤΕΛΕΣΜΑΤΩΝ </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Πίνακας 2">
            <a:extLst>
              <a:ext uri="{FF2B5EF4-FFF2-40B4-BE49-F238E27FC236}">
                <a16:creationId xmlns:a16="http://schemas.microsoft.com/office/drawing/2014/main" id="{CE681B1D-1222-B5E5-3C1C-19CEAF198893}"/>
              </a:ext>
            </a:extLst>
          </p:cNvPr>
          <p:cNvGraphicFramePr>
            <a:graphicFrameLocks noGrp="1"/>
          </p:cNvGraphicFramePr>
          <p:nvPr>
            <p:extLst>
              <p:ext uri="{D42A27DB-BD31-4B8C-83A1-F6EECF244321}">
                <p14:modId xmlns:p14="http://schemas.microsoft.com/office/powerpoint/2010/main" val="308380001"/>
              </p:ext>
            </p:extLst>
          </p:nvPr>
        </p:nvGraphicFramePr>
        <p:xfrm>
          <a:off x="566420" y="1722473"/>
          <a:ext cx="5548948" cy="6059668"/>
        </p:xfrm>
        <a:graphic>
          <a:graphicData uri="http://schemas.openxmlformats.org/drawingml/2006/table">
            <a:tbl>
              <a:tblPr firstRow="1" firstCol="1" bandRow="1"/>
              <a:tblGrid>
                <a:gridCol w="5548948">
                  <a:extLst>
                    <a:ext uri="{9D8B030D-6E8A-4147-A177-3AD203B41FA5}">
                      <a16:colId xmlns:a16="http://schemas.microsoft.com/office/drawing/2014/main" val="2612731315"/>
                    </a:ext>
                  </a:extLst>
                </a:gridCol>
              </a:tblGrid>
              <a:tr h="2875653">
                <a:tc>
                  <a:txBody>
                    <a:bodyPr/>
                    <a:lstStyle/>
                    <a:p>
                      <a:pPr marL="0" lvl="0" indent="0" algn="just">
                        <a:lnSpc>
                          <a:spcPct val="150000"/>
                        </a:lnSpc>
                        <a:spcAft>
                          <a:spcPts val="0"/>
                        </a:spcAft>
                        <a:buFont typeface="+mj-lt"/>
                        <a:buNone/>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Οι μαθητές/</a:t>
                      </a:r>
                      <a:r>
                        <a:rPr lang="el-GR" sz="1400" dirty="0" err="1">
                          <a:effectLst/>
                          <a:latin typeface="Calibri" panose="020F0502020204030204" pitchFamily="34" charset="0"/>
                          <a:ea typeface="Times New Roman" panose="02020603050405020304" pitchFamily="18" charset="0"/>
                          <a:cs typeface="Times New Roman" panose="02020603050405020304" pitchFamily="18" charset="0"/>
                        </a:rPr>
                        <a:t>τριες</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με την καθοδήγησης του/της εκπαιδευτικού, προετοιμάζουν την έκθεση και στη συνέχεια παρουσιάζουν  όλο το υλικό που συγκέντρωσαν και κατασκεύασαν κατά τη διάρκεια υλοποίησης του περιβαλλοντικού προγράμματος. Επίσης, δημιουργία φωτογραφικού άλμπουμ από όλες τις δραστηριότητες που πραγματοποιήθηκαν καθώς και προβολή σχετικού οπτικοακουστικού υλικού μέσω βιντεοπροβολέα. Τέλος, όλο το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p</a:t>
                      </a:r>
                      <a:r>
                        <a:rPr lang="el-GR" sz="1400" dirty="0" err="1">
                          <a:effectLst/>
                          <a:latin typeface="Calibri" panose="020F0502020204030204" pitchFamily="34" charset="0"/>
                          <a:ea typeface="Times New Roman" panose="02020603050405020304" pitchFamily="18" charset="0"/>
                          <a:cs typeface="Times New Roman" panose="02020603050405020304" pitchFamily="18" charset="0"/>
                        </a:rPr>
                        <a:t>roject</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μπορεί να αναρτηθεί στο διαδίκτυο.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F1"/>
                    </a:solidFill>
                  </a:tcPr>
                </a:tc>
                <a:extLst>
                  <a:ext uri="{0D108BD9-81ED-4DB2-BD59-A6C34878D82A}">
                    <a16:rowId xmlns:a16="http://schemas.microsoft.com/office/drawing/2014/main" val="2367726588"/>
                  </a:ext>
                </a:extLst>
              </a:tr>
              <a:tr h="3184015">
                <a:tc>
                  <a:txBody>
                    <a:bodyPr/>
                    <a:lstStyle/>
                    <a:p>
                      <a:pPr marL="0" lvl="0" indent="0" algn="just">
                        <a:lnSpc>
                          <a:spcPct val="150000"/>
                        </a:lnSpc>
                        <a:spcAft>
                          <a:spcPts val="0"/>
                        </a:spcAft>
                        <a:buFont typeface="+mj-lt"/>
                        <a:buNone/>
                      </a:pP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F1"/>
                    </a:solidFill>
                  </a:tcPr>
                </a:tc>
                <a:extLst>
                  <a:ext uri="{0D108BD9-81ED-4DB2-BD59-A6C34878D82A}">
                    <a16:rowId xmlns:a16="http://schemas.microsoft.com/office/drawing/2014/main" val="10001"/>
                  </a:ext>
                </a:extLst>
              </a:tr>
            </a:tbl>
          </a:graphicData>
        </a:graphic>
      </p:graphicFrame>
      <p:pic>
        <p:nvPicPr>
          <p:cNvPr id="4" name="Εικόνα 3">
            <a:extLst>
              <a:ext uri="{FF2B5EF4-FFF2-40B4-BE49-F238E27FC236}">
                <a16:creationId xmlns:a16="http://schemas.microsoft.com/office/drawing/2014/main" id="{7ED646F1-A4DF-4554-A2C3-934115FAF9A8}"/>
              </a:ext>
            </a:extLst>
          </p:cNvPr>
          <p:cNvPicPr>
            <a:picLocks noChangeAspect="1"/>
          </p:cNvPicPr>
          <p:nvPr/>
        </p:nvPicPr>
        <p:blipFill>
          <a:blip r:embed="rId3"/>
          <a:stretch>
            <a:fillRect/>
          </a:stretch>
        </p:blipFill>
        <p:spPr>
          <a:xfrm>
            <a:off x="790693" y="5209551"/>
            <a:ext cx="2152075" cy="1981372"/>
          </a:xfrm>
          <a:prstGeom prst="rect">
            <a:avLst/>
          </a:prstGeom>
        </p:spPr>
      </p:pic>
      <p:pic>
        <p:nvPicPr>
          <p:cNvPr id="5" name="Εικόνα 4">
            <a:extLst>
              <a:ext uri="{FF2B5EF4-FFF2-40B4-BE49-F238E27FC236}">
                <a16:creationId xmlns:a16="http://schemas.microsoft.com/office/drawing/2014/main" id="{E62939EF-625D-4393-BD13-C86D59762ADE}"/>
              </a:ext>
            </a:extLst>
          </p:cNvPr>
          <p:cNvPicPr>
            <a:picLocks noChangeAspect="1"/>
          </p:cNvPicPr>
          <p:nvPr/>
        </p:nvPicPr>
        <p:blipFill>
          <a:blip r:embed="rId4"/>
          <a:stretch>
            <a:fillRect/>
          </a:stretch>
        </p:blipFill>
        <p:spPr>
          <a:xfrm>
            <a:off x="3070219" y="5212366"/>
            <a:ext cx="2859272" cy="1987468"/>
          </a:xfrm>
          <a:prstGeom prst="rect">
            <a:avLst/>
          </a:prstGeom>
        </p:spPr>
      </p:pic>
    </p:spTree>
    <p:extLst>
      <p:ext uri="{BB962C8B-B14F-4D97-AF65-F5344CB8AC3E}">
        <p14:creationId xmlns:p14="http://schemas.microsoft.com/office/powerpoint/2010/main" val="425198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16"/>
          <p:cNvSpPr>
            <a:spLocks noGrp="1"/>
          </p:cNvSpPr>
          <p:nvPr>
            <p:ph type="body" idx="1"/>
          </p:nvPr>
        </p:nvSpPr>
        <p:spPr>
          <a:xfrm>
            <a:off x="260206" y="381825"/>
            <a:ext cx="6393143" cy="8380349"/>
          </a:xfrm>
          <a:prstGeom prst="snipRoundRect">
            <a:avLst>
              <a:gd name="adj1" fmla="val 16667"/>
              <a:gd name="adj2" fmla="val 16667"/>
            </a:avLst>
          </a:prstGeom>
          <a:solidFill>
            <a:srgbClr val="FFEFF1"/>
          </a:solidFill>
          <a:ln w="9525"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14300" indent="0" algn="just">
              <a:lnSpc>
                <a:spcPct val="150000"/>
              </a:lnSpc>
              <a:spcAft>
                <a:spcPts val="0"/>
              </a:spcAft>
              <a:buNone/>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7" name="Google Shape;117;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6" descr="Image result for ÏÎ»Î±ÏÏÎ¹ÎºÎ­Ï Î½Î¹ÏÎ¬Î´ÎµÏ ÏÎ±Î¹ÏÎ½Î¹Î´Î¹ ÎºÎ±ÏÎ±ÏÎºÎµÏÎ®Ï"/>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Επεξήγηση: Κάτω βέλος 1">
            <a:extLst>
              <a:ext uri="{FF2B5EF4-FFF2-40B4-BE49-F238E27FC236}">
                <a16:creationId xmlns:a16="http://schemas.microsoft.com/office/drawing/2014/main" id="{F45CCCCD-1D08-7BD0-7CA2-E2FE09C1B325}"/>
              </a:ext>
            </a:extLst>
          </p:cNvPr>
          <p:cNvSpPr/>
          <p:nvPr/>
        </p:nvSpPr>
        <p:spPr>
          <a:xfrm>
            <a:off x="757883" y="827314"/>
            <a:ext cx="5068151" cy="1088572"/>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endPar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 ΧΡΟΝΟΔΙΑΓΡΑΜΜΑ ΣΧΕΔΙΑΣΜΟΥ, ΟΡΓΑΝΩΣΗΣ ΚΑΙ ΥΛΟΠΟΙΗΣΗΣ ΤΟΥ ΠΡΟΓΡΑΜΜΑΤΟΣ </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Πίνακας 2">
            <a:extLst>
              <a:ext uri="{FF2B5EF4-FFF2-40B4-BE49-F238E27FC236}">
                <a16:creationId xmlns:a16="http://schemas.microsoft.com/office/drawing/2014/main" id="{CE681B1D-1222-B5E5-3C1C-19CEAF198893}"/>
              </a:ext>
            </a:extLst>
          </p:cNvPr>
          <p:cNvGraphicFramePr>
            <a:graphicFrameLocks noGrp="1"/>
          </p:cNvGraphicFramePr>
          <p:nvPr>
            <p:extLst>
              <p:ext uri="{D42A27DB-BD31-4B8C-83A1-F6EECF244321}">
                <p14:modId xmlns:p14="http://schemas.microsoft.com/office/powerpoint/2010/main" val="3996251439"/>
              </p:ext>
            </p:extLst>
          </p:nvPr>
        </p:nvGraphicFramePr>
        <p:xfrm>
          <a:off x="400594" y="2140660"/>
          <a:ext cx="6130835" cy="4606981"/>
        </p:xfrm>
        <a:graphic>
          <a:graphicData uri="http://schemas.openxmlformats.org/drawingml/2006/table">
            <a:tbl>
              <a:tblPr firstRow="1" firstCol="1" bandRow="1"/>
              <a:tblGrid>
                <a:gridCol w="6130835">
                  <a:extLst>
                    <a:ext uri="{9D8B030D-6E8A-4147-A177-3AD203B41FA5}">
                      <a16:colId xmlns:a16="http://schemas.microsoft.com/office/drawing/2014/main" val="2612731315"/>
                    </a:ext>
                  </a:extLst>
                </a:gridCol>
              </a:tblGrid>
              <a:tr h="4606981">
                <a:tc>
                  <a:txBody>
                    <a:bodyPr/>
                    <a:lstStyle/>
                    <a:p>
                      <a:pPr algn="just">
                        <a:lnSpc>
                          <a:spcPct val="150000"/>
                        </a:lnSpc>
                        <a:spcAft>
                          <a:spcPts val="0"/>
                        </a:spcAft>
                      </a:pP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1</a:t>
                      </a:r>
                      <a:r>
                        <a:rPr lang="el-GR" sz="1400" u="sng" baseline="30000" dirty="0">
                          <a:effectLst/>
                          <a:latin typeface="Calibri" panose="020F0502020204030204" pitchFamily="34" charset="0"/>
                          <a:ea typeface="Times New Roman" panose="02020603050405020304" pitchFamily="18" charset="0"/>
                          <a:cs typeface="Times New Roman" panose="02020603050405020304" pitchFamily="18" charset="0"/>
                        </a:rPr>
                        <a:t>η</a:t>
                      </a: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 εβδομάδα: </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Αναζήτηση και επιλογή θέματος. Προβολή βίντεο «Η Μαλάλα μας μιλάει για τους 17 παγκόσμιους στόχους» ( </a:t>
                      </a:r>
                      <a:r>
                        <a:rPr lang="el-GR" sz="1400" dirty="0">
                          <a:effectLst/>
                          <a:latin typeface="Calibri" panose="020F0502020204030204" pitchFamily="34" charset="0"/>
                          <a:ea typeface="Times New Roman" panose="02020603050405020304" pitchFamily="18" charset="0"/>
                          <a:cs typeface="Times New Roman" panose="02020603050405020304" pitchFamily="18" charset="0"/>
                          <a:hlinkClick r:id="rId3"/>
                        </a:rPr>
                        <a:t>https://www.youtube.com/watch?v=rpaAKlSXGiE</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a:t>
                      </a:r>
                      <a:r>
                        <a:rPr lang="el-GR" sz="14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Επιλογή από τους μαθητές/</a:t>
                      </a:r>
                      <a:r>
                        <a:rPr lang="el-GR" sz="1400" dirty="0" err="1">
                          <a:effectLst/>
                          <a:latin typeface="Calibri" panose="020F0502020204030204" pitchFamily="34" charset="0"/>
                          <a:ea typeface="Times New Roman" panose="02020603050405020304" pitchFamily="18" charset="0"/>
                          <a:cs typeface="Times New Roman" panose="02020603050405020304" pitchFamily="18" charset="0"/>
                        </a:rPr>
                        <a:t>τριες</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του στόχου 8 και δημιουργία αρχικού εννοιολογικού χάρτη. </a:t>
                      </a:r>
                    </a:p>
                    <a:p>
                      <a:pPr algn="just">
                        <a:lnSpc>
                          <a:spcPct val="150000"/>
                        </a:lnSpc>
                        <a:spcAft>
                          <a:spcPts val="0"/>
                        </a:spcAft>
                      </a:pP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2</a:t>
                      </a:r>
                      <a:r>
                        <a:rPr lang="el-GR" sz="1400" u="sng" baseline="30000" dirty="0">
                          <a:effectLst/>
                          <a:latin typeface="Calibri" panose="020F0502020204030204" pitchFamily="34" charset="0"/>
                          <a:ea typeface="Times New Roman" panose="02020603050405020304" pitchFamily="18" charset="0"/>
                          <a:cs typeface="Times New Roman" panose="02020603050405020304" pitchFamily="18" charset="0"/>
                        </a:rPr>
                        <a:t>η</a:t>
                      </a: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 εβδομάδα:</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Αναζήτηση πληροφοριών σχετικών με το στόχο 8. Διαχωρισμός μαθητών/</a:t>
                      </a:r>
                      <a:r>
                        <a:rPr lang="el-GR" sz="1400" dirty="0" err="1">
                          <a:effectLst/>
                          <a:latin typeface="Calibri" panose="020F0502020204030204" pitchFamily="34" charset="0"/>
                          <a:ea typeface="Times New Roman" panose="02020603050405020304" pitchFamily="18" charset="0"/>
                          <a:cs typeface="Times New Roman" panose="02020603050405020304" pitchFamily="18" charset="0"/>
                        </a:rPr>
                        <a:t>τριων</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σε 4 ομάδες και αναζήτηση πληροφορίων στο διαδίκτυο σχετικά με τον στόχο 8 της ατζέντας 2030, ιστορίες ανθρώπων που βίωσαν άδικη, άνιση και παράνομη εργασία, συγκέντρωση βιβλίων, παραμυθιών, κόμικς που σχετίζονται με το θέμα, πληροφορίες για την προώθηση του βιώσιμου τουρισμού στο νησί της Ρόδου κ.α.. Αφού ολοκληρωθεί η έρευνα, παρουσιάζονται τα αποτελέσματα, υπάρχει αλληλεπίδραση μεταξύ των ομάδων και εμπλουτίζεται ο εννοιολογικός χάρτης. </a:t>
                      </a:r>
                    </a:p>
                    <a:p>
                      <a:pPr marL="0" lvl="0" indent="0" algn="just">
                        <a:lnSpc>
                          <a:spcPct val="150000"/>
                        </a:lnSpc>
                        <a:spcAft>
                          <a:spcPts val="0"/>
                        </a:spcAft>
                        <a:buFont typeface="+mj-lt"/>
                        <a:buNone/>
                      </a:pP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726588"/>
                  </a:ext>
                </a:extLst>
              </a:tr>
            </a:tbl>
          </a:graphicData>
        </a:graphic>
      </p:graphicFrame>
      <p:pic>
        <p:nvPicPr>
          <p:cNvPr id="5" name="Εικόνα 4" descr="Εικόνα που περιέχει κείμενο, clipart&#10;&#10;Περιγραφή που δημιουργήθηκε αυτόματα">
            <a:extLst>
              <a:ext uri="{FF2B5EF4-FFF2-40B4-BE49-F238E27FC236}">
                <a16:creationId xmlns:a16="http://schemas.microsoft.com/office/drawing/2014/main" id="{052DD283-E94D-C3E0-EA9E-6BD8F473E6AA}"/>
              </a:ext>
            </a:extLst>
          </p:cNvPr>
          <p:cNvPicPr>
            <a:picLocks noChangeAspect="1"/>
          </p:cNvPicPr>
          <p:nvPr/>
        </p:nvPicPr>
        <p:blipFill>
          <a:blip r:embed="rId4"/>
          <a:stretch>
            <a:fillRect/>
          </a:stretch>
        </p:blipFill>
        <p:spPr>
          <a:xfrm>
            <a:off x="2111144" y="6919346"/>
            <a:ext cx="2571750" cy="1781175"/>
          </a:xfrm>
          <a:prstGeom prst="rect">
            <a:avLst/>
          </a:prstGeom>
        </p:spPr>
      </p:pic>
    </p:spTree>
    <p:extLst>
      <p:ext uri="{BB962C8B-B14F-4D97-AF65-F5344CB8AC3E}">
        <p14:creationId xmlns:p14="http://schemas.microsoft.com/office/powerpoint/2010/main" val="40592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16"/>
          <p:cNvSpPr>
            <a:spLocks noGrp="1"/>
          </p:cNvSpPr>
          <p:nvPr>
            <p:ph type="body" idx="1"/>
          </p:nvPr>
        </p:nvSpPr>
        <p:spPr>
          <a:xfrm>
            <a:off x="235131" y="407951"/>
            <a:ext cx="6387738" cy="8380349"/>
          </a:xfrm>
          <a:prstGeom prst="snipRoundRect">
            <a:avLst>
              <a:gd name="adj1" fmla="val 16667"/>
              <a:gd name="adj2" fmla="val 16667"/>
            </a:avLst>
          </a:prstGeom>
          <a:solidFill>
            <a:srgbClr val="FFEFF1"/>
          </a:solidFill>
          <a:ln w="9525"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14300" indent="0" algn="just">
              <a:lnSpc>
                <a:spcPct val="150000"/>
              </a:lnSpc>
              <a:spcAft>
                <a:spcPts val="0"/>
              </a:spcAft>
              <a:buNone/>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7" name="Google Shape;117;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6" descr="Image result for ÏÎ»Î±ÏÏÎ¹ÎºÎ­Ï Î½Î¹ÏÎ¬Î´ÎµÏ ÏÎ±Î¹ÏÎ½Î¹Î´Î¹ ÎºÎ±ÏÎ±ÏÎºÎµÏÎ®Ï"/>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Επεξήγηση: Κάτω βέλος 1">
            <a:extLst>
              <a:ext uri="{FF2B5EF4-FFF2-40B4-BE49-F238E27FC236}">
                <a16:creationId xmlns:a16="http://schemas.microsoft.com/office/drawing/2014/main" id="{F45CCCCD-1D08-7BD0-7CA2-E2FE09C1B325}"/>
              </a:ext>
            </a:extLst>
          </p:cNvPr>
          <p:cNvSpPr/>
          <p:nvPr/>
        </p:nvSpPr>
        <p:spPr>
          <a:xfrm>
            <a:off x="757883" y="757646"/>
            <a:ext cx="4981066" cy="1288868"/>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endPar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 ΧΡΟΝΟΔΙΑΓΡΑΜΜΑ ΣΧΕΔΙΑΣΜΟΥ, ΟΡΓΑΝΩΣΗΣ ΚΑΙ ΥΛΟΠΟΙΗΣΗΣ ΤΟΥ ΠΡΟΓΡΑΜΜΑΤΟΣ </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Πίνακας 2">
            <a:extLst>
              <a:ext uri="{FF2B5EF4-FFF2-40B4-BE49-F238E27FC236}">
                <a16:creationId xmlns:a16="http://schemas.microsoft.com/office/drawing/2014/main" id="{CE681B1D-1222-B5E5-3C1C-19CEAF198893}"/>
              </a:ext>
            </a:extLst>
          </p:cNvPr>
          <p:cNvGraphicFramePr>
            <a:graphicFrameLocks noGrp="1"/>
          </p:cNvGraphicFramePr>
          <p:nvPr>
            <p:extLst>
              <p:ext uri="{D42A27DB-BD31-4B8C-83A1-F6EECF244321}">
                <p14:modId xmlns:p14="http://schemas.microsoft.com/office/powerpoint/2010/main" val="59759141"/>
              </p:ext>
            </p:extLst>
          </p:nvPr>
        </p:nvGraphicFramePr>
        <p:xfrm>
          <a:off x="557349" y="2140660"/>
          <a:ext cx="5826034" cy="6621514"/>
        </p:xfrm>
        <a:graphic>
          <a:graphicData uri="http://schemas.openxmlformats.org/drawingml/2006/table">
            <a:tbl>
              <a:tblPr firstRow="1" firstCol="1" bandRow="1"/>
              <a:tblGrid>
                <a:gridCol w="5826034">
                  <a:extLst>
                    <a:ext uri="{9D8B030D-6E8A-4147-A177-3AD203B41FA5}">
                      <a16:colId xmlns:a16="http://schemas.microsoft.com/office/drawing/2014/main" val="2612731315"/>
                    </a:ext>
                  </a:extLst>
                </a:gridCol>
              </a:tblGrid>
              <a:tr h="6621514">
                <a:tc>
                  <a:txBody>
                    <a:bodyPr/>
                    <a:lstStyle/>
                    <a:p>
                      <a:pPr algn="just">
                        <a:lnSpc>
                          <a:spcPct val="150000"/>
                        </a:lnSpc>
                        <a:spcAft>
                          <a:spcPts val="0"/>
                        </a:spcAft>
                      </a:pP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3</a:t>
                      </a:r>
                      <a:r>
                        <a:rPr lang="el-GR" sz="1400" u="sng" baseline="30000" dirty="0">
                          <a:effectLst/>
                          <a:latin typeface="Calibri" panose="020F0502020204030204" pitchFamily="34" charset="0"/>
                          <a:ea typeface="Times New Roman" panose="02020603050405020304" pitchFamily="18" charset="0"/>
                          <a:cs typeface="Times New Roman" panose="02020603050405020304" pitchFamily="18" charset="0"/>
                        </a:rPr>
                        <a:t>η</a:t>
                      </a: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εβδομάδα: </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Δραστηριότητα παίρνω θέση. Χωρίζουμε την τάξη σε τέσσερις γωνίες που κάθε μία έχει χαρακτηριστεί με ένα πίνακα: Συμφωνώ/ Δεν ξέρω/ Το σκέφτομαι ακόμη/ Διαφωνώ. Διαβάζουμε φωναχτά τρεις διαφορετικές δηλώσεις πχ ένα κορίτσι δεν μπορεί να είναι αφεντικό, τα άτομα με αναπηρία βρίσκουν εύκολα εργασία, τα παιδιά πρέπει να εργάζονται κ.α. και τα παιδιά παίρνουν θέση σε μία από τις τέσσερις γωνίες. Συζήτηση με τα παιδιά για την επιλογή τους, δυνατότητα αλλαγής θέσης και δραματοποίηση μιας δήλωσης. </a:t>
                      </a:r>
                    </a:p>
                    <a:p>
                      <a:pPr algn="just">
                        <a:lnSpc>
                          <a:spcPct val="150000"/>
                        </a:lnSpc>
                        <a:spcAft>
                          <a:spcPts val="0"/>
                        </a:spcAft>
                      </a:pP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4η εβδομάδα: </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Συνάντηση με ειδικούς. Πρόσκληση στο σχολείο εκπροσώπου του οικονομικού επιμελητηρίου της Ρόδου όπου θα ενημερωθούν για αριθμητικά μεγέθη που αφορούν την απασχόληση και την ανεργία στον τόπο τους.  Επίσης, πρόσκληση εκπροσώπου του εργατικού κέντρου της Ρόδου όπου θα ενημερωθούν για τα οικονομικά, επαγγελματικά, ασφαλιστικά, κοινωνικά συμφέροντα και την ανάγκη ανάπτυξης συλλογικής συνείδησης. </a:t>
                      </a:r>
                    </a:p>
                    <a:p>
                      <a:pPr marL="0" lvl="0" indent="0" algn="just">
                        <a:lnSpc>
                          <a:spcPct val="150000"/>
                        </a:lnSpc>
                        <a:spcAft>
                          <a:spcPts val="0"/>
                        </a:spcAft>
                        <a:buFont typeface="+mj-lt"/>
                        <a:buNone/>
                      </a:pP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726588"/>
                  </a:ext>
                </a:extLst>
              </a:tr>
            </a:tbl>
          </a:graphicData>
        </a:graphic>
      </p:graphicFrame>
    </p:spTree>
    <p:extLst>
      <p:ext uri="{BB962C8B-B14F-4D97-AF65-F5344CB8AC3E}">
        <p14:creationId xmlns:p14="http://schemas.microsoft.com/office/powerpoint/2010/main" val="2401421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16"/>
          <p:cNvSpPr>
            <a:spLocks noGrp="1"/>
          </p:cNvSpPr>
          <p:nvPr>
            <p:ph type="body" idx="1"/>
          </p:nvPr>
        </p:nvSpPr>
        <p:spPr>
          <a:xfrm>
            <a:off x="222069" y="261257"/>
            <a:ext cx="6448697" cy="8621485"/>
          </a:xfrm>
          <a:prstGeom prst="snipRoundRect">
            <a:avLst>
              <a:gd name="adj1" fmla="val 16667"/>
              <a:gd name="adj2" fmla="val 16667"/>
            </a:avLst>
          </a:prstGeom>
          <a:solidFill>
            <a:srgbClr val="FFEFF1"/>
          </a:solidFill>
          <a:ln w="9525"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14300" indent="0" algn="just">
              <a:lnSpc>
                <a:spcPct val="150000"/>
              </a:lnSpc>
              <a:spcAft>
                <a:spcPts val="0"/>
              </a:spcAft>
              <a:buNone/>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7" name="Google Shape;117;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6" descr="Image result for ÏÎ»Î±ÏÏÎ¹ÎºÎ­Ï Î½Î¹ÏÎ¬Î´ÎµÏ ÏÎ±Î¹ÏÎ½Î¹Î´Î¹ ÎºÎ±ÏÎ±ÏÎºÎµÏÎ®Ï"/>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Επεξήγηση: Κάτω βέλος 1">
            <a:extLst>
              <a:ext uri="{FF2B5EF4-FFF2-40B4-BE49-F238E27FC236}">
                <a16:creationId xmlns:a16="http://schemas.microsoft.com/office/drawing/2014/main" id="{F45CCCCD-1D08-7BD0-7CA2-E2FE09C1B325}"/>
              </a:ext>
            </a:extLst>
          </p:cNvPr>
          <p:cNvSpPr/>
          <p:nvPr/>
        </p:nvSpPr>
        <p:spPr>
          <a:xfrm>
            <a:off x="757884" y="722811"/>
            <a:ext cx="4859145" cy="1114698"/>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endPar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 ΧΡΟΝΟΔΙΑΓΡΑΜΜΑ ΣΧΕΔΙΑΣΜΟΥ, ΟΡΓΑΝΩΣΗΣ ΚΑΙ ΥΛΟΠΟΙΗΣΗΣ ΤΟΥ ΠΡΟΓΡΑΜΜΑΤΟΣ </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Πίνακας 2">
            <a:extLst>
              <a:ext uri="{FF2B5EF4-FFF2-40B4-BE49-F238E27FC236}">
                <a16:creationId xmlns:a16="http://schemas.microsoft.com/office/drawing/2014/main" id="{CE681B1D-1222-B5E5-3C1C-19CEAF198893}"/>
              </a:ext>
            </a:extLst>
          </p:cNvPr>
          <p:cNvGraphicFramePr>
            <a:graphicFrameLocks noGrp="1"/>
          </p:cNvGraphicFramePr>
          <p:nvPr>
            <p:extLst>
              <p:ext uri="{D42A27DB-BD31-4B8C-83A1-F6EECF244321}">
                <p14:modId xmlns:p14="http://schemas.microsoft.com/office/powerpoint/2010/main" val="553739319"/>
              </p:ext>
            </p:extLst>
          </p:nvPr>
        </p:nvGraphicFramePr>
        <p:xfrm>
          <a:off x="548640" y="1939160"/>
          <a:ext cx="5895703" cy="5044964"/>
        </p:xfrm>
        <a:graphic>
          <a:graphicData uri="http://schemas.openxmlformats.org/drawingml/2006/table">
            <a:tbl>
              <a:tblPr firstRow="1" firstCol="1" bandRow="1"/>
              <a:tblGrid>
                <a:gridCol w="5895703">
                  <a:extLst>
                    <a:ext uri="{9D8B030D-6E8A-4147-A177-3AD203B41FA5}">
                      <a16:colId xmlns:a16="http://schemas.microsoft.com/office/drawing/2014/main" val="2612731315"/>
                    </a:ext>
                  </a:extLst>
                </a:gridCol>
              </a:tblGrid>
              <a:tr h="5044964">
                <a:tc>
                  <a:txBody>
                    <a:bodyPr/>
                    <a:lstStyle/>
                    <a:p>
                      <a:pPr algn="just">
                        <a:lnSpc>
                          <a:spcPct val="150000"/>
                        </a:lnSpc>
                        <a:spcAft>
                          <a:spcPts val="0"/>
                        </a:spcAft>
                      </a:pP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5</a:t>
                      </a:r>
                      <a:r>
                        <a:rPr lang="el-GR" sz="1400" u="sng" baseline="30000" dirty="0">
                          <a:effectLst/>
                          <a:latin typeface="Calibri" panose="020F0502020204030204" pitchFamily="34" charset="0"/>
                          <a:ea typeface="Times New Roman" panose="02020603050405020304" pitchFamily="18" charset="0"/>
                          <a:cs typeface="Times New Roman" panose="02020603050405020304" pitchFamily="18" charset="0"/>
                        </a:rPr>
                        <a:t>η</a:t>
                      </a: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 εβδομάδα: </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Περιβαλλοντικό αποτύπωμα ξενοδοχειακών μονάδων. Επισκέψεις σε 2 ξενοδοχεία, ένα φιλικό και ένα μη φιλικό προς το περιβάλλον. Συζήτηση στην  τάξη και δημιουργία πίνακα διαφορών μεταξύ των δύο ξενοδοχειακών μονάδων με βάση τις παρατηρήσεις των μαθητών/</a:t>
                      </a:r>
                      <a:r>
                        <a:rPr lang="el-GR" sz="1400" dirty="0" err="1">
                          <a:effectLst/>
                          <a:latin typeface="Calibri" panose="020F0502020204030204" pitchFamily="34" charset="0"/>
                          <a:ea typeface="Times New Roman" panose="02020603050405020304" pitchFamily="18" charset="0"/>
                          <a:cs typeface="Times New Roman" panose="02020603050405020304" pitchFamily="18" charset="0"/>
                        </a:rPr>
                        <a:t>τριων</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6</a:t>
                      </a:r>
                      <a:r>
                        <a:rPr lang="el-GR" sz="1400" u="sng" baseline="30000" dirty="0">
                          <a:effectLst/>
                          <a:latin typeface="Calibri" panose="020F0502020204030204" pitchFamily="34" charset="0"/>
                          <a:ea typeface="Times New Roman" panose="02020603050405020304" pitchFamily="18" charset="0"/>
                          <a:cs typeface="Times New Roman" panose="02020603050405020304" pitchFamily="18" charset="0"/>
                        </a:rPr>
                        <a:t>η</a:t>
                      </a: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 εβδομάδα: </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Κατασκευή ανά ομάδες αφισών υπερ της αξιοπρεπούς εργασίας και δημιουργία ατομικών έργων ζωγραφικής σχετικών με το υπό διερεύνηση θέμα.</a:t>
                      </a:r>
                    </a:p>
                    <a:p>
                      <a:pPr algn="just">
                        <a:lnSpc>
                          <a:spcPct val="150000"/>
                        </a:lnSpc>
                        <a:spcAft>
                          <a:spcPts val="0"/>
                        </a:spcAft>
                      </a:pP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7</a:t>
                      </a:r>
                      <a:r>
                        <a:rPr lang="el-GR" sz="1400" u="sng" baseline="30000" dirty="0">
                          <a:effectLst/>
                          <a:latin typeface="Calibri" panose="020F0502020204030204" pitchFamily="34" charset="0"/>
                          <a:ea typeface="Times New Roman" panose="02020603050405020304" pitchFamily="18" charset="0"/>
                          <a:cs typeface="Times New Roman" panose="02020603050405020304" pitchFamily="18" charset="0"/>
                        </a:rPr>
                        <a:t>η</a:t>
                      </a: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 εβδομάδα: </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Εκπαιδευτικά παιχνίδια. Αξιοποίηση υλικού δημιουργικής απασχόλησης και εκπαίδευσης από τον ιστότοπο </a:t>
                      </a: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inactionforabetterworld</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com </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(https://inactionforabetterworld.com/just4fun-goal8-material/)για τον στόχο 8 της ατζέντας 2030, όπως επιτραπέζιο παιχνίδι, παιχνίδι μνήμης, κουΐζ ερωτήσεων κ.α. και κατασκευή τελικού εννοιολογικού χάρτη. </a:t>
                      </a:r>
                    </a:p>
                    <a:p>
                      <a:pPr marL="0" lvl="0" indent="0" algn="just">
                        <a:lnSpc>
                          <a:spcPct val="150000"/>
                        </a:lnSpc>
                        <a:spcAft>
                          <a:spcPts val="0"/>
                        </a:spcAft>
                        <a:buFont typeface="+mj-lt"/>
                        <a:buNone/>
                      </a:pP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F1"/>
                    </a:solidFill>
                  </a:tcPr>
                </a:tc>
                <a:extLst>
                  <a:ext uri="{0D108BD9-81ED-4DB2-BD59-A6C34878D82A}">
                    <a16:rowId xmlns:a16="http://schemas.microsoft.com/office/drawing/2014/main" val="2367726588"/>
                  </a:ext>
                </a:extLst>
              </a:tr>
            </a:tbl>
          </a:graphicData>
        </a:graphic>
      </p:graphicFrame>
    </p:spTree>
    <p:extLst>
      <p:ext uri="{BB962C8B-B14F-4D97-AF65-F5344CB8AC3E}">
        <p14:creationId xmlns:p14="http://schemas.microsoft.com/office/powerpoint/2010/main" val="169672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16"/>
          <p:cNvSpPr>
            <a:spLocks noGrp="1"/>
          </p:cNvSpPr>
          <p:nvPr>
            <p:ph type="body" idx="1"/>
          </p:nvPr>
        </p:nvSpPr>
        <p:spPr>
          <a:xfrm>
            <a:off x="207955" y="261257"/>
            <a:ext cx="6462812" cy="8612777"/>
          </a:xfrm>
          <a:prstGeom prst="snipRoundRect">
            <a:avLst>
              <a:gd name="adj1" fmla="val 16667"/>
              <a:gd name="adj2" fmla="val 16667"/>
            </a:avLst>
          </a:prstGeom>
          <a:solidFill>
            <a:srgbClr val="FFEFF1"/>
          </a:solidFill>
          <a:ln w="9525"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14300" indent="0" algn="just">
              <a:lnSpc>
                <a:spcPct val="150000"/>
              </a:lnSpc>
              <a:spcAft>
                <a:spcPts val="0"/>
              </a:spcAft>
              <a:buNone/>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7" name="Google Shape;117;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6" descr="Image result for ÏÎ»Î±ÏÏÎ¹ÎºÎ­Ï Î½Î¹ÏÎ¬Î´ÎµÏ ÏÎ±Î¹ÏÎ½Î¹Î´Î¹ ÎºÎ±ÏÎ±ÏÎºÎµÏÎ®Ï"/>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Επεξήγηση: Κάτω βέλος 1">
            <a:extLst>
              <a:ext uri="{FF2B5EF4-FFF2-40B4-BE49-F238E27FC236}">
                <a16:creationId xmlns:a16="http://schemas.microsoft.com/office/drawing/2014/main" id="{F45CCCCD-1D08-7BD0-7CA2-E2FE09C1B325}"/>
              </a:ext>
            </a:extLst>
          </p:cNvPr>
          <p:cNvSpPr/>
          <p:nvPr/>
        </p:nvSpPr>
        <p:spPr>
          <a:xfrm>
            <a:off x="757884" y="677917"/>
            <a:ext cx="5015900" cy="1028964"/>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endPar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 ΧΡΟΝΟΔΙΑΓΡΑΜΜΑ ΣΧΕΔΙΑΣΜΟΥ, ΟΡΓΑΝΩΣΗΣ ΚΑΙ ΥΛΟΠΟΙΗΣΗΣ ΤΟΥ ΠΡΟΓΡΑΜΜΑΤΟΣ </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Πίνακας 2">
            <a:extLst>
              <a:ext uri="{FF2B5EF4-FFF2-40B4-BE49-F238E27FC236}">
                <a16:creationId xmlns:a16="http://schemas.microsoft.com/office/drawing/2014/main" id="{CE681B1D-1222-B5E5-3C1C-19CEAF198893}"/>
              </a:ext>
            </a:extLst>
          </p:cNvPr>
          <p:cNvGraphicFramePr>
            <a:graphicFrameLocks noGrp="1"/>
          </p:cNvGraphicFramePr>
          <p:nvPr>
            <p:extLst>
              <p:ext uri="{D42A27DB-BD31-4B8C-83A1-F6EECF244321}">
                <p14:modId xmlns:p14="http://schemas.microsoft.com/office/powerpoint/2010/main" val="1709859535"/>
              </p:ext>
            </p:extLst>
          </p:nvPr>
        </p:nvGraphicFramePr>
        <p:xfrm>
          <a:off x="478971" y="1939160"/>
          <a:ext cx="5991498" cy="1674898"/>
        </p:xfrm>
        <a:graphic>
          <a:graphicData uri="http://schemas.openxmlformats.org/drawingml/2006/table">
            <a:tbl>
              <a:tblPr firstRow="1" firstCol="1" bandRow="1"/>
              <a:tblGrid>
                <a:gridCol w="5991498">
                  <a:extLst>
                    <a:ext uri="{9D8B030D-6E8A-4147-A177-3AD203B41FA5}">
                      <a16:colId xmlns:a16="http://schemas.microsoft.com/office/drawing/2014/main" val="2612731315"/>
                    </a:ext>
                  </a:extLst>
                </a:gridCol>
              </a:tblGrid>
              <a:tr h="1674898">
                <a:tc>
                  <a:txBody>
                    <a:bodyPr/>
                    <a:lstStyle/>
                    <a:p>
                      <a:pPr marL="0" lvl="0" indent="0" algn="just">
                        <a:lnSpc>
                          <a:spcPct val="150000"/>
                        </a:lnSpc>
                        <a:spcAft>
                          <a:spcPts val="0"/>
                        </a:spcAft>
                        <a:buFont typeface="+mj-lt"/>
                        <a:buNone/>
                      </a:pP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8</a:t>
                      </a:r>
                      <a:r>
                        <a:rPr lang="el-GR" sz="1400" u="sng" baseline="30000" dirty="0">
                          <a:effectLst/>
                          <a:latin typeface="Calibri" panose="020F0502020204030204" pitchFamily="34" charset="0"/>
                          <a:ea typeface="Times New Roman" panose="02020603050405020304" pitchFamily="18" charset="0"/>
                          <a:cs typeface="Times New Roman" panose="02020603050405020304" pitchFamily="18" charset="0"/>
                        </a:rPr>
                        <a:t>η</a:t>
                      </a:r>
                      <a:r>
                        <a:rPr lang="el-GR" sz="1400" u="sng" dirty="0">
                          <a:effectLst/>
                          <a:latin typeface="Calibri" panose="020F0502020204030204" pitchFamily="34" charset="0"/>
                          <a:ea typeface="Times New Roman" panose="02020603050405020304" pitchFamily="18" charset="0"/>
                          <a:cs typeface="Times New Roman" panose="02020603050405020304" pitchFamily="18" charset="0"/>
                        </a:rPr>
                        <a:t> εβδομάδα:</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Προετοιμασία και τελική παρουσίαση αποτελεσμάτων του προγράμματος σε όλο το σχολείο και στους γονείς των μαθητών/</a:t>
                      </a:r>
                      <a:r>
                        <a:rPr lang="el-GR" sz="1400" dirty="0" err="1">
                          <a:effectLst/>
                          <a:latin typeface="Calibri" panose="020F0502020204030204" pitchFamily="34" charset="0"/>
                          <a:ea typeface="Times New Roman" panose="02020603050405020304" pitchFamily="18" charset="0"/>
                          <a:cs typeface="Times New Roman" panose="02020603050405020304" pitchFamily="18" charset="0"/>
                        </a:rPr>
                        <a:t>τριων</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Έκθεση υλικού που συγκεντρώθηκε, αφισών, έργων ζωγραφικής, φωτογραφικού και οπτικοακουστικού υλικού και ανάρτηση όλου του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project</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στο διαδίκτυο.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726588"/>
                  </a:ext>
                </a:extLst>
              </a:tr>
            </a:tbl>
          </a:graphicData>
        </a:graphic>
      </p:graphicFrame>
      <p:pic>
        <p:nvPicPr>
          <p:cNvPr id="5" name="Εικόνα 4" descr="Εικόνα που περιέχει κείμενο, διανυσματικά γραφικά&#10;&#10;Περιγραφή που δημιουργήθηκε αυτόματα">
            <a:extLst>
              <a:ext uri="{FF2B5EF4-FFF2-40B4-BE49-F238E27FC236}">
                <a16:creationId xmlns:a16="http://schemas.microsoft.com/office/drawing/2014/main" id="{1805DA65-AADA-4857-CDA0-DD02B584A9CC}"/>
              </a:ext>
            </a:extLst>
          </p:cNvPr>
          <p:cNvPicPr>
            <a:picLocks noChangeAspect="1"/>
          </p:cNvPicPr>
          <p:nvPr/>
        </p:nvPicPr>
        <p:blipFill>
          <a:blip r:embed="rId3"/>
          <a:stretch>
            <a:fillRect/>
          </a:stretch>
        </p:blipFill>
        <p:spPr>
          <a:xfrm>
            <a:off x="307975" y="4193629"/>
            <a:ext cx="2672180" cy="2032982"/>
          </a:xfrm>
          <a:prstGeom prst="rect">
            <a:avLst/>
          </a:prstGeom>
        </p:spPr>
      </p:pic>
      <p:pic>
        <p:nvPicPr>
          <p:cNvPr id="7" name="Εικόνα 6" descr="Εικόνα που περιέχει τοποθεσία web&#10;&#10;Περιγραφή που δημιουργήθηκε αυτόματα">
            <a:extLst>
              <a:ext uri="{FF2B5EF4-FFF2-40B4-BE49-F238E27FC236}">
                <a16:creationId xmlns:a16="http://schemas.microsoft.com/office/drawing/2014/main" id="{9D971139-0EEA-4CD7-1F32-28C5B680D675}"/>
              </a:ext>
            </a:extLst>
          </p:cNvPr>
          <p:cNvPicPr>
            <a:picLocks noChangeAspect="1"/>
          </p:cNvPicPr>
          <p:nvPr/>
        </p:nvPicPr>
        <p:blipFill>
          <a:blip r:embed="rId4"/>
          <a:stretch>
            <a:fillRect/>
          </a:stretch>
        </p:blipFill>
        <p:spPr>
          <a:xfrm>
            <a:off x="3489058" y="4080417"/>
            <a:ext cx="2838769" cy="4272455"/>
          </a:xfrm>
          <a:prstGeom prst="rect">
            <a:avLst/>
          </a:prstGeom>
        </p:spPr>
      </p:pic>
    </p:spTree>
    <p:extLst>
      <p:ext uri="{BB962C8B-B14F-4D97-AF65-F5344CB8AC3E}">
        <p14:creationId xmlns:p14="http://schemas.microsoft.com/office/powerpoint/2010/main" val="161039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16"/>
          <p:cNvSpPr>
            <a:spLocks noGrp="1"/>
          </p:cNvSpPr>
          <p:nvPr>
            <p:ph type="body" idx="1"/>
          </p:nvPr>
        </p:nvSpPr>
        <p:spPr>
          <a:xfrm>
            <a:off x="260207" y="381825"/>
            <a:ext cx="6445394" cy="8518335"/>
          </a:xfrm>
          <a:prstGeom prst="snipRoundRect">
            <a:avLst>
              <a:gd name="adj1" fmla="val 16667"/>
              <a:gd name="adj2" fmla="val 16667"/>
            </a:avLst>
          </a:prstGeom>
          <a:solidFill>
            <a:srgbClr val="FFEFF1"/>
          </a:solidFill>
          <a:ln w="9525"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14300" indent="0" algn="just">
              <a:lnSpc>
                <a:spcPct val="150000"/>
              </a:lnSpc>
              <a:spcAft>
                <a:spcPts val="0"/>
              </a:spcAft>
              <a:buNone/>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7" name="Google Shape;117;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6" descr="Image result for ÏÎ»Î±ÏÏÎ¹ÎºÎ­Ï Î½Î¹ÏÎ¬Î´ÎµÏ ÏÎ±Î¹ÏÎ½Î¹Î´Î¹ ÎºÎ±ÏÎ±ÏÎºÎµÏÎ®Ï"/>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Επεξήγηση: Κάτω βέλος 1">
            <a:extLst>
              <a:ext uri="{FF2B5EF4-FFF2-40B4-BE49-F238E27FC236}">
                <a16:creationId xmlns:a16="http://schemas.microsoft.com/office/drawing/2014/main" id="{F45CCCCD-1D08-7BD0-7CA2-E2FE09C1B325}"/>
              </a:ext>
            </a:extLst>
          </p:cNvPr>
          <p:cNvSpPr/>
          <p:nvPr/>
        </p:nvSpPr>
        <p:spPr>
          <a:xfrm>
            <a:off x="836141" y="756357"/>
            <a:ext cx="4772179" cy="1028900"/>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 ΑΞΙΟΛΟΓΗΣΗ</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Πίνακας 2">
            <a:extLst>
              <a:ext uri="{FF2B5EF4-FFF2-40B4-BE49-F238E27FC236}">
                <a16:creationId xmlns:a16="http://schemas.microsoft.com/office/drawing/2014/main" id="{CE681B1D-1222-B5E5-3C1C-19CEAF198893}"/>
              </a:ext>
            </a:extLst>
          </p:cNvPr>
          <p:cNvGraphicFramePr>
            <a:graphicFrameLocks noGrp="1"/>
          </p:cNvGraphicFramePr>
          <p:nvPr>
            <p:extLst>
              <p:ext uri="{D42A27DB-BD31-4B8C-83A1-F6EECF244321}">
                <p14:modId xmlns:p14="http://schemas.microsoft.com/office/powerpoint/2010/main" val="3810852604"/>
              </p:ext>
            </p:extLst>
          </p:nvPr>
        </p:nvGraphicFramePr>
        <p:xfrm>
          <a:off x="487681" y="2290354"/>
          <a:ext cx="5939246" cy="5111932"/>
        </p:xfrm>
        <a:graphic>
          <a:graphicData uri="http://schemas.openxmlformats.org/drawingml/2006/table">
            <a:tbl>
              <a:tblPr firstRow="1" firstCol="1" bandRow="1"/>
              <a:tblGrid>
                <a:gridCol w="5939246">
                  <a:extLst>
                    <a:ext uri="{9D8B030D-6E8A-4147-A177-3AD203B41FA5}">
                      <a16:colId xmlns:a16="http://schemas.microsoft.com/office/drawing/2014/main" val="2612731315"/>
                    </a:ext>
                  </a:extLst>
                </a:gridCol>
              </a:tblGrid>
              <a:tr h="5111932">
                <a:tc>
                  <a:txBody>
                    <a:bodyPr/>
                    <a:lstStyle/>
                    <a:p>
                      <a:pPr marL="0" lvl="0" indent="0" algn="just">
                        <a:lnSpc>
                          <a:spcPct val="150000"/>
                        </a:lnSpc>
                        <a:spcAft>
                          <a:spcPts val="0"/>
                        </a:spcAft>
                        <a:buFont typeface="+mj-lt"/>
                        <a:buNone/>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Η αξιολόγηση του προγράμματος διακρίνεται σε αρχική, ενδιάμεση και τελική. Αρχικά γίνεται διερεύνηση των γνώσεων που έχουν ήδη τα παιδιά και κατασκευάζεται ο αρχικός εννοιολογικός χάρτης. Στα ενδιάμεσα στάδια παρατηρείται το ενδιαφέρον που εκφράζουν τα παιδιά και η εξέλιξή τους σχετικά με τις αρχικές γνώσεις, στάσεις και ικανότητες. Στην τελική αξιολόγηση γίνεται έλεγχος αν με τις προτεινόμενες δραστηριότητες έχουν επιτευχθεί οι στόχοι του προγράμματος και πώς αποτυπώνονται στην τελική παρουσίαση των αποτελεσμάτων του project και στον τελικό εννοιολογικό χάρτη.</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Επίσης, μπορεί να τηρηθεί και ερωτηματολόγιο στην αρχή, στη μέση και στο τέλος του project και σύμφωνα με τις απαντήσεις των παιδιών να διαπιστωθεί, αν οι νέες  γνώσεις που αποκόμισαν καθώς και οι ικανότητες και οι στάσεις που ανέπτυξαν σχετικά με το υπό διερεύνηση θέμα διαφέρουν θετικά από τις αρχικές τους.</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50000"/>
                        </a:lnSpc>
                        <a:spcAft>
                          <a:spcPts val="0"/>
                        </a:spcAft>
                        <a:buFont typeface="+mj-lt"/>
                        <a:buNone/>
                      </a:pP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726588"/>
                  </a:ext>
                </a:extLst>
              </a:tr>
            </a:tbl>
          </a:graphicData>
        </a:graphic>
      </p:graphicFrame>
    </p:spTree>
    <p:extLst>
      <p:ext uri="{BB962C8B-B14F-4D97-AF65-F5344CB8AC3E}">
        <p14:creationId xmlns:p14="http://schemas.microsoft.com/office/powerpoint/2010/main" val="669508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16"/>
          <p:cNvSpPr>
            <a:spLocks noGrp="1"/>
          </p:cNvSpPr>
          <p:nvPr>
            <p:ph type="body" idx="1"/>
          </p:nvPr>
        </p:nvSpPr>
        <p:spPr>
          <a:xfrm>
            <a:off x="260206" y="381826"/>
            <a:ext cx="6375725" cy="8439958"/>
          </a:xfrm>
          <a:prstGeom prst="snipRoundRect">
            <a:avLst>
              <a:gd name="adj1" fmla="val 16667"/>
              <a:gd name="adj2" fmla="val 16667"/>
            </a:avLst>
          </a:prstGeom>
          <a:solidFill>
            <a:srgbClr val="FFEFF1"/>
          </a:solidFill>
          <a:ln w="9525"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14300" indent="0" algn="just">
              <a:lnSpc>
                <a:spcPct val="150000"/>
              </a:lnSpc>
              <a:spcAft>
                <a:spcPts val="0"/>
              </a:spcAft>
              <a:buNone/>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7" name="Google Shape;117;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6" descr="Image result for ÏÎ»Î±ÏÏÎ¹ÎºÎ­Ï Î½Î¹ÏÎ¬Î´ÎµÏ ÏÎ±Î¹ÏÎ½Î¹Î´Î¹ ÎºÎ±ÏÎ±ÏÎºÎµÏÎ®Ï"/>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Κύμα 3">
            <a:extLst>
              <a:ext uri="{FF2B5EF4-FFF2-40B4-BE49-F238E27FC236}">
                <a16:creationId xmlns:a16="http://schemas.microsoft.com/office/drawing/2014/main" id="{558E5E47-7C25-D19B-E49E-6EEEDD8C6565}"/>
              </a:ext>
            </a:extLst>
          </p:cNvPr>
          <p:cNvSpPr/>
          <p:nvPr/>
        </p:nvSpPr>
        <p:spPr>
          <a:xfrm>
            <a:off x="694905" y="2978031"/>
            <a:ext cx="5517931" cy="2790496"/>
          </a:xfrm>
          <a:prstGeom prst="wave">
            <a:avLst/>
          </a:prstGeom>
          <a:gradFill>
            <a:gsLst>
              <a:gs pos="0">
                <a:srgbClr val="9BE9FF"/>
              </a:gs>
              <a:gs pos="35000">
                <a:srgbClr val="FFE1E5"/>
              </a:gs>
              <a:gs pos="100000">
                <a:srgbClr val="E2FBFF"/>
              </a:gs>
            </a:gsLst>
            <a:lin ang="16200000" scaled="0"/>
          </a:gradFill>
          <a:ln>
            <a:solidFill>
              <a:schemeClr val="accent2">
                <a:lumMod val="75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ΕΥΧΑΡΙΣΤΟΥΜΕ ΓΙΑ ΤΗΝ ΠΡΟΣΟΧΗ ΣΑΣ</a:t>
            </a:r>
          </a:p>
        </p:txBody>
      </p:sp>
    </p:spTree>
    <p:extLst>
      <p:ext uri="{BB962C8B-B14F-4D97-AF65-F5344CB8AC3E}">
        <p14:creationId xmlns:p14="http://schemas.microsoft.com/office/powerpoint/2010/main" val="329521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5"/>
          <p:cNvSpPr>
            <a:spLocks noGrp="1"/>
          </p:cNvSpPr>
          <p:nvPr>
            <p:ph type="body" idx="1"/>
          </p:nvPr>
        </p:nvSpPr>
        <p:spPr>
          <a:xfrm>
            <a:off x="261257" y="1733107"/>
            <a:ext cx="6400800" cy="6976666"/>
          </a:xfrm>
          <a:prstGeom prst="flowChartAlternateProcess">
            <a:avLst/>
          </a:prstGeom>
          <a:solidFill>
            <a:srgbClr val="FFEFF1"/>
          </a:soli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lvl="0" indent="0" algn="just">
              <a:lnSpc>
                <a:spcPct val="150000"/>
              </a:lnSpc>
              <a:spcBef>
                <a:spcPts val="0"/>
              </a:spcBef>
              <a:buSzPts val="1300"/>
              <a:buNone/>
            </a:pPr>
            <a:r>
              <a:rPr lang="el-GR" sz="1300" dirty="0">
                <a:solidFill>
                  <a:schemeClr val="dk1"/>
                </a:solidFill>
                <a:latin typeface="Arimo"/>
                <a:ea typeface="Arimo"/>
                <a:cs typeface="Arimo"/>
                <a:sym typeface="Arimo"/>
              </a:rPr>
              <a:t>      </a:t>
            </a:r>
            <a:r>
              <a:rPr lang="el-GR" sz="1300" dirty="0">
                <a:solidFill>
                  <a:schemeClr val="dk1"/>
                </a:solidFill>
                <a:latin typeface="Calibri" panose="020F0502020204030204" pitchFamily="34" charset="0"/>
                <a:ea typeface="Arimo"/>
                <a:cs typeface="Calibri" panose="020F0502020204030204" pitchFamily="34" charset="0"/>
                <a:sym typeface="Arimo"/>
              </a:rPr>
              <a:t>Στο πλαίσιο της 70</a:t>
            </a:r>
            <a:r>
              <a:rPr lang="el-GR" sz="1300" baseline="30000" dirty="0">
                <a:solidFill>
                  <a:schemeClr val="dk1"/>
                </a:solidFill>
                <a:latin typeface="Calibri" panose="020F0502020204030204" pitchFamily="34" charset="0"/>
                <a:ea typeface="Arimo"/>
                <a:cs typeface="Calibri" panose="020F0502020204030204" pitchFamily="34" charset="0"/>
                <a:sym typeface="Arimo"/>
              </a:rPr>
              <a:t>ης</a:t>
            </a:r>
            <a:r>
              <a:rPr lang="el-GR" sz="1300" dirty="0">
                <a:solidFill>
                  <a:schemeClr val="dk1"/>
                </a:solidFill>
                <a:latin typeface="Calibri" panose="020F0502020204030204" pitchFamily="34" charset="0"/>
                <a:ea typeface="Arimo"/>
                <a:cs typeface="Calibri" panose="020F0502020204030204" pitchFamily="34" charset="0"/>
                <a:sym typeface="Arimo"/>
              </a:rPr>
              <a:t> συνέλευσης τον Ηνωμένων Εθνών, τον Σεπτέμβριο του 2015, υιοθετήθηκε η </a:t>
            </a:r>
            <a:r>
              <a:rPr lang="el-GR" sz="1300" b="1" dirty="0">
                <a:solidFill>
                  <a:srgbClr val="002060"/>
                </a:solidFill>
                <a:latin typeface="Calibri" panose="020F0502020204030204" pitchFamily="34" charset="0"/>
                <a:ea typeface="Arimo"/>
                <a:cs typeface="Calibri" panose="020F0502020204030204" pitchFamily="34" charset="0"/>
                <a:sym typeface="Arimo"/>
              </a:rPr>
              <a:t>Ατζέντα 2030</a:t>
            </a:r>
            <a:r>
              <a:rPr lang="el-GR" sz="1300" dirty="0">
                <a:solidFill>
                  <a:schemeClr val="dk1"/>
                </a:solidFill>
                <a:latin typeface="Calibri" panose="020F0502020204030204" pitchFamily="34" charset="0"/>
                <a:ea typeface="Arimo"/>
                <a:cs typeface="Calibri" panose="020F0502020204030204" pitchFamily="34" charset="0"/>
                <a:sym typeface="Arimo"/>
              </a:rPr>
              <a:t> για την βιώσιμη ανάπτυξη. Η Ατζέντα 2030 αποτελεί ορόσημο για τη διεθνή κοινότητα καθώς μέσω αυτής τέθηκαν οικουμενικοί στόχοι και για τις τρεις διαστάσεις της βιώσιμης ανάπτυξης – περιβαλλοντική, κοινωνική και </a:t>
            </a:r>
            <a:r>
              <a:rPr lang="el-GR" sz="1300" dirty="0">
                <a:latin typeface="Calibri" panose="020F0502020204030204" pitchFamily="34" charset="0"/>
                <a:ea typeface="Arimo"/>
                <a:cs typeface="Calibri" panose="020F0502020204030204" pitchFamily="34" charset="0"/>
                <a:sym typeface="Arimo"/>
              </a:rPr>
              <a:t>οικονομική – που δεσμεύτηκαν να υλοποιήσουν από κοινού όλες οι χώρες, αναπτυγμένες και αναπτυσσόμενες. </a:t>
            </a:r>
          </a:p>
          <a:p>
            <a:pPr marL="0" indent="0" algn="just">
              <a:lnSpc>
                <a:spcPct val="150000"/>
              </a:lnSpc>
              <a:spcBef>
                <a:spcPts val="0"/>
              </a:spcBef>
              <a:buSzPts val="1300"/>
              <a:buNone/>
            </a:pPr>
            <a:r>
              <a:rPr lang="el-GR" sz="1300" dirty="0">
                <a:latin typeface="Calibri" panose="020F0502020204030204" pitchFamily="34" charset="0"/>
                <a:ea typeface="Arimo"/>
                <a:cs typeface="Calibri" panose="020F0502020204030204" pitchFamily="34" charset="0"/>
                <a:sym typeface="Arimo"/>
              </a:rPr>
              <a:t>      Οι επιμέρους 17 στόχοι είναι οι κάτωθι</a:t>
            </a:r>
            <a:r>
              <a:rPr lang="en-GB" sz="1300" dirty="0">
                <a:latin typeface="Calibri" panose="020F0502020204030204" pitchFamily="34" charset="0"/>
                <a:ea typeface="Arimo"/>
                <a:cs typeface="Calibri" panose="020F0502020204030204" pitchFamily="34" charset="0"/>
                <a:sym typeface="Arimo"/>
              </a:rPr>
              <a:t>:</a:t>
            </a:r>
          </a:p>
          <a:p>
            <a:pPr marL="0" indent="0" algn="just">
              <a:lnSpc>
                <a:spcPct val="150000"/>
              </a:lnSpc>
              <a:spcBef>
                <a:spcPts val="0"/>
              </a:spcBef>
              <a:buSzPts val="1300"/>
              <a:buNone/>
            </a:pPr>
            <a:endParaRPr lang="en-GB" sz="1300" dirty="0">
              <a:latin typeface="Calibri" panose="020F0502020204030204" pitchFamily="34" charset="0"/>
              <a:ea typeface="Arimo"/>
              <a:cs typeface="Calibri" panose="020F0502020204030204" pitchFamily="34" charset="0"/>
              <a:sym typeface="Arimo"/>
            </a:endParaRPr>
          </a:p>
        </p:txBody>
      </p:sp>
      <p:sp>
        <p:nvSpPr>
          <p:cNvPr id="19" name="Down Arrow Callout 18"/>
          <p:cNvSpPr/>
          <p:nvPr/>
        </p:nvSpPr>
        <p:spPr>
          <a:xfrm>
            <a:off x="467833" y="532397"/>
            <a:ext cx="5858539" cy="817937"/>
          </a:xfrm>
          <a:prstGeom prst="down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1600" b="1" dirty="0">
                <a:solidFill>
                  <a:schemeClr val="bg2">
                    <a:lumMod val="50000"/>
                  </a:schemeClr>
                </a:solidFill>
                <a:latin typeface="Times New Roman" panose="02020603050405020304" pitchFamily="18" charset="0"/>
                <a:cs typeface="Times New Roman" panose="02020603050405020304" pitchFamily="18" charset="0"/>
              </a:rPr>
              <a:t>Ατζέντα 2030 για τη Βιώσιμη Ανάπτυξη </a:t>
            </a:r>
            <a:endParaRPr lang="en-GB" sz="1600"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41146" y="4414220"/>
            <a:ext cx="5523455" cy="35725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16"/>
          <p:cNvSpPr>
            <a:spLocks noGrp="1"/>
          </p:cNvSpPr>
          <p:nvPr>
            <p:ph type="body" idx="1"/>
          </p:nvPr>
        </p:nvSpPr>
        <p:spPr>
          <a:xfrm>
            <a:off x="252548" y="1455822"/>
            <a:ext cx="6313715" cy="7365962"/>
          </a:xfrm>
          <a:prstGeom prst="snipRoundRect">
            <a:avLst>
              <a:gd name="adj1" fmla="val 16667"/>
              <a:gd name="adj2" fmla="val 16667"/>
            </a:avLst>
          </a:prstGeom>
          <a:solidFill>
            <a:srgbClr val="FFEFF1"/>
          </a:solidFill>
          <a:ln w="9525"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300"/>
              <a:buChar char="•"/>
            </a:pPr>
            <a:endParaRPr lang="el-GR" sz="1300" b="1" dirty="0">
              <a:solidFill>
                <a:schemeClr val="dk1"/>
              </a:solidFill>
              <a:latin typeface="Arial"/>
              <a:ea typeface="Arial"/>
              <a:cs typeface="Arial"/>
              <a:sym typeface="Arial"/>
            </a:endParaRPr>
          </a:p>
          <a:p>
            <a:pPr marL="342900" lvl="0" indent="-342900" algn="just" rtl="0">
              <a:spcBef>
                <a:spcPts val="0"/>
              </a:spcBef>
              <a:spcAft>
                <a:spcPts val="0"/>
              </a:spcAft>
              <a:buClr>
                <a:schemeClr val="dk1"/>
              </a:buClr>
              <a:buSzPts val="1300"/>
              <a:buChar char="•"/>
            </a:pPr>
            <a:endParaRPr lang="el-GR" sz="1300" b="1" dirty="0">
              <a:solidFill>
                <a:srgbClr val="FDE9D8"/>
              </a:solidFill>
              <a:latin typeface="Arial"/>
              <a:ea typeface="Arial"/>
              <a:cs typeface="Arial"/>
              <a:sym typeface="Arial"/>
            </a:endParaRPr>
          </a:p>
          <a:p>
            <a:pPr marL="0" lvl="0" indent="0" algn="just" rtl="0">
              <a:spcBef>
                <a:spcPts val="0"/>
              </a:spcBef>
              <a:spcAft>
                <a:spcPts val="0"/>
              </a:spcAft>
              <a:buClr>
                <a:schemeClr val="dk1"/>
              </a:buClr>
              <a:buSzPts val="1300"/>
              <a:buNone/>
            </a:pPr>
            <a:endParaRPr lang="el-GR" sz="1300" b="1" dirty="0">
              <a:solidFill>
                <a:schemeClr val="dk1"/>
              </a:solidFill>
              <a:latin typeface="Arial"/>
              <a:ea typeface="Arial"/>
              <a:cs typeface="Arial"/>
              <a:sym typeface="Arial"/>
            </a:endParaRPr>
          </a:p>
          <a:p>
            <a:pPr marL="0" lvl="0" indent="0" algn="just" rtl="0">
              <a:spcBef>
                <a:spcPts val="0"/>
              </a:spcBef>
              <a:spcAft>
                <a:spcPts val="0"/>
              </a:spcAft>
              <a:buClr>
                <a:schemeClr val="dk1"/>
              </a:buClr>
              <a:buSzPts val="1300"/>
              <a:buNone/>
            </a:pPr>
            <a:endParaRPr lang="el-GR" sz="1800" b="1" dirty="0">
              <a:solidFill>
                <a:schemeClr val="dk1"/>
              </a:solidFill>
              <a:latin typeface="Arial"/>
              <a:ea typeface="Arial"/>
              <a:cs typeface="Arial"/>
              <a:sym typeface="Arial"/>
            </a:endParaRPr>
          </a:p>
          <a:p>
            <a:pPr marL="0" lvl="0" indent="0" algn="just">
              <a:lnSpc>
                <a:spcPct val="150000"/>
              </a:lnSpc>
              <a:spcBef>
                <a:spcPts val="0"/>
              </a:spcBef>
              <a:buSzPts val="1300"/>
              <a:buNone/>
            </a:pPr>
            <a:r>
              <a:rPr lang="el-GR" sz="1600" b="1" dirty="0">
                <a:latin typeface="Calibri" panose="020F0502020204030204" pitchFamily="34" charset="0"/>
                <a:cs typeface="Calibri" panose="020F0502020204030204" pitchFamily="34" charset="0"/>
              </a:rPr>
              <a:t>Προάγουμε τη διαρκή, βιώσιμη και χωρίς αποκλεισμούς οικονομική ανάπτυξη και την πλήρη και παραγωγική απασχόληση και αξιοπρεπή εργασία για όλους.</a:t>
            </a:r>
            <a:endParaRPr lang="el-GR" sz="1600" b="1" dirty="0">
              <a:solidFill>
                <a:schemeClr val="dk1"/>
              </a:solidFill>
              <a:latin typeface="Calibri" panose="020F0502020204030204" pitchFamily="34" charset="0"/>
              <a:ea typeface="Arial"/>
              <a:cs typeface="Calibri" panose="020F0502020204030204" pitchFamily="34" charset="0"/>
              <a:sym typeface="Arial"/>
            </a:endParaRPr>
          </a:p>
          <a:p>
            <a:pPr marL="0" lvl="0" indent="0" algn="just" rtl="0">
              <a:lnSpc>
                <a:spcPct val="150000"/>
              </a:lnSpc>
              <a:spcBef>
                <a:spcPts val="0"/>
              </a:spcBef>
              <a:spcAft>
                <a:spcPts val="0"/>
              </a:spcAft>
              <a:buClr>
                <a:schemeClr val="dk1"/>
              </a:buClr>
              <a:buSzPts val="1300"/>
              <a:buNone/>
            </a:pPr>
            <a:r>
              <a:rPr lang="el-GR" sz="1600" dirty="0">
                <a:solidFill>
                  <a:schemeClr val="dk1"/>
                </a:solidFill>
                <a:latin typeface="Calibri" panose="020F0502020204030204" pitchFamily="34" charset="0"/>
                <a:ea typeface="Arial"/>
                <a:cs typeface="Calibri" panose="020F0502020204030204" pitchFamily="34" charset="0"/>
                <a:sym typeface="Arial"/>
              </a:rPr>
              <a:t>Αναλυτικότερα ο στόχος 8 επιδιώκει</a:t>
            </a:r>
            <a:r>
              <a:rPr lang="en-GB" sz="1600" dirty="0">
                <a:solidFill>
                  <a:schemeClr val="dk1"/>
                </a:solidFill>
                <a:latin typeface="Calibri" panose="020F0502020204030204" pitchFamily="34" charset="0"/>
                <a:ea typeface="Arial"/>
                <a:cs typeface="Calibri" panose="020F0502020204030204" pitchFamily="34" charset="0"/>
                <a:sym typeface="Arial"/>
              </a:rPr>
              <a:t>:</a:t>
            </a:r>
            <a:endParaRPr lang="el-GR" sz="1600" dirty="0">
              <a:solidFill>
                <a:schemeClr val="dk1"/>
              </a:solidFill>
              <a:latin typeface="Calibri" panose="020F0502020204030204" pitchFamily="34" charset="0"/>
              <a:ea typeface="Arial"/>
              <a:cs typeface="Calibri" panose="020F0502020204030204" pitchFamily="34" charset="0"/>
              <a:sym typeface="Arial"/>
            </a:endParaRPr>
          </a:p>
          <a:p>
            <a:pPr marL="285750" lvl="0" indent="-285750" algn="just" rtl="0">
              <a:lnSpc>
                <a:spcPct val="150000"/>
              </a:lnSpc>
              <a:spcBef>
                <a:spcPts val="0"/>
              </a:spcBef>
              <a:spcAft>
                <a:spcPts val="0"/>
              </a:spcAft>
              <a:buClr>
                <a:schemeClr val="dk1"/>
              </a:buClr>
              <a:buSzPts val="1300"/>
              <a:buFont typeface="Wingdings" panose="05000000000000000000" pitchFamily="2" charset="2"/>
              <a:buChar char="§"/>
            </a:pPr>
            <a:r>
              <a:rPr lang="el-GR" sz="1600" dirty="0">
                <a:latin typeface="Calibri" panose="020F0502020204030204" pitchFamily="34" charset="0"/>
                <a:cs typeface="Calibri" panose="020F0502020204030204" pitchFamily="34" charset="0"/>
              </a:rPr>
              <a:t>Διατήρηση της κατά κεφαλήν οικονομικής ανάπτυξης με βάση τις εθνικές περιστάσεις</a:t>
            </a:r>
            <a:r>
              <a:rPr lang="en-GB"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 </a:t>
            </a:r>
          </a:p>
          <a:p>
            <a:pPr marL="285750" lvl="0" indent="-285750" algn="just" rtl="0">
              <a:lnSpc>
                <a:spcPct val="150000"/>
              </a:lnSpc>
              <a:spcBef>
                <a:spcPts val="0"/>
              </a:spcBef>
              <a:spcAft>
                <a:spcPts val="0"/>
              </a:spcAft>
              <a:buClr>
                <a:schemeClr val="dk1"/>
              </a:buClr>
              <a:buSzPts val="1300"/>
              <a:buFont typeface="Wingdings" panose="05000000000000000000" pitchFamily="2" charset="2"/>
              <a:buChar char="§"/>
            </a:pPr>
            <a:r>
              <a:rPr lang="el-GR" sz="1600" dirty="0">
                <a:latin typeface="Calibri" panose="020F0502020204030204" pitchFamily="34" charset="0"/>
                <a:cs typeface="Calibri" panose="020F0502020204030204" pitchFamily="34" charset="0"/>
              </a:rPr>
              <a:t>Επίτευξη υψηλότερων επιπέδων οικονομικής παραγωγικότητας, μέσω της διαφοροποίησης, της τεχνολογικής αναβάθμισης και καινοτομίας</a:t>
            </a:r>
            <a:r>
              <a:rPr lang="en-GB" sz="1600" dirty="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a:p>
            <a:pPr marL="285750" lvl="0" indent="-285750" algn="just" rtl="0">
              <a:lnSpc>
                <a:spcPct val="150000"/>
              </a:lnSpc>
              <a:spcBef>
                <a:spcPts val="0"/>
              </a:spcBef>
              <a:spcAft>
                <a:spcPts val="0"/>
              </a:spcAft>
              <a:buClr>
                <a:schemeClr val="dk1"/>
              </a:buClr>
              <a:buSzPts val="1300"/>
              <a:buFont typeface="Wingdings" panose="05000000000000000000" pitchFamily="2" charset="2"/>
              <a:buChar char="§"/>
            </a:pPr>
            <a:r>
              <a:rPr lang="el-GR" sz="1600" dirty="0">
                <a:latin typeface="Calibri" panose="020F0502020204030204" pitchFamily="34" charset="0"/>
                <a:cs typeface="Calibri" panose="020F0502020204030204" pitchFamily="34" charset="0"/>
              </a:rPr>
              <a:t>Στήριξη των παραγωγικών δραστηριοτήτων, τη δημιουργία αξιοπρεπών θέσεων εργασίας, την επιχειρηματικότητα, τη δημιουργικότητα, την καινοτομία, την ανάπτυξη των πολύ μικρών, μικρών και μεσαίων επιχειρήσεων.</a:t>
            </a:r>
          </a:p>
          <a:p>
            <a:pPr marL="285750" lvl="0" indent="-285750" algn="just" rtl="0">
              <a:lnSpc>
                <a:spcPct val="150000"/>
              </a:lnSpc>
              <a:spcBef>
                <a:spcPts val="0"/>
              </a:spcBef>
              <a:spcAft>
                <a:spcPts val="0"/>
              </a:spcAft>
              <a:buClr>
                <a:schemeClr val="dk1"/>
              </a:buClr>
              <a:buSzPts val="1300"/>
              <a:buFont typeface="Wingdings" panose="05000000000000000000" pitchFamily="2" charset="2"/>
              <a:buChar char="§"/>
            </a:pPr>
            <a:r>
              <a:rPr lang="el-GR" sz="1600" dirty="0">
                <a:latin typeface="Calibri" panose="020F0502020204030204" pitchFamily="34" charset="0"/>
                <a:cs typeface="Calibri" panose="020F0502020204030204" pitchFamily="34" charset="0"/>
              </a:rPr>
              <a:t>Βελτίωση της αποδοτικότητας των παγκόσμιων πόρων και προσπάθεια διαχωρισμού της οικονομικής ανάπτυξης από την υποβάθμιση του περιβάλλοντος.</a:t>
            </a:r>
          </a:p>
          <a:p>
            <a:pPr marL="285750" indent="-285750" algn="just">
              <a:spcBef>
                <a:spcPts val="0"/>
              </a:spcBef>
              <a:buSzPts val="1300"/>
              <a:buFont typeface="Wingdings" panose="05000000000000000000" pitchFamily="2" charset="2"/>
              <a:buChar char="§"/>
            </a:pPr>
            <a:endParaRPr lang="el-GR" sz="1600" dirty="0">
              <a:latin typeface="Calibri" panose="020F0502020204030204" pitchFamily="34" charset="0"/>
              <a:cs typeface="Calibri" panose="020F0502020204030204" pitchFamily="34" charset="0"/>
            </a:endParaRPr>
          </a:p>
          <a:p>
            <a:pPr marL="171450" indent="-171450" algn="just">
              <a:lnSpc>
                <a:spcPct val="150000"/>
              </a:lnSpc>
              <a:spcBef>
                <a:spcPts val="0"/>
              </a:spcBef>
              <a:buSzPts val="1300"/>
              <a:buFont typeface="Wingdings" panose="05000000000000000000" pitchFamily="2" charset="2"/>
              <a:buChar char="§"/>
            </a:pPr>
            <a:endParaRPr sz="1200" dirty="0">
              <a:latin typeface="Calibri" panose="020F0502020204030204" pitchFamily="34" charset="0"/>
              <a:ea typeface="Arial"/>
              <a:cs typeface="Calibri" panose="020F0502020204030204" pitchFamily="34" charset="0"/>
              <a:sym typeface="Arial"/>
            </a:endParaRPr>
          </a:p>
          <a:p>
            <a:pPr marL="342900" indent="-247650" algn="just">
              <a:spcBef>
                <a:spcPts val="0"/>
              </a:spcBef>
              <a:buSzPts val="1500"/>
              <a:buFont typeface="Wingdings" panose="05000000000000000000" pitchFamily="2" charset="2"/>
              <a:buChar char="§"/>
            </a:pPr>
            <a:endParaRPr sz="1200" dirty="0">
              <a:latin typeface="Calibri" panose="020F0502020204030204" pitchFamily="34" charset="0"/>
              <a:ea typeface="Arimo"/>
              <a:cs typeface="Calibri" panose="020F0502020204030204" pitchFamily="34" charset="0"/>
              <a:sym typeface="Arimo"/>
            </a:endParaRPr>
          </a:p>
          <a:p>
            <a:pPr marL="342900" indent="-254000" algn="just">
              <a:spcBef>
                <a:spcPts val="0"/>
              </a:spcBef>
              <a:buSzPts val="1400"/>
              <a:buFont typeface="Wingdings" panose="05000000000000000000" pitchFamily="2" charset="2"/>
              <a:buChar char="§"/>
            </a:pPr>
            <a:endParaRPr sz="1200" dirty="0">
              <a:latin typeface="Calibri" panose="020F0502020204030204" pitchFamily="34" charset="0"/>
              <a:ea typeface="Arimo"/>
              <a:cs typeface="Calibri" panose="020F0502020204030204" pitchFamily="34" charset="0"/>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0" lvl="0" indent="0" algn="just" rtl="0">
              <a:spcBef>
                <a:spcPts val="0"/>
              </a:spcBef>
              <a:spcAft>
                <a:spcPts val="0"/>
              </a:spcAft>
              <a:buClr>
                <a:schemeClr val="dk1"/>
              </a:buClr>
              <a:buSzPts val="1400"/>
              <a:buNone/>
            </a:pPr>
            <a:endParaRPr sz="1400" dirty="0">
              <a:latin typeface="Arimo"/>
              <a:ea typeface="Arimo"/>
              <a:cs typeface="Arimo"/>
              <a:sym typeface="Arimo"/>
            </a:endParaRPr>
          </a:p>
        </p:txBody>
      </p:sp>
      <p:sp>
        <p:nvSpPr>
          <p:cNvPr id="117" name="Google Shape;117;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6" descr="Image result for ÏÎ»Î±ÏÏÎ¹ÎºÎ­Ï Î½Î¹ÏÎ¬Î´ÎµÏ ÏÎ±Î¹ÏÎ½Î¹Î´Î¹ ÎºÎ±ÏÎ±ÏÎºÎµÏÎ®Ï"/>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Down Arrow Callout 18"/>
          <p:cNvSpPr/>
          <p:nvPr/>
        </p:nvSpPr>
        <p:spPr>
          <a:xfrm>
            <a:off x="479124" y="594447"/>
            <a:ext cx="5858539" cy="817937"/>
          </a:xfrm>
          <a:prstGeom prst="down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1600" b="1" dirty="0">
                <a:solidFill>
                  <a:schemeClr val="bg2">
                    <a:lumMod val="50000"/>
                  </a:schemeClr>
                </a:solidFill>
                <a:latin typeface="Times New Roman" panose="02020603050405020304" pitchFamily="18" charset="0"/>
                <a:cs typeface="Times New Roman" panose="02020603050405020304" pitchFamily="18" charset="0"/>
              </a:rPr>
              <a:t>Στόχος 8</a:t>
            </a:r>
            <a:r>
              <a:rPr lang="en-GB" sz="1600" b="1" dirty="0">
                <a:solidFill>
                  <a:schemeClr val="bg2">
                    <a:lumMod val="50000"/>
                  </a:schemeClr>
                </a:solidFill>
                <a:latin typeface="Times New Roman" panose="02020603050405020304" pitchFamily="18" charset="0"/>
                <a:cs typeface="Times New Roman" panose="02020603050405020304" pitchFamily="18" charset="0"/>
              </a:rPr>
              <a:t>: </a:t>
            </a:r>
            <a:r>
              <a:rPr lang="el-GR" sz="1600" b="1" dirty="0">
                <a:solidFill>
                  <a:schemeClr val="bg2">
                    <a:lumMod val="50000"/>
                  </a:schemeClr>
                </a:solidFill>
                <a:latin typeface="Times New Roman" panose="02020603050405020304" pitchFamily="18" charset="0"/>
                <a:cs typeface="Times New Roman" panose="02020603050405020304" pitchFamily="18" charset="0"/>
              </a:rPr>
              <a:t>Αξιοπρεπής εργασία και οικονομική ανάπτυξη  </a:t>
            </a:r>
            <a:endParaRPr lang="en-GB" sz="1600"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750133" y="1625065"/>
            <a:ext cx="1475758" cy="9231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16"/>
          <p:cNvSpPr>
            <a:spLocks noGrp="1"/>
          </p:cNvSpPr>
          <p:nvPr>
            <p:ph type="body" idx="1"/>
          </p:nvPr>
        </p:nvSpPr>
        <p:spPr>
          <a:xfrm>
            <a:off x="252548" y="1359568"/>
            <a:ext cx="6313715" cy="7462216"/>
          </a:xfrm>
          <a:prstGeom prst="snipRoundRect">
            <a:avLst>
              <a:gd name="adj1" fmla="val 16667"/>
              <a:gd name="adj2" fmla="val 16667"/>
            </a:avLst>
          </a:prstGeom>
          <a:solidFill>
            <a:srgbClr val="FFEFF1"/>
          </a:solidFill>
          <a:ln w="9525"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300"/>
              <a:buChar char="•"/>
            </a:pPr>
            <a:endParaRPr lang="el-GR" sz="1300" b="1" dirty="0">
              <a:solidFill>
                <a:schemeClr val="dk1"/>
              </a:solidFill>
              <a:latin typeface="Arial"/>
              <a:ea typeface="Arial"/>
              <a:cs typeface="Arial"/>
              <a:sym typeface="Arial"/>
            </a:endParaRPr>
          </a:p>
          <a:p>
            <a:pPr marL="342900" lvl="0" indent="-342900" algn="just" rtl="0">
              <a:spcBef>
                <a:spcPts val="0"/>
              </a:spcBef>
              <a:spcAft>
                <a:spcPts val="0"/>
              </a:spcAft>
              <a:buClr>
                <a:schemeClr val="dk1"/>
              </a:buClr>
              <a:buSzPts val="1300"/>
              <a:buChar char="•"/>
            </a:pPr>
            <a:endParaRPr lang="el-GR" sz="1300" b="1" dirty="0">
              <a:latin typeface="Arial"/>
              <a:ea typeface="Arial"/>
              <a:cs typeface="Arial"/>
              <a:sym typeface="Arial"/>
            </a:endParaRPr>
          </a:p>
          <a:p>
            <a:pPr marL="0" lvl="0" indent="0" algn="just" rtl="0">
              <a:spcBef>
                <a:spcPts val="0"/>
              </a:spcBef>
              <a:spcAft>
                <a:spcPts val="0"/>
              </a:spcAft>
              <a:buClr>
                <a:schemeClr val="dk1"/>
              </a:buClr>
              <a:buSzPts val="1300"/>
              <a:buNone/>
            </a:pPr>
            <a:endParaRPr lang="el-GR" sz="1300" b="1" dirty="0">
              <a:solidFill>
                <a:schemeClr val="dk1"/>
              </a:solidFill>
              <a:latin typeface="Arial"/>
              <a:ea typeface="Arial"/>
              <a:cs typeface="Arial"/>
              <a:sym typeface="Arial"/>
            </a:endParaRPr>
          </a:p>
          <a:p>
            <a:pPr marL="0" lvl="0" indent="0" algn="just" rtl="0">
              <a:spcBef>
                <a:spcPts val="0"/>
              </a:spcBef>
              <a:spcAft>
                <a:spcPts val="0"/>
              </a:spcAft>
              <a:buClr>
                <a:schemeClr val="dk1"/>
              </a:buClr>
              <a:buSzPts val="1300"/>
              <a:buNone/>
            </a:pPr>
            <a:endParaRPr lang="el-GR" sz="1800" b="1" dirty="0">
              <a:solidFill>
                <a:schemeClr val="dk1"/>
              </a:solidFill>
              <a:latin typeface="Arial"/>
              <a:ea typeface="Arial"/>
              <a:cs typeface="Arial"/>
              <a:sym typeface="Arial"/>
            </a:endParaRPr>
          </a:p>
          <a:p>
            <a:pPr marL="285750" indent="-285750" algn="just">
              <a:lnSpc>
                <a:spcPct val="150000"/>
              </a:lnSpc>
              <a:spcBef>
                <a:spcPts val="0"/>
              </a:spcBef>
              <a:buSzPts val="1300"/>
              <a:buFont typeface="Wingdings" panose="05000000000000000000" pitchFamily="2" charset="2"/>
              <a:buChar char="§"/>
            </a:pPr>
            <a:r>
              <a:rPr lang="el-GR" sz="1600" dirty="0">
                <a:solidFill>
                  <a:schemeClr val="dk1"/>
                </a:solidFill>
                <a:latin typeface="Calibri" panose="020F0502020204030204" pitchFamily="34" charset="0"/>
                <a:ea typeface="Arial"/>
                <a:cs typeface="Calibri" panose="020F0502020204030204" pitchFamily="34" charset="0"/>
                <a:sym typeface="Arial"/>
              </a:rPr>
              <a:t>Επίτευξη πλήρους απασχόλησης και αξιοπρεπών θέσεων εργασίας για όλες τις γυναίκες και τους άνδρες, τους νέους, τα άτομα με αναπηρίες, καθώς και εξασφάλιση της ίσης αμοιβής για εργασία ίσης αξίας.  </a:t>
            </a:r>
          </a:p>
          <a:p>
            <a:pPr marL="285750" indent="-285750" algn="just">
              <a:lnSpc>
                <a:spcPct val="150000"/>
              </a:lnSpc>
              <a:spcBef>
                <a:spcPts val="0"/>
              </a:spcBef>
              <a:buSzPts val="1300"/>
              <a:buFont typeface="Wingdings" panose="05000000000000000000" pitchFamily="2" charset="2"/>
              <a:buChar char="§"/>
            </a:pPr>
            <a:r>
              <a:rPr lang="el-GR" sz="1600" dirty="0">
                <a:solidFill>
                  <a:schemeClr val="dk1"/>
                </a:solidFill>
                <a:latin typeface="Calibri" panose="020F0502020204030204" pitchFamily="34" charset="0"/>
                <a:ea typeface="Arial"/>
                <a:cs typeface="Calibri" panose="020F0502020204030204" pitchFamily="34" charset="0"/>
                <a:sym typeface="Arial"/>
              </a:rPr>
              <a:t>Μείωση του ποσοστού των νέων που δεν απασχολούνται, μορφώνονται ή εκπαιδεύονται.</a:t>
            </a:r>
          </a:p>
          <a:p>
            <a:pPr marL="285750" indent="-285750" algn="just">
              <a:lnSpc>
                <a:spcPct val="150000"/>
              </a:lnSpc>
              <a:spcBef>
                <a:spcPts val="0"/>
              </a:spcBef>
              <a:buSzPts val="1300"/>
              <a:buFont typeface="Wingdings" panose="05000000000000000000" pitchFamily="2" charset="2"/>
              <a:buChar char="§"/>
            </a:pPr>
            <a:r>
              <a:rPr lang="el-GR" sz="1600" dirty="0">
                <a:solidFill>
                  <a:schemeClr val="dk1"/>
                </a:solidFill>
                <a:latin typeface="Calibri" panose="020F0502020204030204" pitchFamily="34" charset="0"/>
                <a:ea typeface="Arial"/>
                <a:cs typeface="Calibri" panose="020F0502020204030204" pitchFamily="34" charset="0"/>
                <a:sym typeface="Arial"/>
              </a:rPr>
              <a:t>Άμεσα μέτρα για την εξάλειψη της αναγκαστικής εργασίας, τον τερματισμό της σύγχρονης δουλείας και της εμπορίας ανθρώπων, όλων των μορφών παιδικής εργασίας.</a:t>
            </a:r>
          </a:p>
          <a:p>
            <a:pPr marL="285750" indent="-285750" algn="just">
              <a:lnSpc>
                <a:spcPct val="150000"/>
              </a:lnSpc>
              <a:spcBef>
                <a:spcPts val="0"/>
              </a:spcBef>
              <a:buSzPts val="1300"/>
              <a:buFont typeface="Wingdings" panose="05000000000000000000" pitchFamily="2" charset="2"/>
              <a:buChar char="§"/>
            </a:pPr>
            <a:r>
              <a:rPr lang="el-GR" sz="1600" dirty="0">
                <a:solidFill>
                  <a:schemeClr val="dk1"/>
                </a:solidFill>
                <a:latin typeface="Calibri" panose="020F0502020204030204" pitchFamily="34" charset="0"/>
                <a:ea typeface="Arial"/>
                <a:cs typeface="Calibri" panose="020F0502020204030204" pitchFamily="34" charset="0"/>
                <a:sym typeface="Arial"/>
              </a:rPr>
              <a:t>Προστασία εργασιακών δικαιωμάτων και ασφαλών συνθηκών εργασίας.</a:t>
            </a:r>
          </a:p>
          <a:p>
            <a:pPr marL="285750" indent="-285750" algn="just">
              <a:lnSpc>
                <a:spcPct val="150000"/>
              </a:lnSpc>
              <a:spcBef>
                <a:spcPts val="0"/>
              </a:spcBef>
              <a:buSzPts val="1300"/>
              <a:buFont typeface="Wingdings" panose="05000000000000000000" pitchFamily="2" charset="2"/>
              <a:buChar char="§"/>
            </a:pPr>
            <a:r>
              <a:rPr lang="el-GR" sz="1600" dirty="0">
                <a:solidFill>
                  <a:schemeClr val="dk1"/>
                </a:solidFill>
                <a:latin typeface="Calibri" panose="020F0502020204030204" pitchFamily="34" charset="0"/>
                <a:ea typeface="Arial"/>
                <a:cs typeface="Calibri" panose="020F0502020204030204" pitchFamily="34" charset="0"/>
                <a:sym typeface="Arial"/>
              </a:rPr>
              <a:t>Προώθηση βιώσιμου τουρισμού, ο οποίος δημιουργεί θέσεις εργασίας και προάγει τους τοπικούς πολιτισμούς και προϊόντα.</a:t>
            </a:r>
          </a:p>
          <a:p>
            <a:pPr marL="285750" indent="-285750" algn="just">
              <a:lnSpc>
                <a:spcPct val="150000"/>
              </a:lnSpc>
              <a:spcBef>
                <a:spcPts val="0"/>
              </a:spcBef>
              <a:buSzPts val="1300"/>
              <a:buFont typeface="Wingdings" panose="05000000000000000000" pitchFamily="2" charset="2"/>
              <a:buChar char="§"/>
            </a:pPr>
            <a:r>
              <a:rPr lang="el-GR" sz="1600" dirty="0">
                <a:solidFill>
                  <a:schemeClr val="dk1"/>
                </a:solidFill>
                <a:latin typeface="Calibri" panose="020F0502020204030204" pitchFamily="34" charset="0"/>
                <a:ea typeface="Arial"/>
                <a:cs typeface="Calibri" panose="020F0502020204030204" pitchFamily="34" charset="0"/>
                <a:sym typeface="Arial"/>
              </a:rPr>
              <a:t>Ενίσχυση της πρόσβασης σε τραπεζικές, ασφαλιστικές και χρηματοπιστωτικές υπηρεσίες για όλους.</a:t>
            </a:r>
          </a:p>
          <a:p>
            <a:pPr marL="285750" lvl="0" indent="-285750" algn="just" rtl="0">
              <a:lnSpc>
                <a:spcPct val="150000"/>
              </a:lnSpc>
              <a:spcBef>
                <a:spcPts val="0"/>
              </a:spcBef>
              <a:spcAft>
                <a:spcPts val="0"/>
              </a:spcAft>
              <a:buClr>
                <a:schemeClr val="dk1"/>
              </a:buClr>
              <a:buSzPts val="1300"/>
              <a:buFont typeface="Wingdings" panose="05000000000000000000" pitchFamily="2" charset="2"/>
              <a:buChar char="§"/>
            </a:pPr>
            <a:endParaRPr sz="1600" dirty="0">
              <a:latin typeface="Calibri" panose="020F0502020204030204" pitchFamily="34" charset="0"/>
              <a:ea typeface="Arial"/>
              <a:cs typeface="Calibri" panose="020F0502020204030204" pitchFamily="34" charset="0"/>
              <a:sym typeface="Arial"/>
            </a:endParaRPr>
          </a:p>
          <a:p>
            <a:pPr marL="381000" lvl="0" indent="-285750" algn="just" rtl="0">
              <a:spcBef>
                <a:spcPts val="0"/>
              </a:spcBef>
              <a:spcAft>
                <a:spcPts val="0"/>
              </a:spcAft>
              <a:buClr>
                <a:schemeClr val="dk1"/>
              </a:buClr>
              <a:buSzPts val="1500"/>
              <a:buFont typeface="Wingdings" panose="05000000000000000000" pitchFamily="2" charset="2"/>
              <a:buChar char="§"/>
            </a:pPr>
            <a:endParaRPr sz="1600" dirty="0">
              <a:latin typeface="Calibri" panose="020F0502020204030204" pitchFamily="34" charset="0"/>
              <a:ea typeface="Arimo"/>
              <a:cs typeface="Calibri" panose="020F0502020204030204" pitchFamily="34" charset="0"/>
              <a:sym typeface="Arimo"/>
            </a:endParaRPr>
          </a:p>
          <a:p>
            <a:pPr marL="342900" lvl="0" indent="-254000" algn="just" rtl="0">
              <a:spcBef>
                <a:spcPts val="0"/>
              </a:spcBef>
              <a:spcAft>
                <a:spcPts val="0"/>
              </a:spcAft>
              <a:buClr>
                <a:schemeClr val="dk1"/>
              </a:buClr>
              <a:buSzPts val="1400"/>
              <a:buNone/>
            </a:pPr>
            <a:endParaRPr sz="1600" dirty="0">
              <a:latin typeface="Calibri" panose="020F0502020204030204" pitchFamily="34" charset="0"/>
              <a:ea typeface="Arimo"/>
              <a:cs typeface="Calibri" panose="020F0502020204030204" pitchFamily="34" charset="0"/>
              <a:sym typeface="Arimo"/>
            </a:endParaRPr>
          </a:p>
          <a:p>
            <a:pPr marL="342900" lvl="0" indent="-254000" algn="just" rtl="0">
              <a:spcBef>
                <a:spcPts val="0"/>
              </a:spcBef>
              <a:spcAft>
                <a:spcPts val="0"/>
              </a:spcAft>
              <a:buClr>
                <a:schemeClr val="dk1"/>
              </a:buClr>
              <a:buSzPts val="1400"/>
              <a:buNone/>
            </a:pPr>
            <a:endParaRPr sz="1600" dirty="0">
              <a:latin typeface="Calibri" panose="020F0502020204030204" pitchFamily="34" charset="0"/>
              <a:ea typeface="Arimo"/>
              <a:cs typeface="Calibri" panose="020F0502020204030204" pitchFamily="34" charset="0"/>
              <a:sym typeface="Arimo"/>
            </a:endParaRPr>
          </a:p>
          <a:p>
            <a:pPr marL="342900" lvl="0" indent="-254000" algn="just" rtl="0">
              <a:spcBef>
                <a:spcPts val="0"/>
              </a:spcBef>
              <a:spcAft>
                <a:spcPts val="0"/>
              </a:spcAft>
              <a:buClr>
                <a:schemeClr val="dk1"/>
              </a:buClr>
              <a:buSzPts val="1400"/>
              <a:buNone/>
            </a:pPr>
            <a:endParaRPr sz="1600" dirty="0">
              <a:latin typeface="Calibri" panose="020F0502020204030204" pitchFamily="34" charset="0"/>
              <a:ea typeface="Arimo"/>
              <a:cs typeface="Calibri" panose="020F0502020204030204" pitchFamily="34" charset="0"/>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342900" lvl="0" indent="-254000" algn="just" rtl="0">
              <a:spcBef>
                <a:spcPts val="0"/>
              </a:spcBef>
              <a:spcAft>
                <a:spcPts val="0"/>
              </a:spcAft>
              <a:buClr>
                <a:schemeClr val="dk1"/>
              </a:buClr>
              <a:buSzPts val="1400"/>
              <a:buNone/>
            </a:pPr>
            <a:endParaRPr sz="1400" dirty="0">
              <a:latin typeface="Arimo"/>
              <a:ea typeface="Arimo"/>
              <a:cs typeface="Arimo"/>
              <a:sym typeface="Arimo"/>
            </a:endParaRPr>
          </a:p>
          <a:p>
            <a:pPr marL="0" lvl="0" indent="0" algn="just" rtl="0">
              <a:spcBef>
                <a:spcPts val="0"/>
              </a:spcBef>
              <a:spcAft>
                <a:spcPts val="0"/>
              </a:spcAft>
              <a:buClr>
                <a:schemeClr val="dk1"/>
              </a:buClr>
              <a:buSzPts val="1400"/>
              <a:buNone/>
            </a:pPr>
            <a:endParaRPr sz="1400" dirty="0">
              <a:latin typeface="Arimo"/>
              <a:ea typeface="Arimo"/>
              <a:cs typeface="Arimo"/>
              <a:sym typeface="Arimo"/>
            </a:endParaRPr>
          </a:p>
        </p:txBody>
      </p:sp>
      <p:sp>
        <p:nvSpPr>
          <p:cNvPr id="117" name="Google Shape;117;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6" descr="Image result for ÏÎ»Î±ÏÏÎ¹ÎºÎ­Ï Î½Î¹ÏÎ¬Î´ÎµÏ ÏÎ±Î¹ÏÎ½Î¹Î´Î¹ ÎºÎ±ÏÎ±ÏÎºÎµÏÎ®Ï"/>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Down Arrow Callout 18"/>
          <p:cNvSpPr/>
          <p:nvPr/>
        </p:nvSpPr>
        <p:spPr>
          <a:xfrm>
            <a:off x="587408" y="341783"/>
            <a:ext cx="5858539" cy="817937"/>
          </a:xfrm>
          <a:prstGeom prst="down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1600" b="1" dirty="0">
                <a:solidFill>
                  <a:schemeClr val="bg2">
                    <a:lumMod val="50000"/>
                  </a:schemeClr>
                </a:solidFill>
                <a:latin typeface="Times New Roman" panose="02020603050405020304" pitchFamily="18" charset="0"/>
                <a:cs typeface="Times New Roman" panose="02020603050405020304" pitchFamily="18" charset="0"/>
              </a:rPr>
              <a:t>Στόχος 8</a:t>
            </a:r>
            <a:r>
              <a:rPr lang="en-GB" sz="1600" b="1" dirty="0">
                <a:solidFill>
                  <a:schemeClr val="bg2">
                    <a:lumMod val="50000"/>
                  </a:schemeClr>
                </a:solidFill>
                <a:latin typeface="Times New Roman" panose="02020603050405020304" pitchFamily="18" charset="0"/>
                <a:cs typeface="Times New Roman" panose="02020603050405020304" pitchFamily="18" charset="0"/>
              </a:rPr>
              <a:t>: </a:t>
            </a:r>
            <a:r>
              <a:rPr lang="el-GR" sz="1600" b="1" dirty="0">
                <a:solidFill>
                  <a:schemeClr val="bg2">
                    <a:lumMod val="50000"/>
                  </a:schemeClr>
                </a:solidFill>
                <a:latin typeface="Times New Roman" panose="02020603050405020304" pitchFamily="18" charset="0"/>
                <a:cs typeface="Times New Roman" panose="02020603050405020304" pitchFamily="18" charset="0"/>
              </a:rPr>
              <a:t>Αξιοπρεπής εργασία και οικονομική ανάπτυξη  </a:t>
            </a:r>
            <a:endParaRPr lang="en-GB" sz="1600"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778799" y="1541159"/>
            <a:ext cx="1475758" cy="923108"/>
          </a:xfrm>
          <a:prstGeom prst="rect">
            <a:avLst/>
          </a:prstGeom>
        </p:spPr>
      </p:pic>
    </p:spTree>
    <p:extLst>
      <p:ext uri="{BB962C8B-B14F-4D97-AF65-F5344CB8AC3E}">
        <p14:creationId xmlns:p14="http://schemas.microsoft.com/office/powerpoint/2010/main" val="15401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16"/>
          <p:cNvSpPr>
            <a:spLocks noGrp="1"/>
          </p:cNvSpPr>
          <p:nvPr>
            <p:ph type="body" idx="1"/>
          </p:nvPr>
        </p:nvSpPr>
        <p:spPr>
          <a:xfrm>
            <a:off x="260207" y="381825"/>
            <a:ext cx="6331980" cy="8380349"/>
          </a:xfrm>
          <a:prstGeom prst="snipRoundRect">
            <a:avLst>
              <a:gd name="adj1" fmla="val 16667"/>
              <a:gd name="adj2" fmla="val 16667"/>
            </a:avLst>
          </a:prstGeom>
          <a:solidFill>
            <a:srgbClr val="FFEFF1"/>
          </a:solidFill>
          <a:ln w="9525"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indent="0" algn="ctr">
              <a:spcBef>
                <a:spcPts val="0"/>
              </a:spcBef>
              <a:buSzPts val="1300"/>
              <a:buNone/>
            </a:pPr>
            <a:r>
              <a:rPr lang="el-GR" sz="1600" b="1" dirty="0"/>
              <a:t>ΣΧΕΔΙΟ ΥΠΟΒΟΛΗΣ ΠΡΟΓΡΑΜΜΑΤΟΣ ΣΧΟΛΙΚΗΣ ΔΡΑΣΤΗΡΙΟΤΗΤΑΣ</a:t>
            </a:r>
            <a:endParaRPr lang="el-GR" sz="1600" dirty="0"/>
          </a:p>
          <a:p>
            <a:pPr marL="342900" lvl="0" algn="just">
              <a:spcBef>
                <a:spcPts val="0"/>
              </a:spcBef>
              <a:buSzPts val="1300"/>
            </a:pPr>
            <a:endParaRPr lang="el-GR" sz="1200" b="1" dirty="0">
              <a:latin typeface="Arial"/>
              <a:ea typeface="Arial"/>
              <a:cs typeface="Arial"/>
              <a:sym typeface="Arial"/>
            </a:endParaRPr>
          </a:p>
          <a:p>
            <a:pPr marL="114300" indent="0">
              <a:lnSpc>
                <a:spcPct val="150000"/>
              </a:lnSpc>
              <a:spcAft>
                <a:spcPts val="0"/>
              </a:spcAft>
              <a:buNone/>
            </a:pP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7" name="Google Shape;117;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6" descr="Image result for ÏÎ»Î±ÏÏÎ¹ÎºÎ­Ï Î½Î¹ÏÎ¬Î´ÎµÏ ÏÎ±Î¹ÏÎ½Î¹Î´Î¹ ÎºÎ±ÏÎ±ÏÎºÎµÏÎ®Ï"/>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Επεξήγηση: Κάτω βέλος 1">
            <a:extLst>
              <a:ext uri="{FF2B5EF4-FFF2-40B4-BE49-F238E27FC236}">
                <a16:creationId xmlns:a16="http://schemas.microsoft.com/office/drawing/2014/main" id="{F45CCCCD-1D08-7BD0-7CA2-E2FE09C1B325}"/>
              </a:ext>
            </a:extLst>
          </p:cNvPr>
          <p:cNvSpPr/>
          <p:nvPr/>
        </p:nvSpPr>
        <p:spPr>
          <a:xfrm>
            <a:off x="970346" y="1446029"/>
            <a:ext cx="4930724" cy="914400"/>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0"/>
              </a:spcAft>
            </a:pPr>
            <a:r>
              <a:rPr lang="el-GR" sz="1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ΠΑΙΔΑΓΩΓΙΚΗ ΔΙΑΔΙΚΑΣΙΑ </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r>
              <a:rPr lang="el-G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 ΚΥΡΙΟ ΘΕΜΑ – ΘΕΜΑΤΙΚΕΣ ΕΝΟΤΗΤΕΣ </a:t>
            </a:r>
            <a:endParaRPr lang="el-G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Πίνακας 2">
            <a:extLst>
              <a:ext uri="{FF2B5EF4-FFF2-40B4-BE49-F238E27FC236}">
                <a16:creationId xmlns:a16="http://schemas.microsoft.com/office/drawing/2014/main" id="{75011517-A968-ECED-3CF6-9F75E80EB37C}"/>
              </a:ext>
            </a:extLst>
          </p:cNvPr>
          <p:cNvGraphicFramePr>
            <a:graphicFrameLocks noGrp="1"/>
          </p:cNvGraphicFramePr>
          <p:nvPr>
            <p:extLst>
              <p:ext uri="{D42A27DB-BD31-4B8C-83A1-F6EECF244321}">
                <p14:modId xmlns:p14="http://schemas.microsoft.com/office/powerpoint/2010/main" val="2222018217"/>
              </p:ext>
            </p:extLst>
          </p:nvPr>
        </p:nvGraphicFramePr>
        <p:xfrm>
          <a:off x="587685" y="2471100"/>
          <a:ext cx="5725160" cy="5961137"/>
        </p:xfrm>
        <a:graphic>
          <a:graphicData uri="http://schemas.openxmlformats.org/drawingml/2006/table">
            <a:tbl>
              <a:tblPr firstRow="1" firstCol="1" bandRow="1"/>
              <a:tblGrid>
                <a:gridCol w="5725160">
                  <a:extLst>
                    <a:ext uri="{9D8B030D-6E8A-4147-A177-3AD203B41FA5}">
                      <a16:colId xmlns:a16="http://schemas.microsoft.com/office/drawing/2014/main" val="232761807"/>
                    </a:ext>
                  </a:extLst>
                </a:gridCol>
              </a:tblGrid>
              <a:tr h="5961137">
                <a:tc>
                  <a:txBody>
                    <a:bodyPr/>
                    <a:lstStyle/>
                    <a:p>
                      <a:pPr algn="just">
                        <a:lnSpc>
                          <a:spcPct val="150000"/>
                        </a:lnSpc>
                        <a:spcAft>
                          <a:spcPts val="0"/>
                        </a:spcAft>
                      </a:pP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Θα προσεγγίσουμε την αξιοπρεπή εργασία για όλους ως απαιτούμενη προϋπόθεση για την βιώσιμη οικονομική ανάπτυξη όπως αυτή αποτυπώνεται στον στόχο 8 της ατζέντας 2030. Πιο συγκεκριμένα, θα εξετάσουμε:</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Την προστασία των εργασιακών δικαιωμάτων και των ασφαλών συνθηκών εργασίας.</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Την εξάλειψη της αναγκαστικής και της παιδικής εργασίας.</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Τη μείωση της ανεργίας και την αύξηση της παροχής ίσων ευκαιριών για μόρφωση και εκπαίδευση.</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Την επίτευξη απασχόλησης για όλες τις γυναίκες και άνδρες, τους νέους, τα άτομα με αναπηρίες και την εξασφάλιση ίσης αμοιβής για εργασία ίσης αξίας. </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Την ορθή και σοφή αξιοποίηση των φυσικών πόρων του περιβάλλοντος από τις επιχειρήσεις.</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Την ωφέλεια όλων από τη βιώσιμη οικονομική ανάπτυξη.  </a:t>
                      </a:r>
                    </a:p>
                    <a:p>
                      <a:pPr marL="342900" lvl="0" indent="-342900" algn="just">
                        <a:lnSpc>
                          <a:spcPct val="150000"/>
                        </a:lnSpc>
                        <a:spcAft>
                          <a:spcPts val="0"/>
                        </a:spcAft>
                        <a:buFont typeface="Wingdings" panose="05000000000000000000" pitchFamily="2" charset="2"/>
                        <a:buChar char=""/>
                      </a:pP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Την ορθή και σοφή αξιοποίηση των φυσικών πόρων του περιβάλλοντος από τις επιχειρήσεις.</a:t>
                      </a:r>
                      <a:r>
                        <a:rPr lang="el-GR" sz="1400" dirty="0">
                          <a:solidFill>
                            <a:srgbClr val="000000"/>
                          </a:solidFill>
                          <a:effectLst/>
                          <a:latin typeface="Calibri" panose="020F0502020204030204" pitchFamily="34" charset="0"/>
                          <a:ea typeface="Times New Roman" panose="02020603050405020304" pitchFamily="18" charset="0"/>
                        </a:rPr>
                        <a:t> </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579165"/>
                  </a:ext>
                </a:extLst>
              </a:tr>
            </a:tbl>
          </a:graphicData>
        </a:graphic>
      </p:graphicFrame>
    </p:spTree>
    <p:extLst>
      <p:ext uri="{BB962C8B-B14F-4D97-AF65-F5344CB8AC3E}">
        <p14:creationId xmlns:p14="http://schemas.microsoft.com/office/powerpoint/2010/main" val="401327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16"/>
          <p:cNvSpPr>
            <a:spLocks noGrp="1"/>
          </p:cNvSpPr>
          <p:nvPr>
            <p:ph type="body" idx="1"/>
          </p:nvPr>
        </p:nvSpPr>
        <p:spPr>
          <a:xfrm>
            <a:off x="260207" y="381825"/>
            <a:ext cx="6438306" cy="8380349"/>
          </a:xfrm>
          <a:prstGeom prst="snipRoundRect">
            <a:avLst>
              <a:gd name="adj1" fmla="val 16667"/>
              <a:gd name="adj2" fmla="val 16667"/>
            </a:avLst>
          </a:prstGeom>
          <a:solidFill>
            <a:srgbClr val="FFEFF1"/>
          </a:solidFill>
          <a:ln w="9525"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7" name="Google Shape;117;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6" descr="Image result for ÏÎ»Î±ÏÏÎ¹ÎºÎ­Ï Î½Î¹ÏÎ¬Î´ÎµÏ ÏÎ±Î¹ÏÎ½Î¹Î´Î¹ ÎºÎ±ÏÎ±ÏÎºÎµÏÎ®Ï"/>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Επεξήγηση: Κάτω βέλος 1">
            <a:extLst>
              <a:ext uri="{FF2B5EF4-FFF2-40B4-BE49-F238E27FC236}">
                <a16:creationId xmlns:a16="http://schemas.microsoft.com/office/drawing/2014/main" id="{F45CCCCD-1D08-7BD0-7CA2-E2FE09C1B325}"/>
              </a:ext>
            </a:extLst>
          </p:cNvPr>
          <p:cNvSpPr/>
          <p:nvPr/>
        </p:nvSpPr>
        <p:spPr>
          <a:xfrm>
            <a:off x="789864" y="850605"/>
            <a:ext cx="5206900" cy="871869"/>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rPr>
              <a:t>Β. ΠΑΙΔΑΓΩΓΙΚΟΙ ΣΤΟΧΟΙ</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Πίνακας 4">
            <a:extLst>
              <a:ext uri="{FF2B5EF4-FFF2-40B4-BE49-F238E27FC236}">
                <a16:creationId xmlns:a16="http://schemas.microsoft.com/office/drawing/2014/main" id="{9B54CF59-7647-9CD5-B232-F67BE5190F5C}"/>
              </a:ext>
            </a:extLst>
          </p:cNvPr>
          <p:cNvGraphicFramePr>
            <a:graphicFrameLocks noGrp="1"/>
          </p:cNvGraphicFramePr>
          <p:nvPr>
            <p:extLst>
              <p:ext uri="{D42A27DB-BD31-4B8C-83A1-F6EECF244321}">
                <p14:modId xmlns:p14="http://schemas.microsoft.com/office/powerpoint/2010/main" val="2134061968"/>
              </p:ext>
            </p:extLst>
          </p:nvPr>
        </p:nvGraphicFramePr>
        <p:xfrm>
          <a:off x="409903" y="2133600"/>
          <a:ext cx="6060566" cy="6080760"/>
        </p:xfrm>
        <a:graphic>
          <a:graphicData uri="http://schemas.openxmlformats.org/drawingml/2006/table">
            <a:tbl>
              <a:tblPr firstRow="1" firstCol="1" bandRow="1"/>
              <a:tblGrid>
                <a:gridCol w="6060566">
                  <a:extLst>
                    <a:ext uri="{9D8B030D-6E8A-4147-A177-3AD203B41FA5}">
                      <a16:colId xmlns:a16="http://schemas.microsoft.com/office/drawing/2014/main" val="2474604642"/>
                    </a:ext>
                  </a:extLst>
                </a:gridCol>
              </a:tblGrid>
              <a:tr h="6034088">
                <a:tc>
                  <a:txBody>
                    <a:bodyPr/>
                    <a:lstStyle/>
                    <a:p>
                      <a:pPr algn="just">
                        <a:lnSpc>
                          <a:spcPct val="150000"/>
                        </a:lnSpc>
                        <a:spcAft>
                          <a:spcPts val="0"/>
                        </a:spcAft>
                      </a:pP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Σκοπός του προγράμματος είναι η διαθεματική προσέγγιση του θέματος της εργασίας στα πλαίσια της βιώσιμης ανάπτυξης και η ευαισθητοποίηση των μαθητών/</a:t>
                      </a:r>
                      <a:r>
                        <a:rPr lang="el-GR"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τριων</a:t>
                      </a: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ως το δικαίωμα όλων για αξιοπρεπή και δίκαιη εργασία. Οι επιμέρους στόχοι είναι: </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Γνωστικοί</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Να γνωρίσουν τους στόχους της ατζέντας 2030. </a:t>
                      </a:r>
                    </a:p>
                    <a:p>
                      <a:pPr marL="342900" lvl="0" indent="-342900" algn="just">
                        <a:lnSpc>
                          <a:spcPct val="150000"/>
                        </a:lnSpc>
                        <a:spcAft>
                          <a:spcPts val="0"/>
                        </a:spcAft>
                        <a:buFont typeface="Wingdings" panose="05000000000000000000" pitchFamily="2" charset="2"/>
                        <a:buChar char=""/>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Να</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βελτιώσουν τις γνώσεις τους σχετικά με τη βιώσιμη οικονομική ανάπτυξη.</a:t>
                      </a:r>
                    </a:p>
                    <a:p>
                      <a:pPr marL="342900" lvl="0" indent="-342900" algn="just">
                        <a:lnSpc>
                          <a:spcPct val="150000"/>
                        </a:lnSpc>
                        <a:spcAft>
                          <a:spcPts val="0"/>
                        </a:spcAft>
                        <a:buFont typeface="Wingdings" panose="05000000000000000000" pitchFamily="2" charset="2"/>
                        <a:buChar char=""/>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Να διερευνήσουν τα αίτια για την άδικη και άνιση εργασία. </a:t>
                      </a:r>
                    </a:p>
                    <a:p>
                      <a:pPr marL="342900" lvl="0" indent="-342900" algn="just">
                        <a:lnSpc>
                          <a:spcPct val="150000"/>
                        </a:lnSpc>
                        <a:spcAft>
                          <a:spcPts val="0"/>
                        </a:spcAft>
                        <a:buFont typeface="Wingdings" panose="05000000000000000000" pitchFamily="2" charset="2"/>
                        <a:buChar char=""/>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Να συνειδητοποιήσουν τα οφέλη και τη συμβολή της πλήρους απασχόλησης και των αξιοπρεπών θέσεων εργασίας στην οικονομία, στην κοινωνία, στο περιβάλλον και τον πολιτισμό.  </a:t>
                      </a:r>
                    </a:p>
                    <a:p>
                      <a:pPr algn="just">
                        <a:lnSpc>
                          <a:spcPct val="15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Στάσεις - αξίες </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Να αποβάλλουν την προσωπική ωφελιμιστική στάση απέναντι στους συνανθρώπους τους και το περιβάλλον.</a:t>
                      </a:r>
                    </a:p>
                    <a:p>
                      <a:pPr marL="342900" lvl="0" indent="-342900" algn="just">
                        <a:lnSpc>
                          <a:spcPct val="150000"/>
                        </a:lnSpc>
                        <a:spcAft>
                          <a:spcPts val="0"/>
                        </a:spcAft>
                        <a:buFont typeface="Wingdings" panose="05000000000000000000" pitchFamily="2" charset="2"/>
                        <a:buChar char=""/>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Να ανησυχούν και να νοιάζονται για την ασφάλεια και τα εργασιακά δικαιώματα των εργαζομένων. </a:t>
                      </a:r>
                    </a:p>
                    <a:p>
                      <a:pPr marL="342900" lvl="0" indent="-342900" algn="just">
                        <a:lnSpc>
                          <a:spcPct val="150000"/>
                        </a:lnSpc>
                        <a:spcAft>
                          <a:spcPts val="0"/>
                        </a:spcAft>
                        <a:buFont typeface="Wingdings" panose="05000000000000000000" pitchFamily="2" charset="2"/>
                        <a:buChar char=""/>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Να αναπτύξουν αξίες και στάσεις με γνώμονα τη βελτίωση και την προστασία του περιβάλλοντος. </a:t>
                      </a:r>
                    </a:p>
                  </a:txBody>
                  <a:tcPr marL="52204" marR="5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943958"/>
                  </a:ext>
                </a:extLst>
              </a:tr>
            </a:tbl>
          </a:graphicData>
        </a:graphic>
      </p:graphicFrame>
    </p:spTree>
    <p:extLst>
      <p:ext uri="{BB962C8B-B14F-4D97-AF65-F5344CB8AC3E}">
        <p14:creationId xmlns:p14="http://schemas.microsoft.com/office/powerpoint/2010/main" val="306999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16"/>
          <p:cNvSpPr>
            <a:spLocks noGrp="1"/>
          </p:cNvSpPr>
          <p:nvPr>
            <p:ph type="body" idx="1"/>
          </p:nvPr>
        </p:nvSpPr>
        <p:spPr>
          <a:xfrm>
            <a:off x="260207" y="223285"/>
            <a:ext cx="6406408" cy="8538890"/>
          </a:xfrm>
          <a:prstGeom prst="snipRoundRect">
            <a:avLst>
              <a:gd name="adj1" fmla="val 16667"/>
              <a:gd name="adj2" fmla="val 16667"/>
            </a:avLst>
          </a:prstGeom>
          <a:solidFill>
            <a:srgbClr val="FFEFF1"/>
          </a:solidFill>
          <a:ln w="9525"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14300" indent="0" algn="just">
              <a:lnSpc>
                <a:spcPct val="150000"/>
              </a:lnSpc>
              <a:spcAft>
                <a:spcPts val="0"/>
              </a:spcAft>
              <a:buNone/>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7" name="Google Shape;117;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6" descr="Image result for ÏÎ»Î±ÏÏÎ¹ÎºÎ­Ï Î½Î¹ÏÎ¬Î´ÎµÏ ÏÎ±Î¹ÏÎ½Î¹Î´Î¹ ÎºÎ±ÏÎ±ÏÎºÎµÏÎ®Ï"/>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Επεξήγηση: Κάτω βέλος 1">
            <a:extLst>
              <a:ext uri="{FF2B5EF4-FFF2-40B4-BE49-F238E27FC236}">
                <a16:creationId xmlns:a16="http://schemas.microsoft.com/office/drawing/2014/main" id="{F45CCCCD-1D08-7BD0-7CA2-E2FE09C1B325}"/>
              </a:ext>
            </a:extLst>
          </p:cNvPr>
          <p:cNvSpPr/>
          <p:nvPr/>
        </p:nvSpPr>
        <p:spPr>
          <a:xfrm>
            <a:off x="694171" y="616688"/>
            <a:ext cx="5249430" cy="765545"/>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rPr>
              <a:t>Β. ΠΑΙΔΑΓΩΓΙΚΟΙ ΣΤΟΧΟΙ</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Πίνακας 4">
            <a:extLst>
              <a:ext uri="{FF2B5EF4-FFF2-40B4-BE49-F238E27FC236}">
                <a16:creationId xmlns:a16="http://schemas.microsoft.com/office/drawing/2014/main" id="{9B54CF59-7647-9CD5-B232-F67BE5190F5C}"/>
              </a:ext>
            </a:extLst>
          </p:cNvPr>
          <p:cNvGraphicFramePr>
            <a:graphicFrameLocks noGrp="1"/>
          </p:cNvGraphicFramePr>
          <p:nvPr>
            <p:extLst>
              <p:ext uri="{D42A27DB-BD31-4B8C-83A1-F6EECF244321}">
                <p14:modId xmlns:p14="http://schemas.microsoft.com/office/powerpoint/2010/main" val="2668011854"/>
              </p:ext>
            </p:extLst>
          </p:nvPr>
        </p:nvGraphicFramePr>
        <p:xfrm>
          <a:off x="409903" y="1616149"/>
          <a:ext cx="6129120" cy="4231758"/>
        </p:xfrm>
        <a:graphic>
          <a:graphicData uri="http://schemas.openxmlformats.org/drawingml/2006/table">
            <a:tbl>
              <a:tblPr firstRow="1" firstCol="1" bandRow="1"/>
              <a:tblGrid>
                <a:gridCol w="6129120">
                  <a:extLst>
                    <a:ext uri="{9D8B030D-6E8A-4147-A177-3AD203B41FA5}">
                      <a16:colId xmlns:a16="http://schemas.microsoft.com/office/drawing/2014/main" val="2474604642"/>
                    </a:ext>
                  </a:extLst>
                </a:gridCol>
              </a:tblGrid>
              <a:tr h="4231758">
                <a:tc>
                  <a:txBody>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rPr>
                        <a:t>Ικανότητες - δεξιότητες</a:t>
                      </a: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rPr>
                        <a:t>Να ασκηθούν στη συνεργασία και να αναλάβουν ομαδικές εργασίες.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rPr>
                        <a:t>Να ασκηθούν στην αναζήτηση πληροφοριών από διάφορες πηγές και με διάφορους τρόπους.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rPr>
                        <a:t>Να καλλιεργήσουν κριτική, συστημική και δημιουργική σκέψη ώστε να αναλύουν πληροφορίες, αιτίες, να κάνουν προτάσεις, να αντιμετωπίζουν και να επιλύουν περιβαλλοντικά και μη προβλήματα.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rPr>
                        <a:t>Να αναπτύξουν επικοινωνιακές δεξιότητες από την επαφή τους με δημόσιους και ιδιωτικούς φορείς.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rPr>
                        <a:t>Δράσεις </a:t>
                      </a: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rPr>
                        <a:t>Να είναι πρόθυμοι να συμμετέχουν σε δράσεις ή να προτείνουν και να πραγματοποιούν και δικές τους δράσεις.</a:t>
                      </a:r>
                    </a:p>
                    <a:p>
                      <a:pPr algn="just">
                        <a:lnSpc>
                          <a:spcPct val="150000"/>
                        </a:lnSpc>
                        <a:spcAft>
                          <a:spcPts val="0"/>
                        </a:spcAft>
                      </a:pPr>
                      <a:endParaRPr lang="el-G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204" marR="5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943958"/>
                  </a:ext>
                </a:extLst>
              </a:tr>
            </a:tbl>
          </a:graphicData>
        </a:graphic>
      </p:graphicFrame>
      <p:pic>
        <p:nvPicPr>
          <p:cNvPr id="6" name="Εικόνα 5">
            <a:extLst>
              <a:ext uri="{FF2B5EF4-FFF2-40B4-BE49-F238E27FC236}">
                <a16:creationId xmlns:a16="http://schemas.microsoft.com/office/drawing/2014/main" id="{69F0A3AF-63A4-49AC-8080-097E6E3D810C}"/>
              </a:ext>
            </a:extLst>
          </p:cNvPr>
          <p:cNvPicPr>
            <a:picLocks noChangeAspect="1"/>
          </p:cNvPicPr>
          <p:nvPr/>
        </p:nvPicPr>
        <p:blipFill>
          <a:blip r:embed="rId3"/>
          <a:stretch>
            <a:fillRect/>
          </a:stretch>
        </p:blipFill>
        <p:spPr>
          <a:xfrm>
            <a:off x="1095153" y="6115549"/>
            <a:ext cx="4765913" cy="2262908"/>
          </a:xfrm>
          <a:prstGeom prst="rect">
            <a:avLst/>
          </a:prstGeom>
        </p:spPr>
      </p:pic>
    </p:spTree>
    <p:extLst>
      <p:ext uri="{BB962C8B-B14F-4D97-AF65-F5344CB8AC3E}">
        <p14:creationId xmlns:p14="http://schemas.microsoft.com/office/powerpoint/2010/main" val="309010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16"/>
          <p:cNvSpPr>
            <a:spLocks noGrp="1"/>
          </p:cNvSpPr>
          <p:nvPr>
            <p:ph type="body" idx="1"/>
          </p:nvPr>
        </p:nvSpPr>
        <p:spPr>
          <a:xfrm>
            <a:off x="291737" y="275500"/>
            <a:ext cx="6566263" cy="8380349"/>
          </a:xfrm>
          <a:prstGeom prst="snipRoundRect">
            <a:avLst>
              <a:gd name="adj1" fmla="val 16667"/>
              <a:gd name="adj2" fmla="val 16667"/>
            </a:avLst>
          </a:prstGeom>
          <a:solidFill>
            <a:srgbClr val="FFEFF1"/>
          </a:solidFill>
          <a:ln w="9525"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14300" indent="0" algn="just">
              <a:lnSpc>
                <a:spcPct val="150000"/>
              </a:lnSpc>
              <a:spcAft>
                <a:spcPts val="0"/>
              </a:spcAft>
              <a:buNone/>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7" name="Google Shape;117;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6" descr="Image result for ÏÎ»Î±ÏÏÎ¹ÎºÎ­Ï Î½Î¹ÏÎ¬Î´ÎµÏ ÏÎ±Î¹ÏÎ½Î¹Î´Î¹ ÎºÎ±ÏÎ±ÏÎºÎµÏÎ®Ï"/>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Επεξήγηση: Κάτω βέλος 1">
            <a:extLst>
              <a:ext uri="{FF2B5EF4-FFF2-40B4-BE49-F238E27FC236}">
                <a16:creationId xmlns:a16="http://schemas.microsoft.com/office/drawing/2014/main" id="{F45CCCCD-1D08-7BD0-7CA2-E2FE09C1B325}"/>
              </a:ext>
            </a:extLst>
          </p:cNvPr>
          <p:cNvSpPr/>
          <p:nvPr/>
        </p:nvSpPr>
        <p:spPr>
          <a:xfrm>
            <a:off x="800657" y="716782"/>
            <a:ext cx="5025986" cy="824939"/>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rPr>
              <a:t>Γ. ΜΕΘΟΔΟΛΟΓΙΑ ΥΛΟΠΟΙΗΣΗΣ </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Πίνακας 2">
            <a:extLst>
              <a:ext uri="{FF2B5EF4-FFF2-40B4-BE49-F238E27FC236}">
                <a16:creationId xmlns:a16="http://schemas.microsoft.com/office/drawing/2014/main" id="{CE681B1D-1222-B5E5-3C1C-19CEAF198893}"/>
              </a:ext>
            </a:extLst>
          </p:cNvPr>
          <p:cNvGraphicFramePr>
            <a:graphicFrameLocks noGrp="1"/>
          </p:cNvGraphicFramePr>
          <p:nvPr>
            <p:extLst>
              <p:ext uri="{D42A27DB-BD31-4B8C-83A1-F6EECF244321}">
                <p14:modId xmlns:p14="http://schemas.microsoft.com/office/powerpoint/2010/main" val="3535884857"/>
              </p:ext>
            </p:extLst>
          </p:nvPr>
        </p:nvGraphicFramePr>
        <p:xfrm>
          <a:off x="566420" y="1722474"/>
          <a:ext cx="5725160" cy="2410139"/>
        </p:xfrm>
        <a:graphic>
          <a:graphicData uri="http://schemas.openxmlformats.org/drawingml/2006/table">
            <a:tbl>
              <a:tblPr firstRow="1" firstCol="1" bandRow="1"/>
              <a:tblGrid>
                <a:gridCol w="5725160">
                  <a:extLst>
                    <a:ext uri="{9D8B030D-6E8A-4147-A177-3AD203B41FA5}">
                      <a16:colId xmlns:a16="http://schemas.microsoft.com/office/drawing/2014/main" val="2612731315"/>
                    </a:ext>
                  </a:extLst>
                </a:gridCol>
              </a:tblGrid>
              <a:tr h="2410139">
                <a:tc>
                  <a:txBody>
                    <a:bodyPr/>
                    <a:lstStyle/>
                    <a:p>
                      <a:pPr algn="just">
                        <a:lnSpc>
                          <a:spcPct val="150000"/>
                        </a:lnSpc>
                        <a:spcAft>
                          <a:spcPts val="0"/>
                        </a:spcAft>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Το πρόγραμμα σχεδιάστηκε σύμφωνα με την διαθεματική μέθοδο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project</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όπου οι μαθητές/</a:t>
                      </a:r>
                      <a:r>
                        <a:rPr lang="el-GR" sz="1400" dirty="0" err="1">
                          <a:effectLst/>
                          <a:latin typeface="Calibri" panose="020F0502020204030204" pitchFamily="34" charset="0"/>
                          <a:ea typeface="Times New Roman" panose="02020603050405020304" pitchFamily="18" charset="0"/>
                          <a:cs typeface="Times New Roman" panose="02020603050405020304" pitchFamily="18" charset="0"/>
                        </a:rPr>
                        <a:t>τριες</a:t>
                      </a:r>
                      <a:r>
                        <a:rPr lang="el-GR" sz="1400" spc="5" dirty="0">
                          <a:effectLst/>
                          <a:latin typeface="Calibri" panose="020F0502020204030204" pitchFamily="34" charset="0"/>
                          <a:ea typeface="Times New Roman" panose="02020603050405020304" pitchFamily="18" charset="0"/>
                          <a:cs typeface="Times New Roman" panose="02020603050405020304" pitchFamily="18" charset="0"/>
                        </a:rPr>
                        <a:t> σε ομάδες αλλά και ατομικά </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ερευνούν , ανακαλύπτουν, παρατηρούν, συλλέγουν πληροφορίες, τις οποίες αρχικά αξιολογούν και έπειτα παρουσιάζουν. Στις επιμέρους δραστηριότητες χρησιμοποιήθηκαν και άλλες μέθοδοι και τεχνικές, όπως είναι ο εννοιολογικός χάρτης, η δραματοποίηση,  η μελέτη πεδίου, η συζήτηση, η αξιοποίηση των νέων τεχνολογιών κ.ά.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726588"/>
                  </a:ext>
                </a:extLst>
              </a:tr>
            </a:tbl>
          </a:graphicData>
        </a:graphic>
      </p:graphicFrame>
      <p:sp>
        <p:nvSpPr>
          <p:cNvPr id="7" name="Επεξήγηση: Κάτω βέλος 6">
            <a:extLst>
              <a:ext uri="{FF2B5EF4-FFF2-40B4-BE49-F238E27FC236}">
                <a16:creationId xmlns:a16="http://schemas.microsoft.com/office/drawing/2014/main" id="{B59E8F70-DA29-8F2D-A86A-0FD4BE495F6B}"/>
              </a:ext>
            </a:extLst>
          </p:cNvPr>
          <p:cNvSpPr/>
          <p:nvPr/>
        </p:nvSpPr>
        <p:spPr>
          <a:xfrm>
            <a:off x="772510" y="4354098"/>
            <a:ext cx="5171090" cy="1036507"/>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 ΠΡΟΒΛΕΠΟΜΕΝΗ ΔΙΑΡΚΕΙΑ – ΠΡΟΒΛΕΠΟΜΕΝΟΣ ΜΗΝΑΣ ΕΝΑΡΞΗΣ</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Πίνακας 7">
            <a:extLst>
              <a:ext uri="{FF2B5EF4-FFF2-40B4-BE49-F238E27FC236}">
                <a16:creationId xmlns:a16="http://schemas.microsoft.com/office/drawing/2014/main" id="{17EDE05C-56BA-9E86-180B-49456E868C03}"/>
              </a:ext>
            </a:extLst>
          </p:cNvPr>
          <p:cNvGraphicFramePr>
            <a:graphicFrameLocks noGrp="1"/>
          </p:cNvGraphicFramePr>
          <p:nvPr>
            <p:extLst>
              <p:ext uri="{D42A27DB-BD31-4B8C-83A1-F6EECF244321}">
                <p14:modId xmlns:p14="http://schemas.microsoft.com/office/powerpoint/2010/main" val="990836895"/>
              </p:ext>
            </p:extLst>
          </p:nvPr>
        </p:nvGraphicFramePr>
        <p:xfrm>
          <a:off x="566420" y="5529943"/>
          <a:ext cx="5725160" cy="2678392"/>
        </p:xfrm>
        <a:graphic>
          <a:graphicData uri="http://schemas.openxmlformats.org/drawingml/2006/table">
            <a:tbl>
              <a:tblPr firstRow="1" firstCol="1" bandRow="1"/>
              <a:tblGrid>
                <a:gridCol w="5725160">
                  <a:extLst>
                    <a:ext uri="{9D8B030D-6E8A-4147-A177-3AD203B41FA5}">
                      <a16:colId xmlns:a16="http://schemas.microsoft.com/office/drawing/2014/main" val="600363462"/>
                    </a:ext>
                  </a:extLst>
                </a:gridCol>
              </a:tblGrid>
              <a:tr h="2678392">
                <a:tc>
                  <a:txBody>
                    <a:bodyPr/>
                    <a:lstStyle/>
                    <a:p>
                      <a:pPr algn="just">
                        <a:lnSpc>
                          <a:spcPct val="150000"/>
                        </a:lnSpc>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To</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project</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αναμένεται να υλοποιηθεί εντός 2 μηνών, τον Απρίλιο και τον Μάιο, καθώς έχει σχεδιαστεί για παιδιά δημοτικής εκπαίδευσης. Κατά τη διάρκεια εφαρμογής του προγράμματος τα παιδιά  θα συζητούν, θα σχεδιάζουν, θα πραγματοποιούν τις δράσεις/ δραστηριότητές τους, θα παρουσιάζουν τα επιμέρους αποτελέσματα και θα οργανώνουν το επόμενο βήμα. Όπου χρειάζεται θα υπάρχει η στήριξη και η καθοδήγηση του/της εκπαιδευτικού. Τέλος, θα παρουσιαστούν τα συνολικά αποτελέσματα της ομαδικής εργασίας τους.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434804"/>
                  </a:ext>
                </a:extLst>
              </a:tr>
            </a:tbl>
          </a:graphicData>
        </a:graphic>
      </p:graphicFrame>
    </p:spTree>
    <p:extLst>
      <p:ext uri="{BB962C8B-B14F-4D97-AF65-F5344CB8AC3E}">
        <p14:creationId xmlns:p14="http://schemas.microsoft.com/office/powerpoint/2010/main" val="282651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16"/>
          <p:cNvSpPr>
            <a:spLocks noGrp="1"/>
          </p:cNvSpPr>
          <p:nvPr>
            <p:ph type="body" idx="1"/>
          </p:nvPr>
        </p:nvSpPr>
        <p:spPr>
          <a:xfrm>
            <a:off x="260207" y="381825"/>
            <a:ext cx="6374510" cy="8380349"/>
          </a:xfrm>
          <a:prstGeom prst="snipRoundRect">
            <a:avLst>
              <a:gd name="adj1" fmla="val 16667"/>
              <a:gd name="adj2" fmla="val 16667"/>
            </a:avLst>
          </a:prstGeom>
          <a:solidFill>
            <a:srgbClr val="FFEFF1"/>
          </a:solidFill>
          <a:ln w="9525" cap="flat" cmpd="sng">
            <a:solidFill>
              <a:srgbClr val="FFFF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14300" indent="0" algn="just">
              <a:lnSpc>
                <a:spcPct val="150000"/>
              </a:lnSpc>
              <a:spcAft>
                <a:spcPts val="0"/>
              </a:spcAft>
              <a:buNone/>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endPar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7" name="Google Shape;117;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descr="Image result for finger paint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descr="Image result for plastic blocks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6" descr="Image result for ÏÎ»Î±ÏÏÎ¹ÎºÎ­Ï Î½Î¹ÏÎ¬Î´ÎµÏ ÏÎ±Î¹ÏÎ½Î¹Î´Î¹ ÎºÎ±ÏÎ±ÏÎºÎµÏÎ®Ï"/>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Επεξήγηση: Κάτω βέλος 1">
            <a:extLst>
              <a:ext uri="{FF2B5EF4-FFF2-40B4-BE49-F238E27FC236}">
                <a16:creationId xmlns:a16="http://schemas.microsoft.com/office/drawing/2014/main" id="{F45CCCCD-1D08-7BD0-7CA2-E2FE09C1B325}"/>
              </a:ext>
            </a:extLst>
          </p:cNvPr>
          <p:cNvSpPr/>
          <p:nvPr/>
        </p:nvSpPr>
        <p:spPr>
          <a:xfrm>
            <a:off x="757883" y="903767"/>
            <a:ext cx="5068151" cy="1003410"/>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Ε. ΠΡΟΒΛΕΠΟΜΕΝΕΣ ΕΠΙΣΚΕΨΕΙΣ – ΣΥΝΕΡΓΑΣΙΕΣ ΜΕ ΑΛΛΟΥΣ ΦΟΡΕΙΣ </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Πίνακας 2">
            <a:extLst>
              <a:ext uri="{FF2B5EF4-FFF2-40B4-BE49-F238E27FC236}">
                <a16:creationId xmlns:a16="http://schemas.microsoft.com/office/drawing/2014/main" id="{CE681B1D-1222-B5E5-3C1C-19CEAF198893}"/>
              </a:ext>
            </a:extLst>
          </p:cNvPr>
          <p:cNvGraphicFramePr>
            <a:graphicFrameLocks noGrp="1"/>
          </p:cNvGraphicFramePr>
          <p:nvPr>
            <p:extLst>
              <p:ext uri="{D42A27DB-BD31-4B8C-83A1-F6EECF244321}">
                <p14:modId xmlns:p14="http://schemas.microsoft.com/office/powerpoint/2010/main" val="359349799"/>
              </p:ext>
            </p:extLst>
          </p:nvPr>
        </p:nvGraphicFramePr>
        <p:xfrm>
          <a:off x="619582" y="2020186"/>
          <a:ext cx="5664259" cy="1648046"/>
        </p:xfrm>
        <a:graphic>
          <a:graphicData uri="http://schemas.openxmlformats.org/drawingml/2006/table">
            <a:tbl>
              <a:tblPr firstRow="1" firstCol="1" bandRow="1"/>
              <a:tblGrid>
                <a:gridCol w="5664259">
                  <a:extLst>
                    <a:ext uri="{9D8B030D-6E8A-4147-A177-3AD203B41FA5}">
                      <a16:colId xmlns:a16="http://schemas.microsoft.com/office/drawing/2014/main" val="2612731315"/>
                    </a:ext>
                  </a:extLst>
                </a:gridCol>
              </a:tblGrid>
              <a:tr h="1648046">
                <a:tc>
                  <a:txBody>
                    <a:bodyPr/>
                    <a:lstStyle/>
                    <a:p>
                      <a:pPr marL="342900" lvl="0" indent="-342900" algn="just">
                        <a:lnSpc>
                          <a:spcPct val="150000"/>
                        </a:lnSpc>
                        <a:spcAft>
                          <a:spcPts val="0"/>
                        </a:spcAft>
                        <a:buFont typeface="+mj-lt"/>
                        <a:buAutoNum type="arabicPeriod"/>
                      </a:pPr>
                      <a:r>
                        <a:rPr lang="el-GR" sz="1600" dirty="0">
                          <a:effectLst/>
                          <a:latin typeface="Calibri" panose="020F0502020204030204" pitchFamily="34" charset="0"/>
                          <a:ea typeface="Times New Roman" panose="02020603050405020304" pitchFamily="18" charset="0"/>
                          <a:cs typeface="Times New Roman" panose="02020603050405020304" pitchFamily="18" charset="0"/>
                        </a:rPr>
                        <a:t>Πρόσκληση εκπροσώπου του οικονομικού επιμελητηρίου της Ρόδου.</a:t>
                      </a:r>
                    </a:p>
                    <a:p>
                      <a:pPr marL="342900" lvl="0" indent="-342900" algn="just">
                        <a:lnSpc>
                          <a:spcPct val="150000"/>
                        </a:lnSpc>
                        <a:spcAft>
                          <a:spcPts val="0"/>
                        </a:spcAft>
                        <a:buFont typeface="+mj-lt"/>
                        <a:buAutoNum type="arabicPeriod"/>
                      </a:pPr>
                      <a:r>
                        <a:rPr lang="el-GR" sz="1600" dirty="0">
                          <a:effectLst/>
                          <a:latin typeface="Calibri" panose="020F0502020204030204" pitchFamily="34" charset="0"/>
                          <a:ea typeface="Times New Roman" panose="02020603050405020304" pitchFamily="18" charset="0"/>
                          <a:cs typeface="Times New Roman" panose="02020603050405020304" pitchFamily="18" charset="0"/>
                        </a:rPr>
                        <a:t>Πρόσκληση εκπροσώπου του εργατικού κέντρου Ρόδου. </a:t>
                      </a:r>
                    </a:p>
                    <a:p>
                      <a:pPr marL="342900" lvl="0" indent="-342900" algn="just">
                        <a:lnSpc>
                          <a:spcPct val="150000"/>
                        </a:lnSpc>
                        <a:spcAft>
                          <a:spcPts val="0"/>
                        </a:spcAft>
                        <a:buFont typeface="+mj-lt"/>
                        <a:buAutoNum type="arabicPeriod"/>
                      </a:pPr>
                      <a:r>
                        <a:rPr lang="el-GR" sz="1600" dirty="0">
                          <a:effectLst/>
                          <a:latin typeface="Calibri" panose="020F0502020204030204" pitchFamily="34" charset="0"/>
                          <a:ea typeface="Times New Roman" panose="02020603050405020304" pitchFamily="18" charset="0"/>
                          <a:cs typeface="Times New Roman" panose="02020603050405020304" pitchFamily="18" charset="0"/>
                        </a:rPr>
                        <a:t>Επίσκεψη σε ξενοδοχειακές μονάδες.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726588"/>
                  </a:ext>
                </a:extLst>
              </a:tr>
            </a:tbl>
          </a:graphicData>
        </a:graphic>
      </p:graphicFrame>
      <p:sp>
        <p:nvSpPr>
          <p:cNvPr id="7" name="Επεξήγηση: Κάτω βέλος 6">
            <a:extLst>
              <a:ext uri="{FF2B5EF4-FFF2-40B4-BE49-F238E27FC236}">
                <a16:creationId xmlns:a16="http://schemas.microsoft.com/office/drawing/2014/main" id="{B59E8F70-DA29-8F2D-A86A-0FD4BE495F6B}"/>
              </a:ext>
            </a:extLst>
          </p:cNvPr>
          <p:cNvSpPr/>
          <p:nvPr/>
        </p:nvSpPr>
        <p:spPr>
          <a:xfrm>
            <a:off x="772511" y="4267200"/>
            <a:ext cx="5114484" cy="1045029"/>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ΣΤ. ΠΕΔΙΑ ΣΥΝΔΕΣΗΣ ΜΕ ΤΑ ΠΡΟΓΡΑΜΜΑΤΑ ΣΠΟΥΔΩΝ (ΓΝΩΣΤΙΚΑ ΑΝΤΙΚΕΙΜΕΝΑ)</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Πίνακας 7">
            <a:extLst>
              <a:ext uri="{FF2B5EF4-FFF2-40B4-BE49-F238E27FC236}">
                <a16:creationId xmlns:a16="http://schemas.microsoft.com/office/drawing/2014/main" id="{17EDE05C-56BA-9E86-180B-49456E868C03}"/>
              </a:ext>
            </a:extLst>
          </p:cNvPr>
          <p:cNvGraphicFramePr>
            <a:graphicFrameLocks noGrp="1"/>
          </p:cNvGraphicFramePr>
          <p:nvPr>
            <p:extLst>
              <p:ext uri="{D42A27DB-BD31-4B8C-83A1-F6EECF244321}">
                <p14:modId xmlns:p14="http://schemas.microsoft.com/office/powerpoint/2010/main" val="3316068931"/>
              </p:ext>
            </p:extLst>
          </p:nvPr>
        </p:nvGraphicFramePr>
        <p:xfrm>
          <a:off x="566420" y="5521234"/>
          <a:ext cx="5725160" cy="2394857"/>
        </p:xfrm>
        <a:graphic>
          <a:graphicData uri="http://schemas.openxmlformats.org/drawingml/2006/table">
            <a:tbl>
              <a:tblPr firstRow="1" firstCol="1" bandRow="1"/>
              <a:tblGrid>
                <a:gridCol w="5725160">
                  <a:extLst>
                    <a:ext uri="{9D8B030D-6E8A-4147-A177-3AD203B41FA5}">
                      <a16:colId xmlns:a16="http://schemas.microsoft.com/office/drawing/2014/main" val="600363462"/>
                    </a:ext>
                  </a:extLst>
                </a:gridCol>
              </a:tblGrid>
              <a:tr h="2394857">
                <a:tc>
                  <a:txBody>
                    <a:bodyPr/>
                    <a:lstStyle/>
                    <a:p>
                      <a:pPr algn="just">
                        <a:lnSpc>
                          <a:spcPct val="150000"/>
                        </a:lnSpc>
                        <a:spcAft>
                          <a:spcPts val="0"/>
                        </a:spcAft>
                      </a:pPr>
                      <a:r>
                        <a:rPr lang="el-GR" sz="1400" dirty="0">
                          <a:solidFill>
                            <a:srgbClr val="000000"/>
                          </a:solidFill>
                          <a:effectLst/>
                          <a:latin typeface="Calibri" panose="020F0502020204030204" pitchFamily="34" charset="0"/>
                          <a:ea typeface="Times New Roman" panose="02020603050405020304" pitchFamily="18" charset="0"/>
                        </a:rPr>
                        <a:t>Ο  σχεδιασμός του περιβαλλοντικού προγράμματος πραγματοποιήθηκε με βάση τα ΔΕΠΠΣ – ΑΠΣ της υποχρεωτικής εκπαίδευσης που προσδιορίζουν τις κατευθύνσεις των προγραµµ</a:t>
                      </a:r>
                      <a:r>
                        <a:rPr lang="el-GR" sz="1400" dirty="0" err="1">
                          <a:solidFill>
                            <a:srgbClr val="000000"/>
                          </a:solidFill>
                          <a:effectLst/>
                          <a:latin typeface="Calibri" panose="020F0502020204030204" pitchFamily="34" charset="0"/>
                          <a:ea typeface="Times New Roman" panose="02020603050405020304" pitchFamily="18" charset="0"/>
                        </a:rPr>
                        <a:t>άτων</a:t>
                      </a:r>
                      <a:r>
                        <a:rPr lang="el-GR" sz="1400" dirty="0">
                          <a:solidFill>
                            <a:srgbClr val="000000"/>
                          </a:solidFill>
                          <a:effectLst/>
                          <a:latin typeface="Calibri" panose="020F0502020204030204" pitchFamily="34" charset="0"/>
                          <a:ea typeface="Times New Roman" panose="02020603050405020304" pitchFamily="18" charset="0"/>
                        </a:rPr>
                        <a:t> σχεδιασµού και της ανάπτυξης δραστηριοτήτων για τη γλώσσα, τα μαθηματικά, τη μελέτη περιβάλλοντος, τη δημιουργία και έκφραση (εικαστικά, δραματική τέχνη, φυσική αγωγή) και την πληροφορική για το παιδί του δημοτικού.</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434804"/>
                  </a:ext>
                </a:extLst>
              </a:tr>
            </a:tbl>
          </a:graphicData>
        </a:graphic>
      </p:graphicFrame>
    </p:spTree>
    <p:extLst>
      <p:ext uri="{BB962C8B-B14F-4D97-AF65-F5344CB8AC3E}">
        <p14:creationId xmlns:p14="http://schemas.microsoft.com/office/powerpoint/2010/main" val="3509151202"/>
      </p:ext>
    </p:extLst>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1756</Words>
  <Application>Microsoft Macintosh PowerPoint</Application>
  <PresentationFormat>Προβολή στην οθόνη (4:3)</PresentationFormat>
  <Paragraphs>171</Paragraphs>
  <Slides>16</Slides>
  <Notes>16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Times New Roman</vt:lpstr>
      <vt:lpstr>Arimo</vt:lpstr>
      <vt:lpstr>Calibri</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valsofi</dc:creator>
  <cp:lastModifiedBy>Thanos Mogias</cp:lastModifiedBy>
  <cp:revision>137</cp:revision>
  <dcterms:modified xsi:type="dcterms:W3CDTF">2023-05-24T13:06:58Z</dcterms:modified>
</cp:coreProperties>
</file>