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56" r:id="rId3"/>
    <p:sldId id="262" r:id="rId4"/>
    <p:sldId id="270" r:id="rId5"/>
    <p:sldId id="268" r:id="rId6"/>
    <p:sldId id="269" r:id="rId7"/>
    <p:sldId id="260" r:id="rId8"/>
    <p:sldId id="283" r:id="rId9"/>
    <p:sldId id="261" r:id="rId10"/>
    <p:sldId id="263" r:id="rId11"/>
    <p:sldId id="265" r:id="rId12"/>
    <p:sldId id="266" r:id="rId13"/>
    <p:sldId id="267" r:id="rId14"/>
    <p:sldId id="276" r:id="rId15"/>
    <p:sldId id="278" r:id="rId16"/>
    <p:sldId id="280" r:id="rId17"/>
    <p:sldId id="285" r:id="rId1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10" d="100"/>
          <a:sy n="110" d="100"/>
        </p:scale>
        <p:origin x="56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5D0BFF-901D-0DE4-149F-16B6FA6E3D0A}"/>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07F6BBE8-0B50-A74C-34D7-B1EEF76765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B38A4B02-AB6A-62DF-12A6-1B295009841F}"/>
              </a:ext>
            </a:extLst>
          </p:cNvPr>
          <p:cNvSpPr>
            <a:spLocks noGrp="1"/>
          </p:cNvSpPr>
          <p:nvPr>
            <p:ph type="dt" sz="half" idx="10"/>
          </p:nvPr>
        </p:nvSpPr>
        <p:spPr/>
        <p:txBody>
          <a:bodyPr/>
          <a:lstStyle/>
          <a:p>
            <a:fld id="{DCA49658-61A2-4B07-94BF-2B7E9228DD46}" type="datetimeFigureOut">
              <a:rPr lang="el-GR" smtClean="0"/>
              <a:t>25/5/23</a:t>
            </a:fld>
            <a:endParaRPr lang="el-GR"/>
          </a:p>
        </p:txBody>
      </p:sp>
      <p:sp>
        <p:nvSpPr>
          <p:cNvPr id="5" name="Θέση υποσέλιδου 4">
            <a:extLst>
              <a:ext uri="{FF2B5EF4-FFF2-40B4-BE49-F238E27FC236}">
                <a16:creationId xmlns:a16="http://schemas.microsoft.com/office/drawing/2014/main" id="{C9A8C7DD-A754-0C94-F420-224C116BDAA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ECD3329-68D0-18DD-FB66-F6C6D7398699}"/>
              </a:ext>
            </a:extLst>
          </p:cNvPr>
          <p:cNvSpPr>
            <a:spLocks noGrp="1"/>
          </p:cNvSpPr>
          <p:nvPr>
            <p:ph type="sldNum" sz="quarter" idx="12"/>
          </p:nvPr>
        </p:nvSpPr>
        <p:spPr/>
        <p:txBody>
          <a:bodyPr/>
          <a:lstStyle/>
          <a:p>
            <a:fld id="{86FC2E1D-06C2-4DE4-9ED5-35D3112FB625}" type="slidenum">
              <a:rPr lang="el-GR" smtClean="0"/>
              <a:t>‹#›</a:t>
            </a:fld>
            <a:endParaRPr lang="el-GR"/>
          </a:p>
        </p:txBody>
      </p:sp>
    </p:spTree>
    <p:extLst>
      <p:ext uri="{BB962C8B-B14F-4D97-AF65-F5344CB8AC3E}">
        <p14:creationId xmlns:p14="http://schemas.microsoft.com/office/powerpoint/2010/main" val="2332114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8154ED-9D48-1814-80FB-D71A91FD650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0121B58-8FB5-505A-4979-A56DBB51E58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8E6DC9E-1B2B-7B93-5235-5612E3746CD1}"/>
              </a:ext>
            </a:extLst>
          </p:cNvPr>
          <p:cNvSpPr>
            <a:spLocks noGrp="1"/>
          </p:cNvSpPr>
          <p:nvPr>
            <p:ph type="dt" sz="half" idx="10"/>
          </p:nvPr>
        </p:nvSpPr>
        <p:spPr/>
        <p:txBody>
          <a:bodyPr/>
          <a:lstStyle/>
          <a:p>
            <a:fld id="{DCA49658-61A2-4B07-94BF-2B7E9228DD46}" type="datetimeFigureOut">
              <a:rPr lang="el-GR" smtClean="0"/>
              <a:t>25/5/23</a:t>
            </a:fld>
            <a:endParaRPr lang="el-GR"/>
          </a:p>
        </p:txBody>
      </p:sp>
      <p:sp>
        <p:nvSpPr>
          <p:cNvPr id="5" name="Θέση υποσέλιδου 4">
            <a:extLst>
              <a:ext uri="{FF2B5EF4-FFF2-40B4-BE49-F238E27FC236}">
                <a16:creationId xmlns:a16="http://schemas.microsoft.com/office/drawing/2014/main" id="{A5DE0228-50F9-394F-FD8C-E515BFD9011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B00414B-8C96-2EC0-A494-8C1BED46334E}"/>
              </a:ext>
            </a:extLst>
          </p:cNvPr>
          <p:cNvSpPr>
            <a:spLocks noGrp="1"/>
          </p:cNvSpPr>
          <p:nvPr>
            <p:ph type="sldNum" sz="quarter" idx="12"/>
          </p:nvPr>
        </p:nvSpPr>
        <p:spPr/>
        <p:txBody>
          <a:bodyPr/>
          <a:lstStyle/>
          <a:p>
            <a:fld id="{86FC2E1D-06C2-4DE4-9ED5-35D3112FB625}" type="slidenum">
              <a:rPr lang="el-GR" smtClean="0"/>
              <a:t>‹#›</a:t>
            </a:fld>
            <a:endParaRPr lang="el-GR"/>
          </a:p>
        </p:txBody>
      </p:sp>
    </p:spTree>
    <p:extLst>
      <p:ext uri="{BB962C8B-B14F-4D97-AF65-F5344CB8AC3E}">
        <p14:creationId xmlns:p14="http://schemas.microsoft.com/office/powerpoint/2010/main" val="3573912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EC40A29F-6615-466F-7C9F-E074D2F24B0B}"/>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5168589-ECED-6408-4506-FDEBB3E73FFD}"/>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8527F25-393E-88AA-D951-659F22445BB6}"/>
              </a:ext>
            </a:extLst>
          </p:cNvPr>
          <p:cNvSpPr>
            <a:spLocks noGrp="1"/>
          </p:cNvSpPr>
          <p:nvPr>
            <p:ph type="dt" sz="half" idx="10"/>
          </p:nvPr>
        </p:nvSpPr>
        <p:spPr/>
        <p:txBody>
          <a:bodyPr/>
          <a:lstStyle/>
          <a:p>
            <a:fld id="{DCA49658-61A2-4B07-94BF-2B7E9228DD46}" type="datetimeFigureOut">
              <a:rPr lang="el-GR" smtClean="0"/>
              <a:t>25/5/23</a:t>
            </a:fld>
            <a:endParaRPr lang="el-GR"/>
          </a:p>
        </p:txBody>
      </p:sp>
      <p:sp>
        <p:nvSpPr>
          <p:cNvPr id="5" name="Θέση υποσέλιδου 4">
            <a:extLst>
              <a:ext uri="{FF2B5EF4-FFF2-40B4-BE49-F238E27FC236}">
                <a16:creationId xmlns:a16="http://schemas.microsoft.com/office/drawing/2014/main" id="{CD3E4E1A-0092-2D63-8553-9D837B3FF4F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31D0A9E-495B-C1C3-E622-F93D7738E004}"/>
              </a:ext>
            </a:extLst>
          </p:cNvPr>
          <p:cNvSpPr>
            <a:spLocks noGrp="1"/>
          </p:cNvSpPr>
          <p:nvPr>
            <p:ph type="sldNum" sz="quarter" idx="12"/>
          </p:nvPr>
        </p:nvSpPr>
        <p:spPr/>
        <p:txBody>
          <a:bodyPr/>
          <a:lstStyle/>
          <a:p>
            <a:fld id="{86FC2E1D-06C2-4DE4-9ED5-35D3112FB625}" type="slidenum">
              <a:rPr lang="el-GR" smtClean="0"/>
              <a:t>‹#›</a:t>
            </a:fld>
            <a:endParaRPr lang="el-GR"/>
          </a:p>
        </p:txBody>
      </p:sp>
    </p:spTree>
    <p:extLst>
      <p:ext uri="{BB962C8B-B14F-4D97-AF65-F5344CB8AC3E}">
        <p14:creationId xmlns:p14="http://schemas.microsoft.com/office/powerpoint/2010/main" val="56013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132462-EFD9-D6FA-7FDF-094FF550588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BFEF116-F478-029F-9A95-E393707D364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729F02C-40BC-7DAC-2C64-02FC92AB2126}"/>
              </a:ext>
            </a:extLst>
          </p:cNvPr>
          <p:cNvSpPr>
            <a:spLocks noGrp="1"/>
          </p:cNvSpPr>
          <p:nvPr>
            <p:ph type="dt" sz="half" idx="10"/>
          </p:nvPr>
        </p:nvSpPr>
        <p:spPr/>
        <p:txBody>
          <a:bodyPr/>
          <a:lstStyle/>
          <a:p>
            <a:fld id="{DCA49658-61A2-4B07-94BF-2B7E9228DD46}" type="datetimeFigureOut">
              <a:rPr lang="el-GR" smtClean="0"/>
              <a:t>25/5/23</a:t>
            </a:fld>
            <a:endParaRPr lang="el-GR"/>
          </a:p>
        </p:txBody>
      </p:sp>
      <p:sp>
        <p:nvSpPr>
          <p:cNvPr id="5" name="Θέση υποσέλιδου 4">
            <a:extLst>
              <a:ext uri="{FF2B5EF4-FFF2-40B4-BE49-F238E27FC236}">
                <a16:creationId xmlns:a16="http://schemas.microsoft.com/office/drawing/2014/main" id="{6A410904-86F2-D6F4-47AF-AAA49CAF427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6125731-D377-7112-25EF-F3140916B192}"/>
              </a:ext>
            </a:extLst>
          </p:cNvPr>
          <p:cNvSpPr>
            <a:spLocks noGrp="1"/>
          </p:cNvSpPr>
          <p:nvPr>
            <p:ph type="sldNum" sz="quarter" idx="12"/>
          </p:nvPr>
        </p:nvSpPr>
        <p:spPr/>
        <p:txBody>
          <a:bodyPr/>
          <a:lstStyle/>
          <a:p>
            <a:fld id="{86FC2E1D-06C2-4DE4-9ED5-35D3112FB625}" type="slidenum">
              <a:rPr lang="el-GR" smtClean="0"/>
              <a:t>‹#›</a:t>
            </a:fld>
            <a:endParaRPr lang="el-GR"/>
          </a:p>
        </p:txBody>
      </p:sp>
    </p:spTree>
    <p:extLst>
      <p:ext uri="{BB962C8B-B14F-4D97-AF65-F5344CB8AC3E}">
        <p14:creationId xmlns:p14="http://schemas.microsoft.com/office/powerpoint/2010/main" val="76549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5FF120-9A53-0CF6-D9A3-1DD042F323B0}"/>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ED0CA06-6B98-C990-5D4F-14330BBE8C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57B081FD-7A9A-5663-8FEF-39D50895CB20}"/>
              </a:ext>
            </a:extLst>
          </p:cNvPr>
          <p:cNvSpPr>
            <a:spLocks noGrp="1"/>
          </p:cNvSpPr>
          <p:nvPr>
            <p:ph type="dt" sz="half" idx="10"/>
          </p:nvPr>
        </p:nvSpPr>
        <p:spPr/>
        <p:txBody>
          <a:bodyPr/>
          <a:lstStyle/>
          <a:p>
            <a:fld id="{DCA49658-61A2-4B07-94BF-2B7E9228DD46}" type="datetimeFigureOut">
              <a:rPr lang="el-GR" smtClean="0"/>
              <a:t>25/5/23</a:t>
            </a:fld>
            <a:endParaRPr lang="el-GR"/>
          </a:p>
        </p:txBody>
      </p:sp>
      <p:sp>
        <p:nvSpPr>
          <p:cNvPr id="5" name="Θέση υποσέλιδου 4">
            <a:extLst>
              <a:ext uri="{FF2B5EF4-FFF2-40B4-BE49-F238E27FC236}">
                <a16:creationId xmlns:a16="http://schemas.microsoft.com/office/drawing/2014/main" id="{1B8DAFF5-1DB9-AD09-D9F8-5B9DDC7C739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E075F1F-EE94-489B-CF95-4B9788B0A285}"/>
              </a:ext>
            </a:extLst>
          </p:cNvPr>
          <p:cNvSpPr>
            <a:spLocks noGrp="1"/>
          </p:cNvSpPr>
          <p:nvPr>
            <p:ph type="sldNum" sz="quarter" idx="12"/>
          </p:nvPr>
        </p:nvSpPr>
        <p:spPr/>
        <p:txBody>
          <a:bodyPr/>
          <a:lstStyle/>
          <a:p>
            <a:fld id="{86FC2E1D-06C2-4DE4-9ED5-35D3112FB625}" type="slidenum">
              <a:rPr lang="el-GR" smtClean="0"/>
              <a:t>‹#›</a:t>
            </a:fld>
            <a:endParaRPr lang="el-GR"/>
          </a:p>
        </p:txBody>
      </p:sp>
    </p:spTree>
    <p:extLst>
      <p:ext uri="{BB962C8B-B14F-4D97-AF65-F5344CB8AC3E}">
        <p14:creationId xmlns:p14="http://schemas.microsoft.com/office/powerpoint/2010/main" val="833299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E97AD8-2226-EF59-D83E-B4454522510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A503990-6119-BD02-1CB0-5D0D88D228E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CE993110-5E1B-0754-A424-A00A290DFC7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94590F3B-EA1B-8EE0-C9DD-198EBB208C1C}"/>
              </a:ext>
            </a:extLst>
          </p:cNvPr>
          <p:cNvSpPr>
            <a:spLocks noGrp="1"/>
          </p:cNvSpPr>
          <p:nvPr>
            <p:ph type="dt" sz="half" idx="10"/>
          </p:nvPr>
        </p:nvSpPr>
        <p:spPr/>
        <p:txBody>
          <a:bodyPr/>
          <a:lstStyle/>
          <a:p>
            <a:fld id="{DCA49658-61A2-4B07-94BF-2B7E9228DD46}" type="datetimeFigureOut">
              <a:rPr lang="el-GR" smtClean="0"/>
              <a:t>25/5/23</a:t>
            </a:fld>
            <a:endParaRPr lang="el-GR"/>
          </a:p>
        </p:txBody>
      </p:sp>
      <p:sp>
        <p:nvSpPr>
          <p:cNvPr id="6" name="Θέση υποσέλιδου 5">
            <a:extLst>
              <a:ext uri="{FF2B5EF4-FFF2-40B4-BE49-F238E27FC236}">
                <a16:creationId xmlns:a16="http://schemas.microsoft.com/office/drawing/2014/main" id="{5A3963A6-8B82-26CE-3872-7C43BC70925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F9DE2B0-6399-156B-7488-36BE4608D633}"/>
              </a:ext>
            </a:extLst>
          </p:cNvPr>
          <p:cNvSpPr>
            <a:spLocks noGrp="1"/>
          </p:cNvSpPr>
          <p:nvPr>
            <p:ph type="sldNum" sz="quarter" idx="12"/>
          </p:nvPr>
        </p:nvSpPr>
        <p:spPr/>
        <p:txBody>
          <a:bodyPr/>
          <a:lstStyle/>
          <a:p>
            <a:fld id="{86FC2E1D-06C2-4DE4-9ED5-35D3112FB625}" type="slidenum">
              <a:rPr lang="el-GR" smtClean="0"/>
              <a:t>‹#›</a:t>
            </a:fld>
            <a:endParaRPr lang="el-GR"/>
          </a:p>
        </p:txBody>
      </p:sp>
    </p:spTree>
    <p:extLst>
      <p:ext uri="{BB962C8B-B14F-4D97-AF65-F5344CB8AC3E}">
        <p14:creationId xmlns:p14="http://schemas.microsoft.com/office/powerpoint/2010/main" val="957209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0A6E76-0B86-FAB7-5756-84716E69BCA2}"/>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326998A-62E2-89B7-42E1-44E147D798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11F7B13-B91A-06F2-AB26-8C183B1E592F}"/>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452E25A5-9E29-C2A0-72A2-9710B3F4AC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3BCC9391-97E1-3D91-764E-9263B74954F3}"/>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198F3151-4DEC-F93B-6613-34DE107D2F10}"/>
              </a:ext>
            </a:extLst>
          </p:cNvPr>
          <p:cNvSpPr>
            <a:spLocks noGrp="1"/>
          </p:cNvSpPr>
          <p:nvPr>
            <p:ph type="dt" sz="half" idx="10"/>
          </p:nvPr>
        </p:nvSpPr>
        <p:spPr/>
        <p:txBody>
          <a:bodyPr/>
          <a:lstStyle/>
          <a:p>
            <a:fld id="{DCA49658-61A2-4B07-94BF-2B7E9228DD46}" type="datetimeFigureOut">
              <a:rPr lang="el-GR" smtClean="0"/>
              <a:t>25/5/23</a:t>
            </a:fld>
            <a:endParaRPr lang="el-GR"/>
          </a:p>
        </p:txBody>
      </p:sp>
      <p:sp>
        <p:nvSpPr>
          <p:cNvPr id="8" name="Θέση υποσέλιδου 7">
            <a:extLst>
              <a:ext uri="{FF2B5EF4-FFF2-40B4-BE49-F238E27FC236}">
                <a16:creationId xmlns:a16="http://schemas.microsoft.com/office/drawing/2014/main" id="{483F0FB0-66A1-5BAD-18C7-8A74C61E7254}"/>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C6C53EAD-6C5E-D7E0-1F3A-EB74D706DC11}"/>
              </a:ext>
            </a:extLst>
          </p:cNvPr>
          <p:cNvSpPr>
            <a:spLocks noGrp="1"/>
          </p:cNvSpPr>
          <p:nvPr>
            <p:ph type="sldNum" sz="quarter" idx="12"/>
          </p:nvPr>
        </p:nvSpPr>
        <p:spPr/>
        <p:txBody>
          <a:bodyPr/>
          <a:lstStyle/>
          <a:p>
            <a:fld id="{86FC2E1D-06C2-4DE4-9ED5-35D3112FB625}" type="slidenum">
              <a:rPr lang="el-GR" smtClean="0"/>
              <a:t>‹#›</a:t>
            </a:fld>
            <a:endParaRPr lang="el-GR"/>
          </a:p>
        </p:txBody>
      </p:sp>
    </p:spTree>
    <p:extLst>
      <p:ext uri="{BB962C8B-B14F-4D97-AF65-F5344CB8AC3E}">
        <p14:creationId xmlns:p14="http://schemas.microsoft.com/office/powerpoint/2010/main" val="1490465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19E1FB-7ADD-5C30-7C37-D6C3676421D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224B2101-5DF8-A700-5C38-ED15F3164DFE}"/>
              </a:ext>
            </a:extLst>
          </p:cNvPr>
          <p:cNvSpPr>
            <a:spLocks noGrp="1"/>
          </p:cNvSpPr>
          <p:nvPr>
            <p:ph type="dt" sz="half" idx="10"/>
          </p:nvPr>
        </p:nvSpPr>
        <p:spPr/>
        <p:txBody>
          <a:bodyPr/>
          <a:lstStyle/>
          <a:p>
            <a:fld id="{DCA49658-61A2-4B07-94BF-2B7E9228DD46}" type="datetimeFigureOut">
              <a:rPr lang="el-GR" smtClean="0"/>
              <a:t>25/5/23</a:t>
            </a:fld>
            <a:endParaRPr lang="el-GR"/>
          </a:p>
        </p:txBody>
      </p:sp>
      <p:sp>
        <p:nvSpPr>
          <p:cNvPr id="4" name="Θέση υποσέλιδου 3">
            <a:extLst>
              <a:ext uri="{FF2B5EF4-FFF2-40B4-BE49-F238E27FC236}">
                <a16:creationId xmlns:a16="http://schemas.microsoft.com/office/drawing/2014/main" id="{3ED17B24-EF09-D61F-281C-D1D359DA6B9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AA34B165-EF25-8BF8-2A2F-AE2A6272B1AD}"/>
              </a:ext>
            </a:extLst>
          </p:cNvPr>
          <p:cNvSpPr>
            <a:spLocks noGrp="1"/>
          </p:cNvSpPr>
          <p:nvPr>
            <p:ph type="sldNum" sz="quarter" idx="12"/>
          </p:nvPr>
        </p:nvSpPr>
        <p:spPr/>
        <p:txBody>
          <a:bodyPr/>
          <a:lstStyle/>
          <a:p>
            <a:fld id="{86FC2E1D-06C2-4DE4-9ED5-35D3112FB625}" type="slidenum">
              <a:rPr lang="el-GR" smtClean="0"/>
              <a:t>‹#›</a:t>
            </a:fld>
            <a:endParaRPr lang="el-GR"/>
          </a:p>
        </p:txBody>
      </p:sp>
    </p:spTree>
    <p:extLst>
      <p:ext uri="{BB962C8B-B14F-4D97-AF65-F5344CB8AC3E}">
        <p14:creationId xmlns:p14="http://schemas.microsoft.com/office/powerpoint/2010/main" val="3876975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FE01F45-67DE-1249-162C-530D800C2E6A}"/>
              </a:ext>
            </a:extLst>
          </p:cNvPr>
          <p:cNvSpPr>
            <a:spLocks noGrp="1"/>
          </p:cNvSpPr>
          <p:nvPr>
            <p:ph type="dt" sz="half" idx="10"/>
          </p:nvPr>
        </p:nvSpPr>
        <p:spPr/>
        <p:txBody>
          <a:bodyPr/>
          <a:lstStyle/>
          <a:p>
            <a:fld id="{DCA49658-61A2-4B07-94BF-2B7E9228DD46}" type="datetimeFigureOut">
              <a:rPr lang="el-GR" smtClean="0"/>
              <a:t>25/5/23</a:t>
            </a:fld>
            <a:endParaRPr lang="el-GR"/>
          </a:p>
        </p:txBody>
      </p:sp>
      <p:sp>
        <p:nvSpPr>
          <p:cNvPr id="3" name="Θέση υποσέλιδου 2">
            <a:extLst>
              <a:ext uri="{FF2B5EF4-FFF2-40B4-BE49-F238E27FC236}">
                <a16:creationId xmlns:a16="http://schemas.microsoft.com/office/drawing/2014/main" id="{34C0F158-8B7D-C7FD-B3DF-6FD7CB9E8CC6}"/>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088BC3DD-2092-581A-0CB8-CD80D70776CC}"/>
              </a:ext>
            </a:extLst>
          </p:cNvPr>
          <p:cNvSpPr>
            <a:spLocks noGrp="1"/>
          </p:cNvSpPr>
          <p:nvPr>
            <p:ph type="sldNum" sz="quarter" idx="12"/>
          </p:nvPr>
        </p:nvSpPr>
        <p:spPr/>
        <p:txBody>
          <a:bodyPr/>
          <a:lstStyle/>
          <a:p>
            <a:fld id="{86FC2E1D-06C2-4DE4-9ED5-35D3112FB625}" type="slidenum">
              <a:rPr lang="el-GR" smtClean="0"/>
              <a:t>‹#›</a:t>
            </a:fld>
            <a:endParaRPr lang="el-GR"/>
          </a:p>
        </p:txBody>
      </p:sp>
    </p:spTree>
    <p:extLst>
      <p:ext uri="{BB962C8B-B14F-4D97-AF65-F5344CB8AC3E}">
        <p14:creationId xmlns:p14="http://schemas.microsoft.com/office/powerpoint/2010/main" val="42265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929527-BF82-5EEE-4EB9-E84CB689292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E270856-83B9-22FC-4B4A-54D7BE7436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25ABD87-86EA-214C-FD1F-58B788BDE1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E588E3F-A168-BBF0-0B0F-EE279AA67FB9}"/>
              </a:ext>
            </a:extLst>
          </p:cNvPr>
          <p:cNvSpPr>
            <a:spLocks noGrp="1"/>
          </p:cNvSpPr>
          <p:nvPr>
            <p:ph type="dt" sz="half" idx="10"/>
          </p:nvPr>
        </p:nvSpPr>
        <p:spPr/>
        <p:txBody>
          <a:bodyPr/>
          <a:lstStyle/>
          <a:p>
            <a:fld id="{DCA49658-61A2-4B07-94BF-2B7E9228DD46}" type="datetimeFigureOut">
              <a:rPr lang="el-GR" smtClean="0"/>
              <a:t>25/5/23</a:t>
            </a:fld>
            <a:endParaRPr lang="el-GR"/>
          </a:p>
        </p:txBody>
      </p:sp>
      <p:sp>
        <p:nvSpPr>
          <p:cNvPr id="6" name="Θέση υποσέλιδου 5">
            <a:extLst>
              <a:ext uri="{FF2B5EF4-FFF2-40B4-BE49-F238E27FC236}">
                <a16:creationId xmlns:a16="http://schemas.microsoft.com/office/drawing/2014/main" id="{23015178-4C72-582E-6755-A6C88CBF866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DFEED73-9AEB-A029-C84D-F29B0E3CA045}"/>
              </a:ext>
            </a:extLst>
          </p:cNvPr>
          <p:cNvSpPr>
            <a:spLocks noGrp="1"/>
          </p:cNvSpPr>
          <p:nvPr>
            <p:ph type="sldNum" sz="quarter" idx="12"/>
          </p:nvPr>
        </p:nvSpPr>
        <p:spPr/>
        <p:txBody>
          <a:bodyPr/>
          <a:lstStyle/>
          <a:p>
            <a:fld id="{86FC2E1D-06C2-4DE4-9ED5-35D3112FB625}" type="slidenum">
              <a:rPr lang="el-GR" smtClean="0"/>
              <a:t>‹#›</a:t>
            </a:fld>
            <a:endParaRPr lang="el-GR"/>
          </a:p>
        </p:txBody>
      </p:sp>
    </p:spTree>
    <p:extLst>
      <p:ext uri="{BB962C8B-B14F-4D97-AF65-F5344CB8AC3E}">
        <p14:creationId xmlns:p14="http://schemas.microsoft.com/office/powerpoint/2010/main" val="3481003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4303E6-0198-9D77-B07A-195BB60702E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4391045D-9F06-B71C-01B0-180CA38E04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523FBEE5-09C8-3A32-4AC3-438D8AB477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5EF1224-27F6-0F74-CE6C-1EF39A40CE84}"/>
              </a:ext>
            </a:extLst>
          </p:cNvPr>
          <p:cNvSpPr>
            <a:spLocks noGrp="1"/>
          </p:cNvSpPr>
          <p:nvPr>
            <p:ph type="dt" sz="half" idx="10"/>
          </p:nvPr>
        </p:nvSpPr>
        <p:spPr/>
        <p:txBody>
          <a:bodyPr/>
          <a:lstStyle/>
          <a:p>
            <a:fld id="{DCA49658-61A2-4B07-94BF-2B7E9228DD46}" type="datetimeFigureOut">
              <a:rPr lang="el-GR" smtClean="0"/>
              <a:t>25/5/23</a:t>
            </a:fld>
            <a:endParaRPr lang="el-GR"/>
          </a:p>
        </p:txBody>
      </p:sp>
      <p:sp>
        <p:nvSpPr>
          <p:cNvPr id="6" name="Θέση υποσέλιδου 5">
            <a:extLst>
              <a:ext uri="{FF2B5EF4-FFF2-40B4-BE49-F238E27FC236}">
                <a16:creationId xmlns:a16="http://schemas.microsoft.com/office/drawing/2014/main" id="{D37D34F5-A300-5360-1E7B-5DC1B9C11EA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950966C-9329-12F5-D4B9-BCA10DB411D2}"/>
              </a:ext>
            </a:extLst>
          </p:cNvPr>
          <p:cNvSpPr>
            <a:spLocks noGrp="1"/>
          </p:cNvSpPr>
          <p:nvPr>
            <p:ph type="sldNum" sz="quarter" idx="12"/>
          </p:nvPr>
        </p:nvSpPr>
        <p:spPr/>
        <p:txBody>
          <a:bodyPr/>
          <a:lstStyle/>
          <a:p>
            <a:fld id="{86FC2E1D-06C2-4DE4-9ED5-35D3112FB625}" type="slidenum">
              <a:rPr lang="el-GR" smtClean="0"/>
              <a:t>‹#›</a:t>
            </a:fld>
            <a:endParaRPr lang="el-GR"/>
          </a:p>
        </p:txBody>
      </p:sp>
    </p:spTree>
    <p:extLst>
      <p:ext uri="{BB962C8B-B14F-4D97-AF65-F5344CB8AC3E}">
        <p14:creationId xmlns:p14="http://schemas.microsoft.com/office/powerpoint/2010/main" val="226540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5F451442-FE0C-5F8F-25F6-6C09D45BDC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FC46EAC-37D8-0D75-BB7E-2F26E7528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DC621A6-93D9-195D-BB3C-C56A6E3CA6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49658-61A2-4B07-94BF-2B7E9228DD46}" type="datetimeFigureOut">
              <a:rPr lang="el-GR" smtClean="0"/>
              <a:t>25/5/23</a:t>
            </a:fld>
            <a:endParaRPr lang="el-GR"/>
          </a:p>
        </p:txBody>
      </p:sp>
      <p:sp>
        <p:nvSpPr>
          <p:cNvPr id="5" name="Θέση υποσέλιδου 4">
            <a:extLst>
              <a:ext uri="{FF2B5EF4-FFF2-40B4-BE49-F238E27FC236}">
                <a16:creationId xmlns:a16="http://schemas.microsoft.com/office/drawing/2014/main" id="{652B9055-D226-2C23-260D-3F55AA2A0F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698E6CF-82F2-69D9-7186-AB0DAB8367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C2E1D-06C2-4DE4-9ED5-35D3112FB625}" type="slidenum">
              <a:rPr lang="el-GR" smtClean="0"/>
              <a:t>‹#›</a:t>
            </a:fld>
            <a:endParaRPr lang="el-GR"/>
          </a:p>
        </p:txBody>
      </p:sp>
    </p:spTree>
    <p:extLst>
      <p:ext uri="{BB962C8B-B14F-4D97-AF65-F5344CB8AC3E}">
        <p14:creationId xmlns:p14="http://schemas.microsoft.com/office/powerpoint/2010/main" val="1227626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l.wikipedia.org/w/index.php?title=%CE%94%CE%B9%CE%B5%CE%B8%CE%BD%CE%AE%CF%82_%CE%B1%CE%BD%CE%AC%CF%80%CF%84%CF%85%CE%BE%CE%B7&amp;action=edit&amp;redlink=1" TargetMode="External"/><Relationship Id="rId2" Type="http://schemas.openxmlformats.org/officeDocument/2006/relationships/hyperlink" Target="https://el.wikipedia.org/wiki/%CE%92%CE%B9%CF%8E%CF%83%CE%B9%CE%BC%CE%B7_%CE%91%CE%BD%CE%AC%CF%80%CF%84%CF%85%CE%BE%CE%B7" TargetMode="External"/><Relationship Id="rId1" Type="http://schemas.openxmlformats.org/officeDocument/2006/relationships/slideLayout" Target="../slideLayouts/slideLayout2.xml"/><Relationship Id="rId5" Type="http://schemas.openxmlformats.org/officeDocument/2006/relationships/hyperlink" Target="https://el.wikipedia.org/wiki/%CE%A3%CF%84%CF%8C%CF%87%CE%BF%CE%B9_%CE%91%CE%BD%CE%AC%CF%80%CF%84%CF%85%CE%BE%CE%B7%CF%82_%CE%A7%CE%B9%CE%BB%CE%B9%CE%B5%CF%84%CE%AF%CE%B1%CF%82" TargetMode="External"/><Relationship Id="rId4" Type="http://schemas.openxmlformats.org/officeDocument/2006/relationships/hyperlink" Target="https://el.wikipedia.org/wiki/%CE%9F%CF%81%CE%B3%CE%B1%CE%BD%CE%B9%CF%83%CE%BC%CF%8C%CF%82_%CE%97%CE%BD%CF%89%CE%BC%CE%AD%CE%BD%CF%89%CE%BD_%CE%95%CE%B8%CE%BD%CF%8E%CE%BD"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unric.org/" TargetMode="External"/><Relationship Id="rId2" Type="http://schemas.openxmlformats.org/officeDocument/2006/relationships/hyperlink" Target="https://inactionforabetterworld.com/17-pagkosmioi-stoxo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677AC5E-2BE5-ED79-8BBE-F66E63229D1C}"/>
              </a:ext>
            </a:extLst>
          </p:cNvPr>
          <p:cNvSpPr>
            <a:spLocks noGrp="1"/>
          </p:cNvSpPr>
          <p:nvPr>
            <p:ph type="title"/>
          </p:nvPr>
        </p:nvSpPr>
        <p:spPr>
          <a:xfrm>
            <a:off x="572493" y="238539"/>
            <a:ext cx="11018520" cy="1434415"/>
          </a:xfrm>
        </p:spPr>
        <p:txBody>
          <a:bodyPr anchor="b">
            <a:normAutofit/>
          </a:bodyPr>
          <a:lstStyle/>
          <a:p>
            <a:r>
              <a:rPr lang="el-GR" sz="5400" b="1" dirty="0">
                <a:solidFill>
                  <a:schemeClr val="accent2"/>
                </a:solidFill>
              </a:rPr>
              <a:t>17 ΣΤΟΧΟΙ ΒΙΩΣΙΜΗΣ ΑΝΑΠΥΞΗΣ </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04B4E716-BC72-B8AC-60DB-654C8367DBF1}"/>
              </a:ext>
            </a:extLst>
          </p:cNvPr>
          <p:cNvSpPr>
            <a:spLocks noGrp="1"/>
          </p:cNvSpPr>
          <p:nvPr>
            <p:ph idx="1"/>
          </p:nvPr>
        </p:nvSpPr>
        <p:spPr>
          <a:xfrm>
            <a:off x="572493" y="2071316"/>
            <a:ext cx="10533042" cy="4417974"/>
          </a:xfrm>
        </p:spPr>
        <p:txBody>
          <a:bodyPr anchor="t">
            <a:normAutofit fontScale="92500" lnSpcReduction="10000"/>
          </a:bodyPr>
          <a:lstStyle/>
          <a:p>
            <a:pPr marL="0" indent="0">
              <a:buNone/>
            </a:pPr>
            <a:r>
              <a:rPr lang="el-GR" sz="2400" i="0" dirty="0"/>
              <a:t>Οι στόχοι για την </a:t>
            </a:r>
            <a:r>
              <a:rPr lang="el-GR" sz="2400" i="0" dirty="0">
                <a:hlinkClick r:id="rId2">
                  <a:extLst>
                    <a:ext uri="{A12FA001-AC4F-418D-AE19-62706E023703}">
                      <ahyp:hlinkClr xmlns:ahyp="http://schemas.microsoft.com/office/drawing/2018/hyperlinkcolor" val="tx"/>
                    </a:ext>
                  </a:extLst>
                </a:hlinkClick>
              </a:rPr>
              <a:t>βιώσιμη ανάπτυξη</a:t>
            </a:r>
            <a:r>
              <a:rPr lang="el-GR" sz="2400" i="0" dirty="0"/>
              <a:t> είναι μία δέσμη στόχων που αφορά την μελλοντική </a:t>
            </a:r>
            <a:r>
              <a:rPr lang="el-GR" sz="2400" i="0" dirty="0">
                <a:hlinkClick r:id="rId3">
                  <a:extLst>
                    <a:ext uri="{A12FA001-AC4F-418D-AE19-62706E023703}">
                      <ahyp:hlinkClr xmlns:ahyp="http://schemas.microsoft.com/office/drawing/2018/hyperlinkcolor" val="tx"/>
                    </a:ext>
                  </a:extLst>
                </a:hlinkClick>
              </a:rPr>
              <a:t>διεθνή ανάπτυξη</a:t>
            </a:r>
            <a:r>
              <a:rPr lang="el-GR" sz="2400" i="0" dirty="0"/>
              <a:t>. Υιοθετήθηκαν στις 25 Σεπτεμβρίου 2015 κατά τη 70</a:t>
            </a:r>
            <a:r>
              <a:rPr lang="el-GR" sz="2400" i="0" baseline="30000" dirty="0"/>
              <a:t>η</a:t>
            </a:r>
            <a:r>
              <a:rPr lang="el-GR" sz="2400" i="0" dirty="0"/>
              <a:t> Γενική Συνέλευση των Ηνωμένων Εθνών .</a:t>
            </a:r>
            <a:endParaRPr lang="en-US" sz="2400" dirty="0"/>
          </a:p>
          <a:p>
            <a:pPr marL="0" indent="0">
              <a:buNone/>
            </a:pPr>
            <a:r>
              <a:rPr lang="el-GR" sz="2400" i="0" dirty="0"/>
              <a:t>Αποτελούν μία συλλογική προσπάθεια για ένα κόσμο δικαιότερο, πιο ειρηνικό και ευημερούντα, και έναν υγιή πλανήτη. Θεωρείται ως μια πρόσκληση για αλληλεγγύη μεταξύ των γενεών και σπουδαίο καθήκον, καθώς είναι μία επένδυση στην ευημερία των νέων.</a:t>
            </a:r>
            <a:endParaRPr lang="en-US" sz="2400" dirty="0"/>
          </a:p>
          <a:p>
            <a:pPr marL="0" indent="0">
              <a:buNone/>
            </a:pPr>
            <a:r>
              <a:rPr lang="el-GR" sz="2400" i="0" dirty="0"/>
              <a:t>Θεσπίστηκαν από τον </a:t>
            </a:r>
            <a:r>
              <a:rPr lang="el-GR" sz="2400" i="0" dirty="0">
                <a:hlinkClick r:id="rId4">
                  <a:extLst>
                    <a:ext uri="{A12FA001-AC4F-418D-AE19-62706E023703}">
                      <ahyp:hlinkClr xmlns:ahyp="http://schemas.microsoft.com/office/drawing/2018/hyperlinkcolor" val="tx"/>
                    </a:ext>
                  </a:extLst>
                </a:hlinkClick>
              </a:rPr>
              <a:t>Οργανισμό Ηνωμένων Εθνών</a:t>
            </a:r>
            <a:r>
              <a:rPr lang="el-GR" sz="2400" i="0" dirty="0"/>
              <a:t> και προβλήθηκαν ως οι παγκόσμιοι στόχοι για την βιώσιμη ανάπτυξη. Αντικατέστησαν τους </a:t>
            </a:r>
            <a:r>
              <a:rPr lang="el-GR" sz="2400" i="0" dirty="0">
                <a:hlinkClick r:id="rId5">
                  <a:extLst>
                    <a:ext uri="{A12FA001-AC4F-418D-AE19-62706E023703}">
                      <ahyp:hlinkClr xmlns:ahyp="http://schemas.microsoft.com/office/drawing/2018/hyperlinkcolor" val="tx"/>
                    </a:ext>
                  </a:extLst>
                </a:hlinkClick>
              </a:rPr>
              <a:t>στόχους ανάπτυξης για τη χιλιετία</a:t>
            </a:r>
            <a:r>
              <a:rPr lang="el-GR" sz="2400" i="0" dirty="0"/>
              <a:t>, των οποίων το χρονοδιάγραμμα επίτευξης εξέπνευσε στο τέλος του 2015. Οι ΣΒΑ θα υλοποιηθούν από το 2015 έως το 2030. Η δέσμη αποτελείται από 17 στόχους και 169 συνδεόμενους σκοπούς με αυτούς τους στόχους. Η Ατζέντα 2030 προωθεί την ενσωμάτωση και των τριών διαστάσεων της βιώσιμης ανάπτυξης –κοινωνική, περιβαλλοντική και οικονομική</a:t>
            </a:r>
            <a:endParaRPr lang="en-US" sz="2400" dirty="0"/>
          </a:p>
          <a:p>
            <a:endParaRPr lang="el-GR" sz="1700" dirty="0"/>
          </a:p>
        </p:txBody>
      </p:sp>
    </p:spTree>
    <p:extLst>
      <p:ext uri="{BB962C8B-B14F-4D97-AF65-F5344CB8AC3E}">
        <p14:creationId xmlns:p14="http://schemas.microsoft.com/office/powerpoint/2010/main" val="2313563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7386AE3-45D5-9CFB-076A-735C02B71FFB}"/>
              </a:ext>
            </a:extLst>
          </p:cNvPr>
          <p:cNvSpPr>
            <a:spLocks noGrp="1"/>
          </p:cNvSpPr>
          <p:nvPr>
            <p:ph type="title"/>
          </p:nvPr>
        </p:nvSpPr>
        <p:spPr>
          <a:xfrm>
            <a:off x="686834" y="1153572"/>
            <a:ext cx="3200400" cy="4461163"/>
          </a:xfrm>
        </p:spPr>
        <p:txBody>
          <a:bodyPr>
            <a:normAutofit/>
          </a:bodyPr>
          <a:lstStyle/>
          <a:p>
            <a:r>
              <a:rPr lang="el-GR" b="1" dirty="0">
                <a:solidFill>
                  <a:srgbClr val="FFFFFF"/>
                </a:solidFill>
              </a:rPr>
              <a:t>Νερό</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8FB1BB70-E343-5DE5-13A9-F23301BF972D}"/>
              </a:ext>
            </a:extLst>
          </p:cNvPr>
          <p:cNvSpPr>
            <a:spLocks noGrp="1"/>
          </p:cNvSpPr>
          <p:nvPr>
            <p:ph idx="1"/>
          </p:nvPr>
        </p:nvSpPr>
        <p:spPr>
          <a:xfrm>
            <a:off x="4447308" y="591344"/>
            <a:ext cx="6906491" cy="5585619"/>
          </a:xfrm>
        </p:spPr>
        <p:txBody>
          <a:bodyPr anchor="ctr">
            <a:normAutofit/>
          </a:bodyPr>
          <a:lstStyle/>
          <a:p>
            <a:r>
              <a:rPr lang="el-GR" sz="2200"/>
              <a:t>Λιγότερο από το 3% του νερού στον πλανήτη είναι πόσιμο, με το 2,5% να βρίσκεται σε παγωμένη μορφή στην Ανταρκτική, την Αρκτική και τους παγετώνες. Η ανθρωπότητα λοιπόν θα πρέπει να στηριχθεί στο 0,5 % που απομένει για να καλύψει τις ανάγκες σε γλυκό νερό των οικοσυστημάτων αλλά και των ανθρώπων</a:t>
            </a:r>
          </a:p>
          <a:p>
            <a:r>
              <a:rPr lang="el-GR" sz="2200"/>
              <a:t>Ο άνθρωπος μολύνει το πόσιμο νερό γρηγορότερα από ότι η φύση μπορεί να ανακυκλώσει και να καθαρίσει το νερό που βρίσκεται στα ποτάμια και τις λίμνες</a:t>
            </a:r>
          </a:p>
          <a:p>
            <a:r>
              <a:rPr lang="el-GR" sz="2200"/>
              <a:t>Περισσότερο από 1 δισεκατομμύριο άνθρωποι ακόμη δεν έχουν πρόσβαση σε πόσιμο νερό</a:t>
            </a:r>
          </a:p>
          <a:p>
            <a:r>
              <a:rPr lang="el-GR" sz="2200"/>
              <a:t>Η υπέρμετρη κατανάλωση του νερού μπορεί να οδηγήσει σε λειψυδρία</a:t>
            </a:r>
          </a:p>
          <a:p>
            <a:r>
              <a:rPr lang="el-GR" sz="2200"/>
              <a:t>Το νερό, είναι ένα αγαθό που προσφέρεται δωρεάν από τη φύση, ωστόσο, οι υποδομές που το παρέχουν είναι δαπανηρές</a:t>
            </a:r>
          </a:p>
          <a:p>
            <a:pPr marL="0" indent="0">
              <a:buNone/>
            </a:pPr>
            <a:endParaRPr lang="el-GR" sz="2200"/>
          </a:p>
        </p:txBody>
      </p:sp>
    </p:spTree>
    <p:extLst>
      <p:ext uri="{BB962C8B-B14F-4D97-AF65-F5344CB8AC3E}">
        <p14:creationId xmlns:p14="http://schemas.microsoft.com/office/powerpoint/2010/main" val="198851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74120CB-6373-45B7-3B1C-66D23FE2DA06}"/>
              </a:ext>
            </a:extLst>
          </p:cNvPr>
          <p:cNvSpPr>
            <a:spLocks noGrp="1"/>
          </p:cNvSpPr>
          <p:nvPr>
            <p:ph type="title"/>
          </p:nvPr>
        </p:nvSpPr>
        <p:spPr>
          <a:xfrm>
            <a:off x="686834" y="1153572"/>
            <a:ext cx="3200400" cy="4461163"/>
          </a:xfrm>
        </p:spPr>
        <p:txBody>
          <a:bodyPr>
            <a:normAutofit/>
          </a:bodyPr>
          <a:lstStyle/>
          <a:p>
            <a:r>
              <a:rPr lang="el-GR" b="1" i="0">
                <a:solidFill>
                  <a:srgbClr val="FFFFFF"/>
                </a:solidFill>
                <a:effectLst/>
                <a:latin typeface="Roboto" panose="02000000000000000000" pitchFamily="2" charset="0"/>
              </a:rPr>
              <a:t>Ενέργεια</a:t>
            </a:r>
            <a:endParaRPr lang="el-GR">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CE95EDA1-D1D7-D894-B54B-60C1E25194CA}"/>
              </a:ext>
            </a:extLst>
          </p:cNvPr>
          <p:cNvSpPr>
            <a:spLocks noGrp="1"/>
          </p:cNvSpPr>
          <p:nvPr>
            <p:ph idx="1"/>
          </p:nvPr>
        </p:nvSpPr>
        <p:spPr>
          <a:xfrm>
            <a:off x="4447308" y="591344"/>
            <a:ext cx="6906491" cy="5585619"/>
          </a:xfrm>
        </p:spPr>
        <p:txBody>
          <a:bodyPr anchor="ctr">
            <a:normAutofit/>
          </a:bodyPr>
          <a:lstStyle/>
          <a:p>
            <a:r>
              <a:rPr lang="el-GR" sz="2000" dirty="0"/>
              <a:t>Παρά την τεχνολογική πρόοδο η οποία έχει βελτιώσει την ενεργειακή απόδοση, η χρήση της ενέργειας από τις χώρες-μέλη του ΟΟΣΑ αυξήθηκε  κατά 35% μέχρι το 2020. Η εμπορική και η οικιακή χρήση της ενέργειας είναι ο δεύτερος πιο ραγδαία αναπτυσσόμενος τομέας ενέργειας σε παγκόσμιο επίπεδο έπειτα από τις μεταφορές.</a:t>
            </a:r>
          </a:p>
          <a:p>
            <a:r>
              <a:rPr lang="el-GR" sz="2000" dirty="0"/>
              <a:t>Το 2002 τα αποθέματα μηχανοκίνητων οχημάτων στις χώρες-μέλη του ΟΟΣΑ ανέρχονταν σε 550 εκατομμύρια οχήματα (το 75% των οποίων ήταν Ι.Χ.). Το  2020 πραγματοποιήθηκε μία αύξηση της τάξης του 32% στα ΙΧ. Ταυτόχρονα, ο αριθμός των χιλιομέτρων που διανύουν τα οχήματα σήμερα αναμένεται να αυξηθεί κατά 40% παγκοσμίως ενώ οι εναέριες μεταφορές πρόκειται να τριπλασιαστούν την ίδια περίοδο</a:t>
            </a:r>
          </a:p>
          <a:p>
            <a:r>
              <a:rPr lang="el-GR" sz="2000" dirty="0"/>
              <a:t>Τα νοικοκυριά καταναλώνουν το 29% της παγκόσμιας ενέργειας και είναι συνεπώς υπεύθυνα για το 21 % των εκπομπών αερίων του άνθρακα</a:t>
            </a:r>
          </a:p>
          <a:p>
            <a:r>
              <a:rPr lang="el-GR" sz="2000" dirty="0"/>
              <a:t>Το 1/5 της τελικής κατανάλωσης ενέργειας του κόσμου για το 2013 προέρχονταν από ανανεώσιμες πηγές</a:t>
            </a:r>
          </a:p>
        </p:txBody>
      </p:sp>
    </p:spTree>
    <p:extLst>
      <p:ext uri="{BB962C8B-B14F-4D97-AF65-F5344CB8AC3E}">
        <p14:creationId xmlns:p14="http://schemas.microsoft.com/office/powerpoint/2010/main" val="3544847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76EFDD7-5E0E-EDE1-639E-5D1409E46B8E}"/>
              </a:ext>
            </a:extLst>
          </p:cNvPr>
          <p:cNvSpPr>
            <a:spLocks noGrp="1"/>
          </p:cNvSpPr>
          <p:nvPr>
            <p:ph type="title"/>
          </p:nvPr>
        </p:nvSpPr>
        <p:spPr>
          <a:xfrm>
            <a:off x="686834" y="1153572"/>
            <a:ext cx="3200400" cy="4461163"/>
          </a:xfrm>
        </p:spPr>
        <p:txBody>
          <a:bodyPr>
            <a:normAutofit/>
          </a:bodyPr>
          <a:lstStyle/>
          <a:p>
            <a:r>
              <a:rPr lang="el-GR" b="1" dirty="0">
                <a:solidFill>
                  <a:srgbClr val="FFFFFF"/>
                </a:solidFill>
              </a:rPr>
              <a:t>Τροφή</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ACEFA156-562E-58FF-F732-CFA8A19E9F14}"/>
              </a:ext>
            </a:extLst>
          </p:cNvPr>
          <p:cNvSpPr>
            <a:spLocks noGrp="1"/>
          </p:cNvSpPr>
          <p:nvPr>
            <p:ph idx="1"/>
          </p:nvPr>
        </p:nvSpPr>
        <p:spPr>
          <a:xfrm>
            <a:off x="4447308" y="591344"/>
            <a:ext cx="6906491" cy="5585619"/>
          </a:xfrm>
        </p:spPr>
        <p:txBody>
          <a:bodyPr anchor="ctr">
            <a:normAutofit/>
          </a:bodyPr>
          <a:lstStyle/>
          <a:p>
            <a:pPr marL="0" indent="0">
              <a:buNone/>
            </a:pPr>
            <a:r>
              <a:rPr lang="el-GR" sz="1800" b="0" i="0">
                <a:effectLst/>
                <a:latin typeface="Roboto" panose="02000000000000000000" pitchFamily="2" charset="0"/>
              </a:rPr>
              <a:t>Αν και οι βασικές επιπτώσεις των τροφίμων στο περιβάλλον οφείλονται στην παραγωγή τους (γεωργία, επεξεργασία τροφίμων) τα νοικοκυριά, εντούτοις, επηρεάζουν και εκείνα με τον τρόπο τους μέσω των διατροφικών τους συνηθειών. Γεγονός που επηρεάζει το περιβάλλον μέσω της ενέργειας που καταναλώνεται για το μαγείρεμα της τροφής, αλλά και την παραγωγή αποβλήτων</a:t>
            </a:r>
          </a:p>
          <a:p>
            <a:pPr>
              <a:buFont typeface="Arial" panose="020B0604020202020204" pitchFamily="34" charset="0"/>
              <a:buChar char="•"/>
            </a:pPr>
            <a:r>
              <a:rPr lang="el-GR" sz="1800" b="0" i="0">
                <a:effectLst/>
                <a:latin typeface="Roboto" panose="02000000000000000000" pitchFamily="2" charset="0"/>
              </a:rPr>
              <a:t>3 δισεκατομμύρια τόνοι τροφίμων καταλήγουν στους κάδους κάθε χρόνο ενώ σχεδόν 1 δισεκατομμύριο άνθρωποι υποσιτίζονται και άλλο ένα λιμοκτονεί</a:t>
            </a:r>
          </a:p>
          <a:p>
            <a:pPr>
              <a:buFont typeface="Arial" panose="020B0604020202020204" pitchFamily="34" charset="0"/>
              <a:buChar char="•"/>
            </a:pPr>
            <a:r>
              <a:rPr lang="el-GR" sz="1800" b="0" i="0">
                <a:effectLst/>
                <a:latin typeface="Roboto" panose="02000000000000000000" pitchFamily="2" charset="0"/>
              </a:rPr>
              <a:t>Η υπερκατανάλωση της τροφής είναι επιζήμια τόσο για την υγεία μας όσο και για το περιβάλλον</a:t>
            </a:r>
          </a:p>
          <a:p>
            <a:pPr>
              <a:buFont typeface="Arial" panose="020B0604020202020204" pitchFamily="34" charset="0"/>
              <a:buChar char="•"/>
            </a:pPr>
            <a:r>
              <a:rPr lang="el-GR" sz="1800" b="0" i="0">
                <a:effectLst/>
                <a:latin typeface="Roboto" panose="02000000000000000000" pitchFamily="2" charset="0"/>
              </a:rPr>
              <a:t>2 δισεκατομμύρια άνθρωποι σε παγκόσμιο επίπεδο είναι υπέρβαροι ή παχύσαρκοι</a:t>
            </a:r>
          </a:p>
          <a:p>
            <a:pPr>
              <a:buFont typeface="Arial" panose="020B0604020202020204" pitchFamily="34" charset="0"/>
              <a:buChar char="•"/>
            </a:pPr>
            <a:r>
              <a:rPr lang="el-GR" sz="1800" b="0" i="0">
                <a:effectLst/>
                <a:latin typeface="Roboto" panose="02000000000000000000" pitchFamily="2" charset="0"/>
              </a:rPr>
              <a:t>Η υποβάθμιση του εδάφους και η μείωση της γονιμότητάς του, η μη βιώσιμη χρήση του νερού, η </a:t>
            </a:r>
            <a:r>
              <a:rPr lang="el-GR" sz="1800" b="0" i="0" err="1">
                <a:effectLst/>
                <a:latin typeface="Roboto" panose="02000000000000000000" pitchFamily="2" charset="0"/>
              </a:rPr>
              <a:t>υπεραλίευση</a:t>
            </a:r>
            <a:r>
              <a:rPr lang="el-GR" sz="1800" b="0" i="0">
                <a:effectLst/>
                <a:latin typeface="Roboto" panose="02000000000000000000" pitchFamily="2" charset="0"/>
              </a:rPr>
              <a:t> καθώς και η υποβάθμιση του θαλάσσιου περιβάλλοντος μειώνουν την ικανότητα των φυσικών πόρων να μας προμηθεύσουν με τρόφιμα</a:t>
            </a:r>
          </a:p>
          <a:p>
            <a:pPr marL="0" indent="0">
              <a:buNone/>
            </a:pPr>
            <a:endParaRPr lang="el-GR" sz="1800"/>
          </a:p>
        </p:txBody>
      </p:sp>
    </p:spTree>
    <p:extLst>
      <p:ext uri="{BB962C8B-B14F-4D97-AF65-F5344CB8AC3E}">
        <p14:creationId xmlns:p14="http://schemas.microsoft.com/office/powerpoint/2010/main" val="1947855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3E21208-A95E-F355-DD7F-DD21A0558763}"/>
              </a:ext>
            </a:extLst>
          </p:cNvPr>
          <p:cNvSpPr>
            <a:spLocks noGrp="1"/>
          </p:cNvSpPr>
          <p:nvPr>
            <p:ph type="title"/>
          </p:nvPr>
        </p:nvSpPr>
        <p:spPr>
          <a:xfrm>
            <a:off x="841248" y="548640"/>
            <a:ext cx="3600860" cy="5431536"/>
          </a:xfrm>
        </p:spPr>
        <p:txBody>
          <a:bodyPr>
            <a:normAutofit/>
          </a:bodyPr>
          <a:lstStyle/>
          <a:p>
            <a:r>
              <a:rPr lang="el-GR" sz="5000" b="1" i="0" dirty="0">
                <a:effectLst/>
                <a:latin typeface="Roboto" panose="02000000000000000000" pitchFamily="2" charset="0"/>
              </a:rPr>
              <a:t>Ο Στόχος 12 επιδιώκει:</a:t>
            </a:r>
            <a:endParaRPr lang="el-GR" sz="5000" dirty="0"/>
          </a:p>
        </p:txBody>
      </p:sp>
      <p:sp>
        <p:nvSpPr>
          <p:cNvPr id="2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Θέση περιεχομένου 14">
            <a:extLst>
              <a:ext uri="{FF2B5EF4-FFF2-40B4-BE49-F238E27FC236}">
                <a16:creationId xmlns:a16="http://schemas.microsoft.com/office/drawing/2014/main" id="{5380D0F7-AA9F-5715-EA36-C7FA155B6CC9}"/>
              </a:ext>
            </a:extLst>
          </p:cNvPr>
          <p:cNvSpPr>
            <a:spLocks noGrp="1"/>
          </p:cNvSpPr>
          <p:nvPr>
            <p:ph idx="1"/>
          </p:nvPr>
        </p:nvSpPr>
        <p:spPr>
          <a:xfrm>
            <a:off x="4775120" y="295422"/>
            <a:ext cx="7145842" cy="7272996"/>
          </a:xfrm>
        </p:spPr>
        <p:txBody>
          <a:bodyPr anchor="ctr">
            <a:normAutofit/>
          </a:bodyPr>
          <a:lstStyle/>
          <a:p>
            <a:pPr>
              <a:spcAft>
                <a:spcPts val="800"/>
              </a:spcAft>
            </a:pPr>
            <a:r>
              <a:rPr lang="el-GR" sz="2200" dirty="0">
                <a:effectLst/>
                <a:latin typeface="Calibri" panose="020F0502020204030204" pitchFamily="34" charset="0"/>
                <a:ea typeface="Calibri" panose="020F0502020204030204" pitchFamily="34" charset="0"/>
                <a:cs typeface="Times New Roman" panose="02020603050405020304" pitchFamily="18" charset="0"/>
              </a:rPr>
              <a:t>12.1	Εφαρμογή του Δεκαετούς Πλαισίου Προγραμμάτων για τα Πρότυπα Βιώσιμης Κατανάλωσης και Παραγωγής, με όλες τις χώρες να αναλαμβάνουν δράση, με τις ανεπτυγμένες να ηγούνται του εγχειρήματος αυτού, λαμβάνοντας υπόψη την ανάπτυξη και τις ικανότητες των αναπτυσσόμενων χωρών.</a:t>
            </a:r>
          </a:p>
          <a:p>
            <a:pPr>
              <a:spcAft>
                <a:spcPts val="800"/>
              </a:spcAft>
            </a:pPr>
            <a:r>
              <a:rPr lang="el-GR" sz="2200" dirty="0">
                <a:effectLst/>
                <a:latin typeface="Calibri" panose="020F0502020204030204" pitchFamily="34" charset="0"/>
                <a:ea typeface="Calibri" panose="020F0502020204030204" pitchFamily="34" charset="0"/>
                <a:cs typeface="Times New Roman" panose="02020603050405020304" pitchFamily="18" charset="0"/>
              </a:rPr>
              <a:t>12.2	Έως το 2030, επίτευξη της βιώσιμης διαχείρισης και της επαρκούς χρήσης των φυσικών πόρων.</a:t>
            </a:r>
          </a:p>
          <a:p>
            <a:pPr>
              <a:spcAft>
                <a:spcPts val="800"/>
              </a:spcAft>
            </a:pPr>
            <a:r>
              <a:rPr lang="el-GR" sz="2200" dirty="0">
                <a:effectLst/>
                <a:latin typeface="Calibri" panose="020F0502020204030204" pitchFamily="34" charset="0"/>
                <a:ea typeface="Calibri" panose="020F0502020204030204" pitchFamily="34" charset="0"/>
                <a:cs typeface="Times New Roman" panose="02020603050405020304" pitchFamily="18" charset="0"/>
              </a:rPr>
              <a:t>12.3	Έως το 2030, μείωση, κατά το ήμισυ, των κατά κεφαλήν παραγόμενων αποβλήτων τροφίμων παγκοσμίως, σε επίπεδο λιανικού εμπορίου και καταναλωτών, καθώς και μείωση των απωλειών τροφίμων σε όλη την αλυσίδα παραγωγής και εφοδιασμού, συμπεριλαμβανομένων των απωλειών έπειτα από τη συγκομιδή.</a:t>
            </a:r>
          </a:p>
          <a:p>
            <a:endParaRPr lang="el-GR" sz="2000" dirty="0"/>
          </a:p>
        </p:txBody>
      </p:sp>
    </p:spTree>
    <p:extLst>
      <p:ext uri="{BB962C8B-B14F-4D97-AF65-F5344CB8AC3E}">
        <p14:creationId xmlns:p14="http://schemas.microsoft.com/office/powerpoint/2010/main" val="724789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3E21208-A95E-F355-DD7F-DD21A0558763}"/>
              </a:ext>
            </a:extLst>
          </p:cNvPr>
          <p:cNvSpPr>
            <a:spLocks noGrp="1"/>
          </p:cNvSpPr>
          <p:nvPr>
            <p:ph type="title"/>
          </p:nvPr>
        </p:nvSpPr>
        <p:spPr>
          <a:xfrm>
            <a:off x="841248" y="548640"/>
            <a:ext cx="3600860" cy="5431536"/>
          </a:xfrm>
        </p:spPr>
        <p:txBody>
          <a:bodyPr>
            <a:normAutofit/>
          </a:bodyPr>
          <a:lstStyle/>
          <a:p>
            <a:r>
              <a:rPr lang="el-GR" sz="5000" b="1" i="0">
                <a:effectLst/>
                <a:latin typeface="Roboto" panose="02000000000000000000" pitchFamily="2" charset="0"/>
              </a:rPr>
              <a:t>Ο Στόχος 12 επιδιώκει:</a:t>
            </a:r>
            <a:endParaRPr lang="el-GR" sz="5000"/>
          </a:p>
        </p:txBody>
      </p:sp>
      <p:sp>
        <p:nvSpPr>
          <p:cNvPr id="3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Θέση περιεχομένου 5">
            <a:extLst>
              <a:ext uri="{FF2B5EF4-FFF2-40B4-BE49-F238E27FC236}">
                <a16:creationId xmlns:a16="http://schemas.microsoft.com/office/drawing/2014/main" id="{5CC0CCFA-EE38-0CA0-D804-79523A3B49D2}"/>
              </a:ext>
            </a:extLst>
          </p:cNvPr>
          <p:cNvSpPr>
            <a:spLocks noGrp="1"/>
          </p:cNvSpPr>
          <p:nvPr>
            <p:ph idx="1"/>
          </p:nvPr>
        </p:nvSpPr>
        <p:spPr>
          <a:xfrm>
            <a:off x="5126418" y="552091"/>
            <a:ext cx="6224335" cy="6172266"/>
          </a:xfrm>
        </p:spPr>
        <p:txBody>
          <a:bodyPr anchor="ctr">
            <a:normAutofit/>
          </a:bodyPr>
          <a:lstStyle/>
          <a:p>
            <a:r>
              <a:rPr lang="el-GR" sz="2200" dirty="0"/>
              <a:t>12.4	Έως το 2020, επίτευξη της περιβαλλοντικά ορθής διαχείρισης των χημικών και όλων των αποβλήτων σε όλη τη διάρκεια ζωής τους, σύμφωνα με τα διεθνώς συμφωνηθέντα πλαίσια, και σημαντική μείωση των εκπομπών τους στον αέρα, το νερό και το έδαφος, προκειμένου να ελαχιστοποιηθούν οι δυσμενείς επιπτώσεις τους στην ανθρώπινη υγεία και το περιβάλλον.</a:t>
            </a:r>
          </a:p>
          <a:p>
            <a:r>
              <a:rPr lang="el-GR" sz="2200" dirty="0"/>
              <a:t>12.5	Έως το 2030, ουσιαστική μείωση της παραγωγής αποβλήτων μέσω της πρόληψης, της μείωσης, της ανακύκλωσης και της επαναχρησιμοποίησης.</a:t>
            </a:r>
          </a:p>
          <a:p>
            <a:r>
              <a:rPr lang="el-GR" sz="2200" dirty="0"/>
              <a:t>12.6	Ενθάρρυνση των εταιρειών, ιδίως των μεγάλων και υπερεθνικών, να υιοθετήσουν βιώσιμες πρακτικές και να ενσωματώσουν πληροφορίες σχετικά με τη βιωσιμότητα στις εκθέσεις τους.</a:t>
            </a:r>
          </a:p>
          <a:p>
            <a:endParaRPr lang="el-GR" sz="2000" dirty="0"/>
          </a:p>
        </p:txBody>
      </p:sp>
    </p:spTree>
    <p:extLst>
      <p:ext uri="{BB962C8B-B14F-4D97-AF65-F5344CB8AC3E}">
        <p14:creationId xmlns:p14="http://schemas.microsoft.com/office/powerpoint/2010/main" val="3850657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3E21208-A95E-F355-DD7F-DD21A0558763}"/>
              </a:ext>
            </a:extLst>
          </p:cNvPr>
          <p:cNvSpPr>
            <a:spLocks noGrp="1"/>
          </p:cNvSpPr>
          <p:nvPr>
            <p:ph type="title"/>
          </p:nvPr>
        </p:nvSpPr>
        <p:spPr>
          <a:xfrm>
            <a:off x="841248" y="548640"/>
            <a:ext cx="3600860" cy="5431536"/>
          </a:xfrm>
        </p:spPr>
        <p:txBody>
          <a:bodyPr>
            <a:normAutofit/>
          </a:bodyPr>
          <a:lstStyle/>
          <a:p>
            <a:r>
              <a:rPr lang="el-GR" sz="5000" b="1" i="0">
                <a:effectLst/>
                <a:latin typeface="Roboto" panose="02000000000000000000" pitchFamily="2" charset="0"/>
              </a:rPr>
              <a:t>Ο Στόχος 12 επιδιώκει:</a:t>
            </a:r>
            <a:endParaRPr lang="el-GR" sz="5000"/>
          </a:p>
        </p:txBody>
      </p:sp>
      <p:sp>
        <p:nvSpPr>
          <p:cNvPr id="3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Θέση περιεχομένου 6">
            <a:extLst>
              <a:ext uri="{FF2B5EF4-FFF2-40B4-BE49-F238E27FC236}">
                <a16:creationId xmlns:a16="http://schemas.microsoft.com/office/drawing/2014/main" id="{46E3E65E-8356-7494-49CE-F47BC3E6520E}"/>
              </a:ext>
            </a:extLst>
          </p:cNvPr>
          <p:cNvSpPr>
            <a:spLocks noGrp="1"/>
          </p:cNvSpPr>
          <p:nvPr>
            <p:ph idx="1"/>
          </p:nvPr>
        </p:nvSpPr>
        <p:spPr>
          <a:xfrm>
            <a:off x="5126418" y="552091"/>
            <a:ext cx="6224335" cy="5431536"/>
          </a:xfrm>
        </p:spPr>
        <p:txBody>
          <a:bodyPr anchor="ctr">
            <a:normAutofit/>
          </a:bodyPr>
          <a:lstStyle/>
          <a:p>
            <a:r>
              <a:rPr lang="el-GR" sz="2200" dirty="0"/>
              <a:t>12.7	Προαγωγή των βιώσιμων πρακτικών δημοσίων συμβάσεων, σύμφωνα με τις εθνικές πολιτικές και τις προτεραιότητες.</a:t>
            </a:r>
          </a:p>
          <a:p>
            <a:pPr marL="0" indent="0">
              <a:buNone/>
            </a:pPr>
            <a:endParaRPr lang="el-GR" sz="2200" dirty="0"/>
          </a:p>
          <a:p>
            <a:r>
              <a:rPr lang="el-GR" sz="2200" dirty="0"/>
              <a:t>12.8	Έως το 2030, διασφάλιση ότι όλοι οι άνθρωποι παντού έχουν την απαραίτητη ενημέρωση και ευαισθητοποίηση σχετικά με τη βιώσιμη ανάπτυξη και έναν τρόπο ζωής σε αρμονία με τη φύση.</a:t>
            </a:r>
          </a:p>
          <a:p>
            <a:endParaRPr lang="el-GR" sz="2200" dirty="0"/>
          </a:p>
        </p:txBody>
      </p:sp>
    </p:spTree>
    <p:extLst>
      <p:ext uri="{BB962C8B-B14F-4D97-AF65-F5344CB8AC3E}">
        <p14:creationId xmlns:p14="http://schemas.microsoft.com/office/powerpoint/2010/main" val="4129626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3E21208-A95E-F355-DD7F-DD21A0558763}"/>
              </a:ext>
            </a:extLst>
          </p:cNvPr>
          <p:cNvSpPr>
            <a:spLocks noGrp="1"/>
          </p:cNvSpPr>
          <p:nvPr>
            <p:ph type="title"/>
          </p:nvPr>
        </p:nvSpPr>
        <p:spPr>
          <a:xfrm>
            <a:off x="841248" y="548640"/>
            <a:ext cx="3600860" cy="5431536"/>
          </a:xfrm>
        </p:spPr>
        <p:txBody>
          <a:bodyPr>
            <a:normAutofit/>
          </a:bodyPr>
          <a:lstStyle/>
          <a:p>
            <a:r>
              <a:rPr lang="el-GR" sz="5000" b="1" i="0" dirty="0">
                <a:effectLst/>
                <a:latin typeface="Roboto" panose="02000000000000000000" pitchFamily="2" charset="0"/>
              </a:rPr>
              <a:t>Ο Στόχος 12 επιδιώκει:</a:t>
            </a:r>
            <a:endParaRPr lang="el-GR" sz="5000" dirty="0"/>
          </a:p>
        </p:txBody>
      </p:sp>
      <p:sp>
        <p:nvSpPr>
          <p:cNvPr id="3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Θέση περιεχομένου 3">
            <a:extLst>
              <a:ext uri="{FF2B5EF4-FFF2-40B4-BE49-F238E27FC236}">
                <a16:creationId xmlns:a16="http://schemas.microsoft.com/office/drawing/2014/main" id="{5C852AB0-7591-3388-B74D-FE52FF0E707F}"/>
              </a:ext>
            </a:extLst>
          </p:cNvPr>
          <p:cNvSpPr>
            <a:spLocks noGrp="1"/>
          </p:cNvSpPr>
          <p:nvPr>
            <p:ph idx="1"/>
          </p:nvPr>
        </p:nvSpPr>
        <p:spPr>
          <a:xfrm>
            <a:off x="5126418" y="253218"/>
            <a:ext cx="6869103" cy="6604781"/>
          </a:xfrm>
        </p:spPr>
        <p:txBody>
          <a:bodyPr anchor="ctr">
            <a:normAutofit lnSpcReduction="10000"/>
          </a:bodyPr>
          <a:lstStyle/>
          <a:p>
            <a:r>
              <a:rPr lang="el-GR" sz="2200" dirty="0"/>
              <a:t>12.α	Στήριξη των αναπτυσσόμενων χωρών προκειμένου να ενισχύσουν την επιστημονική και τεχνολογική τους ικανότητα, που θα τις ωθήσει προς ένα πιο βιώσιμο πρότυπο κατανάλωσης και παραγωγής.</a:t>
            </a:r>
          </a:p>
          <a:p>
            <a:r>
              <a:rPr lang="el-GR" sz="2200" dirty="0"/>
              <a:t>12.β	Ανάπτυξη και χρησιμοποίηση εργαλείων παρακολούθησης του αντίκτυπου της βιώσιμης ανάπτυξης στον βιώσιμο τουρισμό, ο οποίος δημιουργεί θέσεις εργασίας και προωθεί την τοπική κουλτούρα και προϊόντα. </a:t>
            </a:r>
          </a:p>
          <a:p>
            <a:r>
              <a:rPr lang="el-GR" sz="2200" dirty="0"/>
              <a:t>12.γ </a:t>
            </a:r>
            <a:r>
              <a:rPr lang="el-GR" sz="2200" dirty="0" err="1"/>
              <a:t>Εξορθολογισμός</a:t>
            </a:r>
            <a:r>
              <a:rPr lang="el-GR" sz="2200" dirty="0"/>
              <a:t> των μη αποδοτικών επιδοτήσεων για τα ορυκτά καύσιμα, οι οποίες ενθαρρύνουν την ανεξέλεγκτη κατανάλωση, εξαλείφοντας τις στρεβλώσεις της αγοράς, σύμφωνα με τις εθνικές περιστάσεις, και μεταξύ άλλων, μέσω της αναδιάρθρωσης της φορολογίας και της κατάργησης των επιζήμιων επιδοτήσεων, όπου υπάρχουν, ώστε να αποτυπώνονται οι αρνητικές περιβαλλοντικές τους επιπτώσεις, λαμβάνοντας πλήρως υπόψη τις ιδιαίτερες ανάγκες και συνθήκες των αναπτυσσόμενων χωρών και ελαχιστοποιώντας τις πιθανές δυσμενείς επιπτώσεις στην ανάπτυξή τους με τρόπο που να προστατεύονται οι φτωχοί και οι πληγείσες κοινότητες.</a:t>
            </a:r>
          </a:p>
          <a:p>
            <a:endParaRPr lang="el-GR" sz="2400" dirty="0"/>
          </a:p>
        </p:txBody>
      </p:sp>
    </p:spTree>
    <p:extLst>
      <p:ext uri="{BB962C8B-B14F-4D97-AF65-F5344CB8AC3E}">
        <p14:creationId xmlns:p14="http://schemas.microsoft.com/office/powerpoint/2010/main" val="1451320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EB0D55F-28A1-3E1A-FB3C-E520D92EAFB7}"/>
              </a:ext>
            </a:extLst>
          </p:cNvPr>
          <p:cNvSpPr>
            <a:spLocks noGrp="1"/>
          </p:cNvSpPr>
          <p:nvPr>
            <p:ph type="title"/>
          </p:nvPr>
        </p:nvSpPr>
        <p:spPr>
          <a:xfrm>
            <a:off x="838200" y="365125"/>
            <a:ext cx="10515600" cy="1325563"/>
          </a:xfrm>
        </p:spPr>
        <p:txBody>
          <a:bodyPr>
            <a:normAutofit/>
          </a:bodyPr>
          <a:lstStyle/>
          <a:p>
            <a:r>
              <a:rPr lang="el-GR" sz="3200" dirty="0"/>
              <a:t>ΠΗΓΕΣ</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Θέση περιεχομένου 4">
            <a:extLst>
              <a:ext uri="{FF2B5EF4-FFF2-40B4-BE49-F238E27FC236}">
                <a16:creationId xmlns:a16="http://schemas.microsoft.com/office/drawing/2014/main" id="{A9ABB50D-372B-3A7F-9701-7694B15AAF23}"/>
              </a:ext>
            </a:extLst>
          </p:cNvPr>
          <p:cNvSpPr>
            <a:spLocks noGrp="1"/>
          </p:cNvSpPr>
          <p:nvPr>
            <p:ph idx="1"/>
          </p:nvPr>
        </p:nvSpPr>
        <p:spPr>
          <a:xfrm>
            <a:off x="838200" y="1929384"/>
            <a:ext cx="10515600" cy="4251960"/>
          </a:xfrm>
        </p:spPr>
        <p:txBody>
          <a:bodyPr>
            <a:normAutofit/>
          </a:bodyPr>
          <a:lstStyle/>
          <a:p>
            <a:pPr marL="0" indent="0">
              <a:buNone/>
            </a:pPr>
            <a:r>
              <a:rPr lang="en-US" sz="2200" dirty="0">
                <a:hlinkClick r:id="rId2"/>
              </a:rPr>
              <a:t>https://inactionforabetterworld.com/17-pagkosmioi-stoxoi/</a:t>
            </a:r>
            <a:r>
              <a:rPr lang="el-GR" sz="2200" dirty="0"/>
              <a:t> </a:t>
            </a:r>
          </a:p>
          <a:p>
            <a:pPr marL="0" indent="0">
              <a:buNone/>
            </a:pPr>
            <a:endParaRPr lang="el-GR" sz="2200" dirty="0"/>
          </a:p>
          <a:p>
            <a:pPr marL="0" indent="0">
              <a:buNone/>
            </a:pPr>
            <a:r>
              <a:rPr lang="en-US" sz="2200" dirty="0">
                <a:hlinkClick r:id="rId3"/>
              </a:rPr>
              <a:t>https://unric.org/</a:t>
            </a:r>
            <a:r>
              <a:rPr lang="el-GR" sz="2200" dirty="0"/>
              <a:t> </a:t>
            </a:r>
          </a:p>
        </p:txBody>
      </p:sp>
    </p:spTree>
    <p:extLst>
      <p:ext uri="{BB962C8B-B14F-4D97-AF65-F5344CB8AC3E}">
        <p14:creationId xmlns:p14="http://schemas.microsoft.com/office/powerpoint/2010/main" val="16843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9F9F2674-7DB2-2A09-B1FE-EF10220E6D1D}"/>
              </a:ext>
            </a:extLst>
          </p:cNvPr>
          <p:cNvPicPr>
            <a:picLocks noChangeAspect="1"/>
          </p:cNvPicPr>
          <p:nvPr/>
        </p:nvPicPr>
        <p:blipFill>
          <a:blip r:embed="rId2"/>
          <a:stretch>
            <a:fillRect/>
          </a:stretch>
        </p:blipFill>
        <p:spPr>
          <a:xfrm>
            <a:off x="927653" y="114300"/>
            <a:ext cx="10376452" cy="6629400"/>
          </a:xfrm>
          <a:prstGeom prst="rect">
            <a:avLst/>
          </a:prstGeom>
        </p:spPr>
      </p:pic>
    </p:spTree>
    <p:extLst>
      <p:ext uri="{BB962C8B-B14F-4D97-AF65-F5344CB8AC3E}">
        <p14:creationId xmlns:p14="http://schemas.microsoft.com/office/powerpoint/2010/main" val="3188452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Θέση περιεχομένου 19">
            <a:extLst>
              <a:ext uri="{FF2B5EF4-FFF2-40B4-BE49-F238E27FC236}">
                <a16:creationId xmlns:a16="http://schemas.microsoft.com/office/drawing/2014/main" id="{025050B1-E839-2A38-55BC-A35A5AFF9CF5}"/>
              </a:ext>
            </a:extLst>
          </p:cNvPr>
          <p:cNvSpPr>
            <a:spLocks noGrp="1"/>
          </p:cNvSpPr>
          <p:nvPr>
            <p:ph idx="1"/>
          </p:nvPr>
        </p:nvSpPr>
        <p:spPr>
          <a:xfrm>
            <a:off x="640080" y="2872899"/>
            <a:ext cx="4243589" cy="3320668"/>
          </a:xfrm>
        </p:spPr>
        <p:txBody>
          <a:bodyPr vert="horz" lIns="91440" tIns="45720" rIns="91440" bIns="45720" rtlCol="0">
            <a:noAutofit/>
          </a:bodyPr>
          <a:lstStyle/>
          <a:p>
            <a:r>
              <a:rPr lang="en-US" sz="2200" dirty="0" err="1"/>
              <a:t>Χωράφι</a:t>
            </a:r>
            <a:r>
              <a:rPr lang="en-US" sz="2200" dirty="0"/>
              <a:t>α ρυζιού που ανήκουν σε τοπικές φυλές των λόφων στη Sapa του Βιετνάμ. </a:t>
            </a:r>
            <a:r>
              <a:rPr lang="en-US" sz="2200" dirty="0" err="1"/>
              <a:t>Κάθε</a:t>
            </a:r>
            <a:r>
              <a:rPr lang="en-US" sz="2200" dirty="0"/>
              <a:t> </a:t>
            </a:r>
            <a:r>
              <a:rPr lang="en-US" sz="2200" dirty="0" err="1"/>
              <a:t>χρόνο</a:t>
            </a:r>
            <a:r>
              <a:rPr lang="en-US" sz="2200" dirty="0"/>
              <a:t> ο </a:t>
            </a:r>
            <a:r>
              <a:rPr lang="en-US" sz="2200" dirty="0" err="1"/>
              <a:t>κόσμος</a:t>
            </a:r>
            <a:r>
              <a:rPr lang="en-US" sz="2200" dirty="0"/>
              <a:t> πα</a:t>
            </a:r>
            <a:r>
              <a:rPr lang="en-US" sz="2200" dirty="0" err="1"/>
              <a:t>ράγει</a:t>
            </a:r>
            <a:r>
              <a:rPr lang="en-US" sz="2200" dirty="0"/>
              <a:t> 356 </a:t>
            </a:r>
            <a:r>
              <a:rPr lang="en-US" sz="2200" dirty="0" err="1"/>
              <a:t>κιλά</a:t>
            </a:r>
            <a:r>
              <a:rPr lang="en-US" sz="2200" dirty="0"/>
              <a:t> </a:t>
            </a:r>
            <a:r>
              <a:rPr lang="en-US" sz="2200" dirty="0" err="1"/>
              <a:t>δημητρι</a:t>
            </a:r>
            <a:r>
              <a:rPr lang="en-US" sz="2200" dirty="0"/>
              <a:t>ακών ανά άτομο, ενώ 40 εκατομμύρια πεθαίνουν από την πείνα. </a:t>
            </a:r>
            <a:r>
              <a:rPr lang="en-US" sz="2200" dirty="0" err="1"/>
              <a:t>Μι</a:t>
            </a:r>
            <a:r>
              <a:rPr lang="en-US" sz="2200" dirty="0"/>
              <a:t>α αύξηση πάνω από 30% στις τιμές των τροφίμων το 2010 είχε μεγάλο αντίκτυπο για τους φτωχούς του κόσμου. (23 </a:t>
            </a:r>
            <a:r>
              <a:rPr lang="en-US" sz="2200" dirty="0" err="1"/>
              <a:t>Ιουνίου</a:t>
            </a:r>
            <a:r>
              <a:rPr lang="en-US" sz="2200" dirty="0"/>
              <a:t> 2011, </a:t>
            </a:r>
            <a:r>
              <a:rPr lang="en-US" sz="2200" dirty="0" err="1"/>
              <a:t>Βιετνάμ</a:t>
            </a:r>
            <a:r>
              <a:rPr lang="en-US" sz="2200" dirty="0"/>
              <a:t>, UN Photo/</a:t>
            </a:r>
            <a:r>
              <a:rPr lang="en-US" sz="2200" dirty="0" err="1"/>
              <a:t>Kibae</a:t>
            </a:r>
            <a:r>
              <a:rPr lang="en-US" sz="2200" dirty="0"/>
              <a:t> Park)</a:t>
            </a:r>
            <a:br>
              <a:rPr lang="en-US" sz="2200" dirty="0"/>
            </a:br>
            <a:endParaRPr lang="en-US" sz="2200" dirty="0"/>
          </a:p>
        </p:txBody>
      </p:sp>
      <p:pic>
        <p:nvPicPr>
          <p:cNvPr id="4" name="Picture 2">
            <a:extLst>
              <a:ext uri="{FF2B5EF4-FFF2-40B4-BE49-F238E27FC236}">
                <a16:creationId xmlns:a16="http://schemas.microsoft.com/office/drawing/2014/main" id="{EA3F49BF-E431-BFF9-D51B-675022675B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8" r="35623"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587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F19B711-C590-44D1-9AA8-9F143B0E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9">
            <a:extLst>
              <a:ext uri="{FF2B5EF4-FFF2-40B4-BE49-F238E27FC236}">
                <a16:creationId xmlns:a16="http://schemas.microsoft.com/office/drawing/2014/main" id="{C0C79CF2-6A1C-4636-84CE-ABB2BE191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1">
            <a:extLst>
              <a:ext uri="{FF2B5EF4-FFF2-40B4-BE49-F238E27FC236}">
                <a16:creationId xmlns:a16="http://schemas.microsoft.com/office/drawing/2014/main" id="{7A5D17DF-AD65-402C-A95C-F13C770C9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a:extLst>
              <a:ext uri="{FF2B5EF4-FFF2-40B4-BE49-F238E27FC236}">
                <a16:creationId xmlns:a16="http://schemas.microsoft.com/office/drawing/2014/main" id="{36306D90-B935-1B99-903E-E827E656EC68}"/>
              </a:ext>
            </a:extLst>
          </p:cNvPr>
          <p:cNvPicPr>
            <a:picLocks noGrp="1" noChangeAspect="1"/>
          </p:cNvPicPr>
          <p:nvPr>
            <p:ph idx="1"/>
          </p:nvPr>
        </p:nvPicPr>
        <p:blipFill>
          <a:blip r:embed="rId2"/>
          <a:stretch>
            <a:fillRect/>
          </a:stretch>
        </p:blipFill>
        <p:spPr>
          <a:xfrm>
            <a:off x="1196663" y="1099800"/>
            <a:ext cx="4662280" cy="4604800"/>
          </a:xfrm>
          <a:prstGeom prst="rect">
            <a:avLst/>
          </a:prstGeom>
        </p:spPr>
      </p:pic>
      <p:pic>
        <p:nvPicPr>
          <p:cNvPr id="5" name="Εικόνα 4">
            <a:extLst>
              <a:ext uri="{FF2B5EF4-FFF2-40B4-BE49-F238E27FC236}">
                <a16:creationId xmlns:a16="http://schemas.microsoft.com/office/drawing/2014/main" id="{24A57615-EAC4-4685-31C4-9CD3DC131282}"/>
              </a:ext>
            </a:extLst>
          </p:cNvPr>
          <p:cNvPicPr>
            <a:picLocks noChangeAspect="1"/>
          </p:cNvPicPr>
          <p:nvPr/>
        </p:nvPicPr>
        <p:blipFill>
          <a:blip r:embed="rId3"/>
          <a:stretch>
            <a:fillRect/>
          </a:stretch>
        </p:blipFill>
        <p:spPr>
          <a:xfrm>
            <a:off x="6256863" y="773723"/>
            <a:ext cx="5123900" cy="5162843"/>
          </a:xfrm>
          <a:prstGeom prst="rect">
            <a:avLst/>
          </a:prstGeom>
        </p:spPr>
      </p:pic>
    </p:spTree>
    <p:extLst>
      <p:ext uri="{BB962C8B-B14F-4D97-AF65-F5344CB8AC3E}">
        <p14:creationId xmlns:p14="http://schemas.microsoft.com/office/powerpoint/2010/main" val="3877696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A2506E60-CCFD-6035-579C-0ADFEDF43AA6}"/>
              </a:ext>
            </a:extLst>
          </p:cNvPr>
          <p:cNvSpPr>
            <a:spLocks noGrp="1"/>
          </p:cNvSpPr>
          <p:nvPr>
            <p:ph idx="1"/>
          </p:nvPr>
        </p:nvSpPr>
        <p:spPr>
          <a:xfrm>
            <a:off x="572493" y="2071316"/>
            <a:ext cx="6713552" cy="4119172"/>
          </a:xfrm>
        </p:spPr>
        <p:txBody>
          <a:bodyPr anchor="t">
            <a:normAutofit/>
          </a:bodyPr>
          <a:lstStyle/>
          <a:p>
            <a:r>
              <a:rPr lang="el-GR" sz="2200" dirty="0"/>
              <a:t>Αν οι άνθρωποι στον πλανήτη αντικαθιστούσαν τους κοινούς λαμπτήρες με λαμπτήρες οικονομίας, τότε ο κόσμος θα μπορούσε να εξοικονομεί 120 δισεκατομμύρια ετησίως</a:t>
            </a:r>
          </a:p>
          <a:p>
            <a:endParaRPr lang="el-GR" sz="2200" dirty="0"/>
          </a:p>
        </p:txBody>
      </p:sp>
      <p:pic>
        <p:nvPicPr>
          <p:cNvPr id="5" name="Εικόνα 4">
            <a:extLst>
              <a:ext uri="{FF2B5EF4-FFF2-40B4-BE49-F238E27FC236}">
                <a16:creationId xmlns:a16="http://schemas.microsoft.com/office/drawing/2014/main" id="{64A7E851-318E-6634-A99D-D9AB40B4C106}"/>
              </a:ext>
            </a:extLst>
          </p:cNvPr>
          <p:cNvPicPr>
            <a:picLocks noChangeAspect="1"/>
          </p:cNvPicPr>
          <p:nvPr/>
        </p:nvPicPr>
        <p:blipFill rotWithShape="1">
          <a:blip r:embed="rId2"/>
          <a:srcRect l="3589" r="203" b="-3"/>
          <a:stretch/>
        </p:blipFill>
        <p:spPr>
          <a:xfrm>
            <a:off x="7675658" y="2093976"/>
            <a:ext cx="3941064" cy="4096512"/>
          </a:xfrm>
          <a:prstGeom prst="rect">
            <a:avLst/>
          </a:prstGeom>
        </p:spPr>
      </p:pic>
    </p:spTree>
    <p:extLst>
      <p:ext uri="{BB962C8B-B14F-4D97-AF65-F5344CB8AC3E}">
        <p14:creationId xmlns:p14="http://schemas.microsoft.com/office/powerpoint/2010/main" val="3114391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7ACA12BE-3E59-00EF-119F-14F247FF90D9}"/>
              </a:ext>
            </a:extLst>
          </p:cNvPr>
          <p:cNvSpPr>
            <a:spLocks noGrp="1"/>
          </p:cNvSpPr>
          <p:nvPr>
            <p:ph idx="1"/>
          </p:nvPr>
        </p:nvSpPr>
        <p:spPr>
          <a:xfrm>
            <a:off x="572493" y="2071316"/>
            <a:ext cx="6713552" cy="4119172"/>
          </a:xfrm>
        </p:spPr>
        <p:txBody>
          <a:bodyPr anchor="t">
            <a:normAutofit/>
          </a:bodyPr>
          <a:lstStyle/>
          <a:p>
            <a:r>
              <a:rPr lang="el-GR" sz="2200"/>
              <a:t>Αν ο παγκόσμιος πληθυσμός αγγίξει τα 9,6 δισεκατομμύρια έως το 2050, τότε θα χρειαστούν σχεδόν τρεις πλανήτες σαν τη Γη για να παράσχουν τους απαραίτητους φυσικούς πόρους που χρειάζονται για τη διατήρηση του σύγχρονου τρόπου ζωής</a:t>
            </a:r>
          </a:p>
          <a:p>
            <a:endParaRPr lang="el-GR" sz="2200"/>
          </a:p>
        </p:txBody>
      </p:sp>
      <p:pic>
        <p:nvPicPr>
          <p:cNvPr id="4" name="Εικόνα 3">
            <a:extLst>
              <a:ext uri="{FF2B5EF4-FFF2-40B4-BE49-F238E27FC236}">
                <a16:creationId xmlns:a16="http://schemas.microsoft.com/office/drawing/2014/main" id="{DF8F806F-CB0F-6B6E-6167-463265C00A7C}"/>
              </a:ext>
            </a:extLst>
          </p:cNvPr>
          <p:cNvPicPr>
            <a:picLocks noChangeAspect="1"/>
          </p:cNvPicPr>
          <p:nvPr/>
        </p:nvPicPr>
        <p:blipFill rotWithShape="1">
          <a:blip r:embed="rId2"/>
          <a:srcRect l="14327" r="24046" b="-2"/>
          <a:stretch/>
        </p:blipFill>
        <p:spPr>
          <a:xfrm>
            <a:off x="7675658" y="2093976"/>
            <a:ext cx="3941064" cy="4096512"/>
          </a:xfrm>
          <a:prstGeom prst="rect">
            <a:avLst/>
          </a:prstGeom>
        </p:spPr>
      </p:pic>
    </p:spTree>
    <p:extLst>
      <p:ext uri="{BB962C8B-B14F-4D97-AF65-F5344CB8AC3E}">
        <p14:creationId xmlns:p14="http://schemas.microsoft.com/office/powerpoint/2010/main" val="1613755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0995BE4-21E1-FD45-DDE8-1EB8D1992130}"/>
              </a:ext>
            </a:extLst>
          </p:cNvPr>
          <p:cNvSpPr>
            <a:spLocks noGrp="1"/>
          </p:cNvSpPr>
          <p:nvPr>
            <p:ph type="title"/>
          </p:nvPr>
        </p:nvSpPr>
        <p:spPr>
          <a:xfrm>
            <a:off x="572493" y="238539"/>
            <a:ext cx="11018520" cy="1434415"/>
          </a:xfrm>
        </p:spPr>
        <p:txBody>
          <a:bodyPr anchor="b">
            <a:normAutofit/>
          </a:bodyPr>
          <a:lstStyle/>
          <a:p>
            <a:r>
              <a:rPr lang="el-GR" sz="4200" b="1" i="0">
                <a:effectLst/>
                <a:latin typeface="Open Sans" panose="020B0606030504020204" pitchFamily="34" charset="0"/>
              </a:rPr>
              <a:t>Διασφαλίζουμε τη βιώσιμη κατανάλωση και μεθόδους παραγωγής</a:t>
            </a:r>
            <a:endParaRPr lang="el-GR" sz="4200"/>
          </a:p>
        </p:txBody>
      </p:sp>
      <p:sp>
        <p:nvSpPr>
          <p:cNvPr id="2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00301FD1-926D-5098-507B-15C803D0431A}"/>
              </a:ext>
            </a:extLst>
          </p:cNvPr>
          <p:cNvSpPr>
            <a:spLocks noGrp="1"/>
          </p:cNvSpPr>
          <p:nvPr>
            <p:ph idx="1"/>
          </p:nvPr>
        </p:nvSpPr>
        <p:spPr>
          <a:xfrm>
            <a:off x="572493" y="2071316"/>
            <a:ext cx="6713552" cy="4119172"/>
          </a:xfrm>
        </p:spPr>
        <p:txBody>
          <a:bodyPr anchor="t">
            <a:normAutofit/>
          </a:bodyPr>
          <a:lstStyle/>
          <a:p>
            <a:pPr marL="0" indent="0">
              <a:buNone/>
            </a:pPr>
            <a:r>
              <a:rPr lang="el-GR" sz="2000"/>
              <a:t>Η βιώσιμη παραγωγή και κατανάλωση αφορά την</a:t>
            </a:r>
          </a:p>
          <a:p>
            <a:pPr>
              <a:buFont typeface="Wingdings" panose="05000000000000000000" pitchFamily="2" charset="2"/>
              <a:buChar char="ü"/>
            </a:pPr>
            <a:r>
              <a:rPr lang="el-GR" sz="2000"/>
              <a:t> προώθηση πόρων </a:t>
            </a:r>
          </a:p>
          <a:p>
            <a:pPr>
              <a:buFont typeface="Wingdings" panose="05000000000000000000" pitchFamily="2" charset="2"/>
              <a:buChar char="ü"/>
            </a:pPr>
            <a:r>
              <a:rPr lang="el-GR" sz="2000"/>
              <a:t> την αποδοτικότητα της ενέργειας </a:t>
            </a:r>
          </a:p>
          <a:p>
            <a:pPr>
              <a:buFont typeface="Wingdings" panose="05000000000000000000" pitchFamily="2" charset="2"/>
              <a:buChar char="ü"/>
            </a:pPr>
            <a:r>
              <a:rPr lang="el-GR" sz="2000"/>
              <a:t>την προώθηση βιώσιμων υποδομών και παροχών πρόσβασης σε βασικές υπηρεσίες καθώς και </a:t>
            </a:r>
          </a:p>
          <a:p>
            <a:pPr>
              <a:buFont typeface="Wingdings" panose="05000000000000000000" pitchFamily="2" charset="2"/>
              <a:buChar char="ü"/>
            </a:pPr>
            <a:r>
              <a:rPr lang="el-GR" sz="2000"/>
              <a:t>πράσινες αξιοπρεπείς θέσεις εργασίας </a:t>
            </a:r>
          </a:p>
          <a:p>
            <a:pPr marL="0" indent="0">
              <a:buNone/>
            </a:pPr>
            <a:r>
              <a:rPr lang="el-GR" sz="2000"/>
              <a:t>στοχεύοντας έτσι σε μία πιο ποιοτική ζωή για όλους. Η εφαρμογή της βοηθά στη συνολική επίτευξη των σχεδίων ανάπτυξης, μειώνοντας μελλοντικά το οικονομικό, περιβαλλοντικό και κοινωνικό κόστος, ενισχύοντας ταυτόχρονα τον οικονομικό ανταγωνισμό ενώ συμβάλλει στη μείωση της φτώχειας.</a:t>
            </a:r>
          </a:p>
        </p:txBody>
      </p:sp>
      <p:pic>
        <p:nvPicPr>
          <p:cNvPr id="5" name="Εικόνα 4">
            <a:extLst>
              <a:ext uri="{FF2B5EF4-FFF2-40B4-BE49-F238E27FC236}">
                <a16:creationId xmlns:a16="http://schemas.microsoft.com/office/drawing/2014/main" id="{674EFE5C-C6E7-2AD2-8B3A-CFDF341D8F3A}"/>
              </a:ext>
            </a:extLst>
          </p:cNvPr>
          <p:cNvPicPr>
            <a:picLocks noChangeAspect="1"/>
          </p:cNvPicPr>
          <p:nvPr/>
        </p:nvPicPr>
        <p:blipFill rotWithShape="1">
          <a:blip r:embed="rId2"/>
          <a:srcRect l="20478" r="25327" b="1"/>
          <a:stretch/>
        </p:blipFill>
        <p:spPr>
          <a:xfrm>
            <a:off x="7675658" y="2093976"/>
            <a:ext cx="4281880" cy="4096512"/>
          </a:xfrm>
          <a:prstGeom prst="rect">
            <a:avLst/>
          </a:prstGeom>
        </p:spPr>
      </p:pic>
    </p:spTree>
    <p:extLst>
      <p:ext uri="{BB962C8B-B14F-4D97-AF65-F5344CB8AC3E}">
        <p14:creationId xmlns:p14="http://schemas.microsoft.com/office/powerpoint/2010/main" val="3748305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20">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2" name="Freeform: Shape 21">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Τίτλος 1">
            <a:extLst>
              <a:ext uri="{FF2B5EF4-FFF2-40B4-BE49-F238E27FC236}">
                <a16:creationId xmlns:a16="http://schemas.microsoft.com/office/drawing/2014/main" id="{BB3E67B8-8718-913C-54E1-D4FD5E8B1A7A}"/>
              </a:ext>
            </a:extLst>
          </p:cNvPr>
          <p:cNvSpPr>
            <a:spLocks noGrp="1"/>
          </p:cNvSpPr>
          <p:nvPr>
            <p:ph type="title"/>
          </p:nvPr>
        </p:nvSpPr>
        <p:spPr>
          <a:xfrm>
            <a:off x="640080" y="1243013"/>
            <a:ext cx="3855720" cy="4371974"/>
          </a:xfrm>
        </p:spPr>
        <p:txBody>
          <a:bodyPr>
            <a:normAutofit/>
          </a:bodyPr>
          <a:lstStyle/>
          <a:p>
            <a:r>
              <a:rPr lang="el-GR" sz="3600">
                <a:solidFill>
                  <a:schemeClr val="tx2"/>
                </a:solidFill>
              </a:rPr>
              <a:t>Η βιώσιμη παραγωγή και κατανάλωση</a:t>
            </a:r>
          </a:p>
        </p:txBody>
      </p:sp>
      <p:sp>
        <p:nvSpPr>
          <p:cNvPr id="3" name="Θέση περιεχομένου 2">
            <a:extLst>
              <a:ext uri="{FF2B5EF4-FFF2-40B4-BE49-F238E27FC236}">
                <a16:creationId xmlns:a16="http://schemas.microsoft.com/office/drawing/2014/main" id="{E66E0064-3813-3DEC-5078-C653EE2AAF7D}"/>
              </a:ext>
            </a:extLst>
          </p:cNvPr>
          <p:cNvSpPr>
            <a:spLocks noGrp="1"/>
          </p:cNvSpPr>
          <p:nvPr>
            <p:ph idx="1"/>
          </p:nvPr>
        </p:nvSpPr>
        <p:spPr>
          <a:xfrm>
            <a:off x="5359791" y="508838"/>
            <a:ext cx="6192129" cy="6100078"/>
          </a:xfrm>
        </p:spPr>
        <p:txBody>
          <a:bodyPr anchor="ctr">
            <a:normAutofit/>
          </a:bodyPr>
          <a:lstStyle/>
          <a:p>
            <a:pPr algn="just"/>
            <a:r>
              <a:rPr lang="el-GR" sz="2400" dirty="0">
                <a:solidFill>
                  <a:schemeClr val="tx2"/>
                </a:solidFill>
              </a:rPr>
              <a:t>Αποβλέπει στο να παράγει περισσότερα και καλύτερα με όσο το δυνατόν λιγότερα αυξάνοντας τα καθαρά κέρδη ευημερίας από τις οικονομικές δραστηριότητες μέσω της μείωσης της χρήσης πόρων, της υποβάθμισης και της μόλυνσης του κύκλου ζωής.</a:t>
            </a:r>
          </a:p>
          <a:p>
            <a:pPr algn="just"/>
            <a:r>
              <a:rPr lang="el-GR" sz="2400" b="1" dirty="0">
                <a:solidFill>
                  <a:schemeClr val="tx2"/>
                </a:solidFill>
              </a:rPr>
              <a:t>Η βιώσιμη παραγωγή και κατανάλωση βελτιώνει την ποιότητα ζωής.</a:t>
            </a:r>
            <a:endParaRPr lang="en-US" sz="2400" dirty="0">
              <a:solidFill>
                <a:schemeClr val="tx2"/>
              </a:solidFill>
            </a:endParaRPr>
          </a:p>
          <a:p>
            <a:pPr algn="just"/>
            <a:r>
              <a:rPr lang="el-GR" sz="2400" dirty="0">
                <a:solidFill>
                  <a:schemeClr val="tx2"/>
                </a:solidFill>
              </a:rPr>
              <a:t>Εμπλέκει διάφορους φορείς συμπεριλαμβανομένων επιχειρήσεων, καταναλωτών, ερευνητών, επιστημόνων, καταστημάτων λιανικού εμπορίου, μέσων ενημέρωσης, υπηρεσιών που συνεργάζονται για την ανάπτυξη καθώς και εκείνους που είναι υπεύθυνοι για τη χάραξη της πολιτικής</a:t>
            </a:r>
          </a:p>
          <a:p>
            <a:endParaRPr lang="el-GR" sz="1800" dirty="0">
              <a:solidFill>
                <a:schemeClr val="tx2"/>
              </a:solidFill>
            </a:endParaRPr>
          </a:p>
        </p:txBody>
      </p:sp>
    </p:spTree>
    <p:extLst>
      <p:ext uri="{BB962C8B-B14F-4D97-AF65-F5344CB8AC3E}">
        <p14:creationId xmlns:p14="http://schemas.microsoft.com/office/powerpoint/2010/main" val="1138095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9" name="Group 18">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20" name="Freeform: Shape 19">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extBox 4">
            <a:extLst>
              <a:ext uri="{FF2B5EF4-FFF2-40B4-BE49-F238E27FC236}">
                <a16:creationId xmlns:a16="http://schemas.microsoft.com/office/drawing/2014/main" id="{B3373C06-0C22-AF8F-7032-74BEFA47D86E}"/>
              </a:ext>
            </a:extLst>
          </p:cNvPr>
          <p:cNvSpPr txBox="1"/>
          <p:nvPr/>
        </p:nvSpPr>
        <p:spPr>
          <a:xfrm>
            <a:off x="640080" y="1243013"/>
            <a:ext cx="3855720" cy="4371974"/>
          </a:xfrm>
          <a:prstGeom prst="rect">
            <a:avLst/>
          </a:prstGeom>
        </p:spPr>
        <p:txBody>
          <a:bodyPr vert="horz" lIns="91440" tIns="45720" rIns="91440" bIns="45720" rtlCol="0" anchor="ctr">
            <a:normAutofit/>
          </a:bodyPr>
          <a:lstStyle/>
          <a:p>
            <a:pPr>
              <a:lnSpc>
                <a:spcPct val="90000"/>
              </a:lnSpc>
              <a:spcBef>
                <a:spcPct val="0"/>
              </a:spcBef>
              <a:spcAft>
                <a:spcPts val="600"/>
              </a:spcAft>
            </a:pPr>
            <a:r>
              <a:rPr kumimoji="0" lang="en-US" sz="3600" b="0" i="0" u="none" strike="noStrike" kern="1200" cap="none" spc="0" normalizeH="0" baseline="0" noProof="0">
                <a:ln>
                  <a:noFill/>
                </a:ln>
                <a:solidFill>
                  <a:schemeClr val="tx2"/>
                </a:solidFill>
                <a:effectLst/>
                <a:uLnTx/>
                <a:uFillTx/>
                <a:latin typeface="+mj-lt"/>
                <a:ea typeface="+mj-ea"/>
                <a:cs typeface="+mj-cs"/>
              </a:rPr>
              <a:t>Η βιώσιμη παραγωγή και κατανάλωση </a:t>
            </a:r>
            <a:endParaRPr lang="en-US" sz="3600" kern="1200">
              <a:solidFill>
                <a:schemeClr val="tx2"/>
              </a:solidFill>
              <a:latin typeface="+mj-lt"/>
              <a:ea typeface="+mj-ea"/>
              <a:cs typeface="+mj-cs"/>
            </a:endParaRPr>
          </a:p>
        </p:txBody>
      </p:sp>
      <p:sp>
        <p:nvSpPr>
          <p:cNvPr id="3" name="Θέση περιεχομένου 2">
            <a:extLst>
              <a:ext uri="{FF2B5EF4-FFF2-40B4-BE49-F238E27FC236}">
                <a16:creationId xmlns:a16="http://schemas.microsoft.com/office/drawing/2014/main" id="{C116B995-EBF1-602C-B0B3-061840BE1B96}"/>
              </a:ext>
            </a:extLst>
          </p:cNvPr>
          <p:cNvSpPr>
            <a:spLocks noGrp="1"/>
          </p:cNvSpPr>
          <p:nvPr>
            <p:ph idx="1"/>
          </p:nvPr>
        </p:nvSpPr>
        <p:spPr>
          <a:xfrm>
            <a:off x="5588000" y="804671"/>
            <a:ext cx="5805424" cy="5663861"/>
          </a:xfrm>
        </p:spPr>
        <p:txBody>
          <a:bodyPr vert="horz" lIns="91440" tIns="45720" rIns="91440" bIns="45720" rtlCol="0" anchor="ctr">
            <a:normAutofit/>
          </a:bodyPr>
          <a:lstStyle/>
          <a:p>
            <a:pPr marL="0" algn="just"/>
            <a:r>
              <a:rPr lang="en-US" sz="2400" b="0" i="0" dirty="0">
                <a:solidFill>
                  <a:schemeClr val="tx2"/>
                </a:solidFill>
                <a:effectLst/>
              </a:rPr>
              <a:t>Απα</a:t>
            </a:r>
            <a:r>
              <a:rPr lang="en-US" sz="2400" b="0" i="0" dirty="0" err="1">
                <a:solidFill>
                  <a:schemeClr val="tx2"/>
                </a:solidFill>
                <a:effectLst/>
              </a:rPr>
              <a:t>ιτεί</a:t>
            </a:r>
            <a:r>
              <a:rPr lang="en-US" sz="2400" b="0" i="0" dirty="0">
                <a:solidFill>
                  <a:schemeClr val="tx2"/>
                </a:solidFill>
                <a:effectLst/>
              </a:rPr>
              <a:t> επ</a:t>
            </a:r>
            <a:r>
              <a:rPr lang="en-US" sz="2400" b="0" i="0" dirty="0" err="1">
                <a:solidFill>
                  <a:schemeClr val="tx2"/>
                </a:solidFill>
                <a:effectLst/>
              </a:rPr>
              <a:t>ίσης</a:t>
            </a:r>
            <a:r>
              <a:rPr lang="en-US" sz="2400" b="0" i="0" dirty="0">
                <a:solidFill>
                  <a:schemeClr val="tx2"/>
                </a:solidFill>
                <a:effectLst/>
              </a:rPr>
              <a:t> </a:t>
            </a:r>
            <a:r>
              <a:rPr lang="en-US" sz="2400" b="0" i="0" dirty="0" err="1">
                <a:solidFill>
                  <a:schemeClr val="tx2"/>
                </a:solidFill>
                <a:effectLst/>
              </a:rPr>
              <a:t>μί</a:t>
            </a:r>
            <a:r>
              <a:rPr lang="en-US" sz="2400" b="0" i="0" dirty="0">
                <a:solidFill>
                  <a:schemeClr val="tx2"/>
                </a:solidFill>
                <a:effectLst/>
              </a:rPr>
              <a:t>α συστημική προσέγγιση και συνεργασία μεταξύ παραγόντων που δραστηριοποιούνται στην εφοδιαστική αλυσίδα από τον παραγωγό έως τον καταναλωτή. </a:t>
            </a:r>
            <a:r>
              <a:rPr lang="en-US" sz="2400" b="0" i="0" dirty="0" err="1">
                <a:solidFill>
                  <a:schemeClr val="tx2"/>
                </a:solidFill>
                <a:effectLst/>
              </a:rPr>
              <a:t>Προϋ</a:t>
            </a:r>
            <a:r>
              <a:rPr lang="en-US" sz="2400" b="0" i="0" dirty="0">
                <a:solidFill>
                  <a:schemeClr val="tx2"/>
                </a:solidFill>
                <a:effectLst/>
              </a:rPr>
              <a:t>ποθέτει την εμπλοκή των καταναλωτών μέσω ενημέρωσης και μόρφωσης τους σχετικά με τη βιώσιμη κατανάλωση και τον βιώσιμο τρόπο ζωής. </a:t>
            </a:r>
            <a:r>
              <a:rPr lang="en-US" sz="2400" b="0" i="0" dirty="0" err="1">
                <a:solidFill>
                  <a:schemeClr val="tx2"/>
                </a:solidFill>
                <a:effectLst/>
              </a:rPr>
              <a:t>Αυτό</a:t>
            </a:r>
            <a:r>
              <a:rPr lang="en-US" sz="2400" b="0" i="0" dirty="0">
                <a:solidFill>
                  <a:schemeClr val="tx2"/>
                </a:solidFill>
                <a:effectLst/>
              </a:rPr>
              <a:t> κα</a:t>
            </a:r>
            <a:r>
              <a:rPr lang="en-US" sz="2400" b="0" i="0" dirty="0" err="1">
                <a:solidFill>
                  <a:schemeClr val="tx2"/>
                </a:solidFill>
                <a:effectLst/>
              </a:rPr>
              <a:t>θίστ</a:t>
            </a:r>
            <a:r>
              <a:rPr lang="en-US" sz="2400" b="0" i="0" dirty="0">
                <a:solidFill>
                  <a:schemeClr val="tx2"/>
                </a:solidFill>
                <a:effectLst/>
              </a:rPr>
              <a:t>αται δυνατό παρέχοντας τους επαρκή πληροφόρηση μέσω προτύπων και συστημάτων επισήμανσης και προτρέποντάς τους να συμμετάσχουν σε βιώσιμες δημόσιες συμβάσεις μεταξύ άλλων.</a:t>
            </a:r>
            <a:endParaRPr lang="en-US" sz="2400" dirty="0">
              <a:solidFill>
                <a:schemeClr val="tx2"/>
              </a:solidFill>
            </a:endParaRPr>
          </a:p>
        </p:txBody>
      </p:sp>
    </p:spTree>
    <p:extLst>
      <p:ext uri="{BB962C8B-B14F-4D97-AF65-F5344CB8AC3E}">
        <p14:creationId xmlns:p14="http://schemas.microsoft.com/office/powerpoint/2010/main" val="238956568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749</TotalTime>
  <Words>1414</Words>
  <Application>Microsoft Macintosh PowerPoint</Application>
  <PresentationFormat>Ευρεία οθόνη</PresentationFormat>
  <Paragraphs>57</Paragraphs>
  <Slides>17</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17</vt:i4>
      </vt:variant>
    </vt:vector>
  </HeadingPairs>
  <TitlesOfParts>
    <vt:vector size="24" baseType="lpstr">
      <vt:lpstr>Arial</vt:lpstr>
      <vt:lpstr>Calibri</vt:lpstr>
      <vt:lpstr>Calibri Light</vt:lpstr>
      <vt:lpstr>Open Sans</vt:lpstr>
      <vt:lpstr>Roboto</vt:lpstr>
      <vt:lpstr>Wingdings</vt:lpstr>
      <vt:lpstr>Θέμα του Office</vt:lpstr>
      <vt:lpstr>17 ΣΤΟΧΟΙ ΒΙΩΣΙΜΗΣ ΑΝΑΠΥΞΗΣ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Διασφαλίζουμε τη βιώσιμη κατανάλωση και μεθόδους παραγωγής</vt:lpstr>
      <vt:lpstr>Η βιώσιμη παραγωγή και κατανάλωση</vt:lpstr>
      <vt:lpstr>Παρουσίαση του PowerPoint</vt:lpstr>
      <vt:lpstr>Νερό</vt:lpstr>
      <vt:lpstr>Ενέργεια</vt:lpstr>
      <vt:lpstr>Τροφή</vt:lpstr>
      <vt:lpstr>Ο Στόχος 12 επιδιώκει:</vt:lpstr>
      <vt:lpstr>Ο Στόχος 12 επιδιώκει:</vt:lpstr>
      <vt:lpstr>Ο Στόχος 12 επιδιώκει:</vt:lpstr>
      <vt:lpstr>Ο Στόχος 12 επιδιώκει:</vt:lpstr>
      <vt:lpstr>ΠΗΓΕΣ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Thanos Mogias</cp:lastModifiedBy>
  <cp:revision>10</cp:revision>
  <dcterms:created xsi:type="dcterms:W3CDTF">2023-04-17T10:47:31Z</dcterms:created>
  <dcterms:modified xsi:type="dcterms:W3CDTF">2023-05-25T17:18:51Z</dcterms:modified>
</cp:coreProperties>
</file>