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69"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p:cViewPr varScale="1">
        <p:scale>
          <a:sx n="103" d="100"/>
          <a:sy n="103" d="100"/>
        </p:scale>
        <p:origin x="8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234DE4-8E35-4337-9051-30BC06538B98}" type="datetimeFigureOut">
              <a:rPr lang="el-GR" smtClean="0"/>
              <a:t>25/5/23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E3302E-6E7D-4FC2-A64B-94F645E3DC3F}" type="slidenum">
              <a:rPr lang="el-GR" smtClean="0"/>
              <a:t>‹#›</a:t>
            </a:fld>
            <a:endParaRPr lang="el-GR"/>
          </a:p>
        </p:txBody>
      </p:sp>
    </p:spTree>
    <p:extLst>
      <p:ext uri="{BB962C8B-B14F-4D97-AF65-F5344CB8AC3E}">
        <p14:creationId xmlns:p14="http://schemas.microsoft.com/office/powerpoint/2010/main" val="897525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6E3302E-6E7D-4FC2-A64B-94F645E3DC3F}" type="slidenum">
              <a:rPr lang="el-GR" smtClean="0"/>
              <a:t>13</a:t>
            </a:fld>
            <a:endParaRPr lang="el-GR"/>
          </a:p>
        </p:txBody>
      </p:sp>
    </p:spTree>
    <p:extLst>
      <p:ext uri="{BB962C8B-B14F-4D97-AF65-F5344CB8AC3E}">
        <p14:creationId xmlns:p14="http://schemas.microsoft.com/office/powerpoint/2010/main" val="281449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8B72DF-0A3D-4AD6-B6DF-0FDD80FADAE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E74D390-E3B5-4D73-A516-C3181838EC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B322A2A-BF5F-4E00-AD6D-6F927CEBDE85}"/>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E6395FE5-3FA5-4C21-B8F7-8DEA287C5F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5CBD3E-3927-4311-8015-FA283FA89128}"/>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164358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A0D9F-0184-4B07-9898-4187E7CB40E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1E464A4-79D1-47E7-AD2F-515736B85F8C}"/>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80185D3-EDE3-443D-BC77-E05B44D665E9}"/>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EFCAD337-F0D9-48F2-AAE5-90C7C7E728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F0FAF45-53E3-4D42-BF09-2A4FC50950EA}"/>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389313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81B9F69-7778-4601-B3C8-AA3160A4996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BB5C09B-87BD-4A37-878F-A35FCFE4196B}"/>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D14BF803-7BFA-4F7B-AA1E-21C0C91F0DE2}"/>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162E3891-2D6A-43D1-997C-D441FA765A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00045A4-29ED-4882-9513-D09C28F16B8F}"/>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355287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5E2D16-51D5-4F88-A142-DB5DEC63133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EF820C-A191-4F71-AC4E-878304C3B26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6769B24C-048F-4408-9A0E-47D97380F6F1}"/>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9A3438CE-8AFF-4137-A9AD-1873D7AD106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21C9859-5C37-4903-939B-B52A6E1351DA}"/>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20256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E5A66E-12EC-4661-98D0-2AD466D87E5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A30FF5A-4279-41D5-8362-17B16AD42E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D5A0EBDC-39EE-4629-9044-FF5B971B1F58}"/>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DEDB1C56-8072-4500-98C0-D1C26C343D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114F53-89E2-45B6-B8E3-C79B9B252B3E}"/>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140330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268391-B647-415C-B50B-739D1D93C8E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3CC1949-B687-48E6-B52F-8AECA4700D43}"/>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B6725AB7-F8D1-468B-9346-86EBB43522BB}"/>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72B0171F-CB54-489D-B6F9-6A79B3903855}"/>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6" name="Θέση υποσέλιδου 5">
            <a:extLst>
              <a:ext uri="{FF2B5EF4-FFF2-40B4-BE49-F238E27FC236}">
                <a16:creationId xmlns:a16="http://schemas.microsoft.com/office/drawing/2014/main" id="{3AB8D041-CF1F-4D4A-AA41-326DE0C2D1C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57C0EAD-09CF-4BA2-B4CC-35397CEA8FD1}"/>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327747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9E332E-F7D9-4877-B32D-723DBE673D8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3D89153-4DB9-41B7-8D63-ABB3C4AD09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3B9048F6-7A3C-4EEB-ABF9-0C5D9A9DE453}"/>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9C1D36FB-FE28-4992-9503-D0D5D966A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959FEC2F-D490-45C1-90A9-456F024D1A97}"/>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97D43736-6D23-4C5C-93A3-71E5F34BDFC8}"/>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8" name="Θέση υποσέλιδου 7">
            <a:extLst>
              <a:ext uri="{FF2B5EF4-FFF2-40B4-BE49-F238E27FC236}">
                <a16:creationId xmlns:a16="http://schemas.microsoft.com/office/drawing/2014/main" id="{8C8A90CC-80C9-451E-9550-4544EC3ED5F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A261CBD-187E-4285-9D78-E6395F2EDB81}"/>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156839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5A095B-EF8F-4A2C-9BCB-6E7191050EA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82A45D5-A475-4EDE-90D2-C179497BF9A1}"/>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4" name="Θέση υποσέλιδου 3">
            <a:extLst>
              <a:ext uri="{FF2B5EF4-FFF2-40B4-BE49-F238E27FC236}">
                <a16:creationId xmlns:a16="http://schemas.microsoft.com/office/drawing/2014/main" id="{D73748B0-1CE2-4DD2-A7FE-DEE91A95F36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15A1DC5-D5E5-4067-A8A8-3ABA0A99945A}"/>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62850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66A56F1-FBD8-48D5-933B-ADCD8D96013C}"/>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3" name="Θέση υποσέλιδου 2">
            <a:extLst>
              <a:ext uri="{FF2B5EF4-FFF2-40B4-BE49-F238E27FC236}">
                <a16:creationId xmlns:a16="http://schemas.microsoft.com/office/drawing/2014/main" id="{EEECF2D5-AED4-4932-BBC3-0A1B1C89208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368ACA4-55E8-4EBC-9F4E-CA1DACD0C51B}"/>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187433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446E99-F7A1-421A-A01F-3BFD7475009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5F0082D-3554-41ED-954F-8660A2134D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82F2278-35C2-48A8-A460-6DEAA690D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E9E45578-B59F-4B28-AD9D-47ED9A1BA863}"/>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6" name="Θέση υποσέλιδου 5">
            <a:extLst>
              <a:ext uri="{FF2B5EF4-FFF2-40B4-BE49-F238E27FC236}">
                <a16:creationId xmlns:a16="http://schemas.microsoft.com/office/drawing/2014/main" id="{C861A383-6463-497A-91DC-773B9E7ABB0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C2EF2F2-C815-436F-A668-BB6B77D4C3E1}"/>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134733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0B53DF-1B5C-44ED-9336-F50E78E55CA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1BB0C2C-432D-421B-9612-6F61B55CB4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4B72B2E-9387-49B5-AA1F-888B1B229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8EA7FC77-64D6-42D7-8B37-43DD4FD31E82}"/>
              </a:ext>
            </a:extLst>
          </p:cNvPr>
          <p:cNvSpPr>
            <a:spLocks noGrp="1"/>
          </p:cNvSpPr>
          <p:nvPr>
            <p:ph type="dt" sz="half" idx="10"/>
          </p:nvPr>
        </p:nvSpPr>
        <p:spPr/>
        <p:txBody>
          <a:bodyPr/>
          <a:lstStyle/>
          <a:p>
            <a:fld id="{08C58B50-5CF9-4923-84EE-886F96932787}" type="datetimeFigureOut">
              <a:rPr lang="el-GR" smtClean="0"/>
              <a:t>25/5/23</a:t>
            </a:fld>
            <a:endParaRPr lang="el-GR"/>
          </a:p>
        </p:txBody>
      </p:sp>
      <p:sp>
        <p:nvSpPr>
          <p:cNvPr id="6" name="Θέση υποσέλιδου 5">
            <a:extLst>
              <a:ext uri="{FF2B5EF4-FFF2-40B4-BE49-F238E27FC236}">
                <a16:creationId xmlns:a16="http://schemas.microsoft.com/office/drawing/2014/main" id="{1BDD70E2-59EB-40DD-8B10-3A6C42A8725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D83268A-5C5A-4D8B-83C0-32C388CB3820}"/>
              </a:ext>
            </a:extLst>
          </p:cNvPr>
          <p:cNvSpPr>
            <a:spLocks noGrp="1"/>
          </p:cNvSpPr>
          <p:nvPr>
            <p:ph type="sldNum" sz="quarter" idx="12"/>
          </p:nvPr>
        </p:nvSpPr>
        <p:spPr/>
        <p:txBody>
          <a:bodyPr/>
          <a:lstStyle/>
          <a:p>
            <a:fld id="{EE3E1F66-1AF9-44DD-B301-4B7E49014F66}" type="slidenum">
              <a:rPr lang="el-GR" smtClean="0"/>
              <a:t>‹#›</a:t>
            </a:fld>
            <a:endParaRPr lang="el-GR"/>
          </a:p>
        </p:txBody>
      </p:sp>
    </p:spTree>
    <p:extLst>
      <p:ext uri="{BB962C8B-B14F-4D97-AF65-F5344CB8AC3E}">
        <p14:creationId xmlns:p14="http://schemas.microsoft.com/office/powerpoint/2010/main" val="293143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5000"/>
            <a:lum/>
          </a:blip>
          <a:srcRect/>
          <a:stretch>
            <a:fillRect t="-9000" b="-9000"/>
          </a:stretch>
        </a:blip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EE8288A-7EED-4A76-86C9-3E5ED8CD7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57350FA-C889-42CC-A7C0-8327797F3B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6AE36C9A-FD54-40F2-9584-F515E3ED96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C58B50-5CF9-4923-84EE-886F96932787}" type="datetimeFigureOut">
              <a:rPr lang="el-GR" smtClean="0"/>
              <a:t>25/5/23</a:t>
            </a:fld>
            <a:endParaRPr lang="el-GR"/>
          </a:p>
        </p:txBody>
      </p:sp>
      <p:sp>
        <p:nvSpPr>
          <p:cNvPr id="5" name="Θέση υποσέλιδου 4">
            <a:extLst>
              <a:ext uri="{FF2B5EF4-FFF2-40B4-BE49-F238E27FC236}">
                <a16:creationId xmlns:a16="http://schemas.microsoft.com/office/drawing/2014/main" id="{7E8A47D2-7DBD-4A8A-9D6D-FCB84E8BBB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3373204-8C13-44B4-9097-63CDD515F4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E1F66-1AF9-44DD-B301-4B7E49014F66}" type="slidenum">
              <a:rPr lang="el-GR" smtClean="0"/>
              <a:t>‹#›</a:t>
            </a:fld>
            <a:endParaRPr lang="el-GR"/>
          </a:p>
        </p:txBody>
      </p:sp>
    </p:spTree>
    <p:extLst>
      <p:ext uri="{BB962C8B-B14F-4D97-AF65-F5344CB8AC3E}">
        <p14:creationId xmlns:p14="http://schemas.microsoft.com/office/powerpoint/2010/main" val="2809270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98E162-164F-06B4-F6C7-080A1881E807}"/>
              </a:ext>
            </a:extLst>
          </p:cNvPr>
          <p:cNvSpPr>
            <a:spLocks noGrp="1"/>
          </p:cNvSpPr>
          <p:nvPr>
            <p:ph type="title"/>
          </p:nvPr>
        </p:nvSpPr>
        <p:spPr>
          <a:xfrm>
            <a:off x="838200" y="365125"/>
            <a:ext cx="10515600" cy="2865256"/>
          </a:xfrm>
        </p:spPr>
        <p:txBody>
          <a:bodyPr>
            <a:normAutofit/>
          </a:bodyPr>
          <a:lstStyle/>
          <a:p>
            <a:pPr algn="ctr"/>
            <a:r>
              <a:rPr lang="el-GR" sz="2000" b="1" kern="0" dirty="0">
                <a:effectLst/>
                <a:latin typeface="Calibri" panose="020F0502020204030204" pitchFamily="34" charset="0"/>
                <a:ea typeface="Calibri" panose="020F0502020204030204" pitchFamily="34" charset="0"/>
                <a:cs typeface="Times New Roman" panose="02020603050405020304" pitchFamily="18" charset="0"/>
              </a:rPr>
              <a:t>ΣΧΟΛΗ ΑΝΘΡΩΠΙΣΤΙΚΩΝ ΕΠΙΣΤΗΜΩΝ</a:t>
            </a:r>
            <a:br>
              <a:rPr lang="el-GR" sz="2000" b="1" kern="0" dirty="0">
                <a:effectLst/>
                <a:latin typeface="Calibri" panose="020F0502020204030204" pitchFamily="34" charset="0"/>
                <a:ea typeface="Calibri" panose="020F0502020204030204" pitchFamily="34" charset="0"/>
                <a:cs typeface="Times New Roman" panose="02020603050405020304" pitchFamily="18" charset="0"/>
              </a:rPr>
            </a:br>
            <a:r>
              <a:rPr lang="el-GR" sz="2000" b="1" kern="0" dirty="0">
                <a:effectLst/>
                <a:latin typeface="Calibri" panose="020F0502020204030204" pitchFamily="34" charset="0"/>
                <a:ea typeface="Calibri" panose="020F0502020204030204" pitchFamily="34" charset="0"/>
                <a:cs typeface="Times New Roman" panose="02020603050405020304" pitchFamily="18" charset="0"/>
              </a:rPr>
              <a:t>ΤΜΗΜΑ ΕΠΙΣΤΗΜΩΝ ΤΗΣ ΠΡΟΣΧΟΛΙΚΗΣ ΑΓΩΓΗΣ ΚΑΙ ΤΟΥ ΕΚΠΑΙΔΕΥΤΙΚΟΥ ΣΧΕΔΙΑΣΜΟΥ</a:t>
            </a:r>
            <a:br>
              <a:rPr lang="el-GR" sz="2000" b="1" kern="0" dirty="0">
                <a:effectLst/>
                <a:latin typeface="Calibri" panose="020F0502020204030204" pitchFamily="34" charset="0"/>
                <a:ea typeface="Calibri" panose="020F0502020204030204" pitchFamily="34" charset="0"/>
                <a:cs typeface="Times New Roman" panose="02020603050405020304" pitchFamily="18" charset="0"/>
              </a:rPr>
            </a:br>
            <a:r>
              <a:rPr lang="el-GR" sz="2000" b="1" kern="0" dirty="0">
                <a:effectLst/>
                <a:latin typeface="Calibri" panose="020F0502020204030204" pitchFamily="34" charset="0"/>
                <a:ea typeface="Calibri" panose="020F0502020204030204" pitchFamily="34" charset="0"/>
                <a:cs typeface="Times New Roman" panose="02020603050405020304" pitchFamily="18" charset="0"/>
              </a:rPr>
              <a:t>ΠΡΟΓΡΑΜΜΑ ΜΕΤΑΠΤΥΧΙΑΚΩΝ ΣΠΟΥΔΩΝ “ΠΕΡΙΒΑΛΛΟΝΤΙΚΗ ΕΚΠΑΙΔΕΥΣΗ”</a:t>
            </a:r>
            <a:br>
              <a:rPr lang="el-GR" sz="2000" b="1" kern="0" dirty="0">
                <a:effectLst/>
                <a:latin typeface="Calibri" panose="020F0502020204030204" pitchFamily="34" charset="0"/>
                <a:ea typeface="Calibri" panose="020F0502020204030204" pitchFamily="34" charset="0"/>
                <a:cs typeface="Times New Roman" panose="02020603050405020304" pitchFamily="18" charset="0"/>
              </a:rPr>
            </a:br>
            <a:br>
              <a:rPr lang="el-GR" sz="2000" b="1" kern="0" dirty="0">
                <a:effectLst/>
                <a:latin typeface="Calibri" panose="020F0502020204030204" pitchFamily="34" charset="0"/>
                <a:ea typeface="Calibri" panose="020F0502020204030204" pitchFamily="34" charset="0"/>
                <a:cs typeface="Times New Roman" panose="02020603050405020304" pitchFamily="18" charset="0"/>
              </a:rPr>
            </a:br>
            <a:r>
              <a:rPr lang="el-GR" sz="2400" b="1" u="sng" kern="0" dirty="0">
                <a:effectLst/>
                <a:latin typeface="Calibri" panose="020F0502020204030204" pitchFamily="34" charset="0"/>
                <a:ea typeface="Calibri" panose="020F0502020204030204" pitchFamily="34" charset="0"/>
                <a:cs typeface="Times New Roman" panose="02020603050405020304" pitchFamily="18" charset="0"/>
              </a:rPr>
              <a:t>Ε2.ΠΕΡΙΒΑΛΛΟΝΤΙΚΑ ΖΗΤΗΜΑΤΑ ΣΤΗΝ ΠΡΟΟΠΤΙΚΗ ΤΗΣ ΑΕΙΦΟΡΟΥ ΑΝΑΠΤΥΞΗΣ</a:t>
            </a:r>
            <a:br>
              <a:rPr lang="el-GR" sz="2400" b="1" u="sng" kern="0" dirty="0">
                <a:effectLst/>
                <a:latin typeface="Calibri" panose="020F0502020204030204" pitchFamily="34" charset="0"/>
                <a:ea typeface="Calibri" panose="020F0502020204030204" pitchFamily="34" charset="0"/>
                <a:cs typeface="Times New Roman" panose="02020603050405020304" pitchFamily="18" charset="0"/>
              </a:rPr>
            </a:br>
            <a:endParaRPr lang="el-GR" sz="4800" dirty="0"/>
          </a:p>
        </p:txBody>
      </p:sp>
      <p:pic>
        <p:nvPicPr>
          <p:cNvPr id="4" name="Θέση περιεχομένου 3">
            <a:extLst>
              <a:ext uri="{FF2B5EF4-FFF2-40B4-BE49-F238E27FC236}">
                <a16:creationId xmlns:a16="http://schemas.microsoft.com/office/drawing/2014/main" id="{77E462FC-1801-B0CF-7DFC-413F0A4DD57A}"/>
              </a:ext>
            </a:extLst>
          </p:cNvPr>
          <p:cNvPicPr>
            <a:picLocks noGrp="1" noChangeAspect="1"/>
          </p:cNvPicPr>
          <p:nvPr>
            <p:ph idx="1"/>
          </p:nvPr>
        </p:nvPicPr>
        <p:blipFill>
          <a:blip r:embed="rId2"/>
          <a:stretch>
            <a:fillRect/>
          </a:stretch>
        </p:blipFill>
        <p:spPr>
          <a:xfrm>
            <a:off x="4476538" y="2812677"/>
            <a:ext cx="3238924" cy="3289335"/>
          </a:xfrm>
          <a:prstGeom prst="rect">
            <a:avLst/>
          </a:prstGeom>
        </p:spPr>
      </p:pic>
    </p:spTree>
    <p:extLst>
      <p:ext uri="{BB962C8B-B14F-4D97-AF65-F5344CB8AC3E}">
        <p14:creationId xmlns:p14="http://schemas.microsoft.com/office/powerpoint/2010/main" val="1326979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t="-9000" b="-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1F168-02BC-449A-9D6A-F29D482B7694}"/>
              </a:ext>
            </a:extLst>
          </p:cNvPr>
          <p:cNvSpPr>
            <a:spLocks noGrp="1"/>
          </p:cNvSpPr>
          <p:nvPr>
            <p:ph type="title"/>
          </p:nvPr>
        </p:nvSpPr>
        <p:spPr>
          <a:xfrm>
            <a:off x="838200" y="365125"/>
            <a:ext cx="10515600" cy="1041643"/>
          </a:xfrm>
        </p:spPr>
        <p:txBody>
          <a:bodyPr>
            <a:noAutofit/>
          </a:body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br>
              <a:rPr lang="el-GR" sz="3200" b="1" dirty="0">
                <a:solidFill>
                  <a:schemeClr val="bg1"/>
                </a:solidFill>
                <a:effectLst>
                  <a:outerShdw blurRad="38100" dist="38100" dir="2700000" algn="tl">
                    <a:srgbClr val="000000">
                      <a:alpha val="43137"/>
                    </a:srgbClr>
                  </a:outerShdw>
                </a:effectLst>
              </a:rPr>
            </a:br>
            <a:endParaRPr lang="el-GR" sz="3200" b="1" dirty="0">
              <a:solidFill>
                <a:schemeClr val="bg1"/>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04A3D4D1-A002-46CB-A7CE-69B3258F3439}"/>
              </a:ext>
            </a:extLst>
          </p:cNvPr>
          <p:cNvSpPr>
            <a:spLocks noGrp="1"/>
          </p:cNvSpPr>
          <p:nvPr>
            <p:ph idx="1"/>
          </p:nvPr>
        </p:nvSpPr>
        <p:spPr>
          <a:xfrm>
            <a:off x="180535" y="2123588"/>
            <a:ext cx="11830929" cy="4734412"/>
          </a:xfrm>
        </p:spPr>
        <p:txBody>
          <a:bodyPr>
            <a:normAutofit/>
          </a:bodyPr>
          <a:lstStyle/>
          <a:p>
            <a:pPr marL="0" indent="0" algn="ctr">
              <a:buNone/>
            </a:pPr>
            <a:r>
              <a:rPr lang="el-GR" altLang="el-GR" sz="32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Α.ΚΥΡΙΟ ΘΕΜΑ- ΘΕΜΑΤΙΚΕΣ ΕΝΟΤΗΤΕΣ</a:t>
            </a:r>
          </a:p>
          <a:p>
            <a:pPr marL="0" indent="0" algn="just">
              <a:buNone/>
            </a:pPr>
            <a:r>
              <a:rPr lang="el-GR" altLang="el-GR" sz="36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Η ομάδα που δημιουργήθηκε θα εξετάσει κατ’ αρχάς τη φύση του νερού, τις τρεις καταστάσεις του όπου θα διαπιστωθεί από τους μαθητές η κατάσταση του νερού σε γνώριμα περιβάλλοντα. Μετά θα εξεταστεί η σημασία του νερού για το κλίμα όπου θα διαπιστωθεί από τους μαθητές η σημασία του νερού και τέλος θα εντοπιστούν οι τρόποι που </a:t>
            </a:r>
            <a:r>
              <a:rPr lang="el-GR" altLang="el-GR" sz="3600" dirty="0" err="1">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σπαταλάται</a:t>
            </a:r>
            <a:r>
              <a:rPr lang="el-GR" altLang="el-GR" sz="36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το νερό, καθώς και θα προταθούν λύσεις από τους μαθητές.</a:t>
            </a:r>
            <a:endParaRPr lang="el-GR" altLang="el-GR" sz="4800" dirty="0">
              <a:solidFill>
                <a:srgbClr val="FFC000"/>
              </a:solidFill>
              <a:effectLst>
                <a:outerShdw blurRad="38100" dist="38100" dir="2700000" algn="tl">
                  <a:srgbClr val="000000">
                    <a:alpha val="43137"/>
                  </a:srgbClr>
                </a:outerShdw>
              </a:effectLst>
              <a:latin typeface="Arial" panose="020B0604020202020204" pitchFamily="34" charset="0"/>
            </a:endParaRPr>
          </a:p>
        </p:txBody>
      </p:sp>
      <p:sp>
        <p:nvSpPr>
          <p:cNvPr id="4" name="Rectangle 2">
            <a:extLst>
              <a:ext uri="{FF2B5EF4-FFF2-40B4-BE49-F238E27FC236}">
                <a16:creationId xmlns:a16="http://schemas.microsoft.com/office/drawing/2014/main" id="{F51FE267-74D4-43DE-92BD-5286EE8A0F67}"/>
              </a:ext>
            </a:extLst>
          </p:cNvPr>
          <p:cNvSpPr>
            <a:spLocks noChangeArrowheads="1"/>
          </p:cNvSpPr>
          <p:nvPr/>
        </p:nvSpPr>
        <p:spPr bwMode="auto">
          <a:xfrm>
            <a:off x="4275609" y="1175935"/>
            <a:ext cx="415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ΠΑΙΔΑΓΩΓΙΚΗ ΔΙΑΔΙΚΑΣΙΑ</a:t>
            </a:r>
            <a:endParaRPr kumimoji="0" lang="el-GR" altLang="el-GR" sz="20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872081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t="-9000" b="-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1F168-02BC-449A-9D6A-F29D482B7694}"/>
              </a:ext>
            </a:extLst>
          </p:cNvPr>
          <p:cNvSpPr>
            <a:spLocks noGrp="1"/>
          </p:cNvSpPr>
          <p:nvPr>
            <p:ph type="title"/>
          </p:nvPr>
        </p:nvSpPr>
        <p:spPr>
          <a:xfrm>
            <a:off x="838200" y="365125"/>
            <a:ext cx="10515600" cy="1041643"/>
          </a:xfrm>
        </p:spPr>
        <p:txBody>
          <a:bodyPr>
            <a:noAutofit/>
          </a:body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br>
              <a:rPr lang="el-GR" sz="3200" b="1" dirty="0">
                <a:solidFill>
                  <a:schemeClr val="bg1"/>
                </a:solidFill>
                <a:effectLst>
                  <a:outerShdw blurRad="38100" dist="38100" dir="2700000" algn="tl">
                    <a:srgbClr val="000000">
                      <a:alpha val="43137"/>
                    </a:srgbClr>
                  </a:outerShdw>
                </a:effectLst>
              </a:rPr>
            </a:br>
            <a:endParaRPr lang="el-GR" sz="3200" b="1" dirty="0">
              <a:solidFill>
                <a:schemeClr val="bg1"/>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04A3D4D1-A002-46CB-A7CE-69B3258F3439}"/>
              </a:ext>
            </a:extLst>
          </p:cNvPr>
          <p:cNvSpPr>
            <a:spLocks noGrp="1"/>
          </p:cNvSpPr>
          <p:nvPr>
            <p:ph idx="1"/>
          </p:nvPr>
        </p:nvSpPr>
        <p:spPr>
          <a:xfrm>
            <a:off x="180535" y="1758463"/>
            <a:ext cx="11830929" cy="4734412"/>
          </a:xfrm>
        </p:spPr>
        <p:txBody>
          <a:bodyPr>
            <a:normAutofit/>
          </a:bodyPr>
          <a:lstStyle/>
          <a:p>
            <a:pPr marL="0" indent="0" algn="ctr">
              <a:buNone/>
            </a:pPr>
            <a:r>
              <a:rPr lang="el-GR" altLang="el-GR"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Β. ΠΑΙΔΑΓΩΓΙΚΟΙ ΣΤΟΧΟΙ </a:t>
            </a:r>
          </a:p>
          <a:p>
            <a:r>
              <a:rPr lang="el-GR" dirty="0">
                <a:solidFill>
                  <a:srgbClr val="FFC000"/>
                </a:solidFill>
                <a:effectLst>
                  <a:outerShdw blurRad="38100" dist="38100" dir="2700000" algn="tl">
                    <a:srgbClr val="000000">
                      <a:alpha val="43137"/>
                    </a:srgbClr>
                  </a:outerShdw>
                </a:effectLst>
              </a:rPr>
              <a:t>Οι μαθητές/</a:t>
            </a:r>
            <a:r>
              <a:rPr lang="el-GR" dirty="0" err="1">
                <a:solidFill>
                  <a:srgbClr val="FFC000"/>
                </a:solidFill>
                <a:effectLst>
                  <a:outerShdw blurRad="38100" dist="38100" dir="2700000" algn="tl">
                    <a:srgbClr val="000000">
                      <a:alpha val="43137"/>
                    </a:srgbClr>
                  </a:outerShdw>
                </a:effectLst>
              </a:rPr>
              <a:t>τριες</a:t>
            </a:r>
            <a:r>
              <a:rPr lang="el-GR" dirty="0">
                <a:solidFill>
                  <a:srgbClr val="FFC000"/>
                </a:solidFill>
                <a:effectLst>
                  <a:outerShdw blurRad="38100" dist="38100" dir="2700000" algn="tl">
                    <a:srgbClr val="000000">
                      <a:alpha val="43137"/>
                    </a:srgbClr>
                  </a:outerShdw>
                </a:effectLst>
              </a:rPr>
              <a:t> πρέπει πρώτον να εξοικειωθούν με την ομαδοσυνεργατική μέθοδο διδασκαλίας και δεύτερον να αποκτήσουν δημιουργικά βασικές δεξιότητες χρήσης τεχνολογικών μέσων. </a:t>
            </a:r>
          </a:p>
          <a:p>
            <a:r>
              <a:rPr lang="el-GR" dirty="0">
                <a:solidFill>
                  <a:srgbClr val="FFC000"/>
                </a:solidFill>
                <a:effectLst>
                  <a:outerShdw blurRad="38100" dist="38100" dir="2700000" algn="tl">
                    <a:srgbClr val="000000">
                      <a:alpha val="43137"/>
                    </a:srgbClr>
                  </a:outerShdw>
                </a:effectLst>
              </a:rPr>
              <a:t>Επίσης οι μαθητές/</a:t>
            </a:r>
            <a:r>
              <a:rPr lang="el-GR" dirty="0" err="1">
                <a:solidFill>
                  <a:srgbClr val="FFC000"/>
                </a:solidFill>
                <a:effectLst>
                  <a:outerShdw blurRad="38100" dist="38100" dir="2700000" algn="tl">
                    <a:srgbClr val="000000">
                      <a:alpha val="43137"/>
                    </a:srgbClr>
                  </a:outerShdw>
                </a:effectLst>
              </a:rPr>
              <a:t>τριες</a:t>
            </a:r>
            <a:r>
              <a:rPr lang="el-GR" dirty="0">
                <a:solidFill>
                  <a:srgbClr val="FFC000"/>
                </a:solidFill>
                <a:effectLst>
                  <a:outerShdw blurRad="38100" dist="38100" dir="2700000" algn="tl">
                    <a:srgbClr val="000000">
                      <a:alpha val="43137"/>
                    </a:srgbClr>
                  </a:outerShdw>
                </a:effectLst>
              </a:rPr>
              <a:t> να κατανοήσουν τη φύση του νερού, τις τρεις φυσικές καταστάσεις του και τις διαφορές μεταξύ τους. Να κατανοήσουν επίσης την έννοια «κλιματικές αλλαγές» στην ιστορική της διάσταση και την επίκαιρη της διάσταση ως μια διεργασία που απειλεί το μέλλον του οικοσυστήματος του πλανήτη. Να προτείνουν τρόπους πρόληψης και αντιμετώπισης των συνεπειών της σπατάλης του νερού σε παγκόσμιο και τοπικό επίπεδο.</a:t>
            </a:r>
            <a:endParaRPr lang="el-GR" altLang="el-GR"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endParaRPr>
          </a:p>
        </p:txBody>
      </p:sp>
      <p:sp>
        <p:nvSpPr>
          <p:cNvPr id="4" name="Rectangle 2">
            <a:extLst>
              <a:ext uri="{FF2B5EF4-FFF2-40B4-BE49-F238E27FC236}">
                <a16:creationId xmlns:a16="http://schemas.microsoft.com/office/drawing/2014/main" id="{F51FE267-74D4-43DE-92BD-5286EE8A0F67}"/>
              </a:ext>
            </a:extLst>
          </p:cNvPr>
          <p:cNvSpPr>
            <a:spLocks noChangeArrowheads="1"/>
          </p:cNvSpPr>
          <p:nvPr/>
        </p:nvSpPr>
        <p:spPr bwMode="auto">
          <a:xfrm>
            <a:off x="4275609" y="1175935"/>
            <a:ext cx="415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ΠΑΙΔΑΓΩΓΙΚΗ ΔΙΑΔΙΚΑΣΙΑ</a:t>
            </a:r>
            <a:endParaRPr kumimoji="0" lang="el-GR" altLang="el-GR" sz="20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333042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6000"/>
            <a:lum/>
          </a:blip>
          <a:srcRect/>
          <a:stretch>
            <a:fillRect t="-9000" b="-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1F168-02BC-449A-9D6A-F29D482B7694}"/>
              </a:ext>
            </a:extLst>
          </p:cNvPr>
          <p:cNvSpPr>
            <a:spLocks noGrp="1"/>
          </p:cNvSpPr>
          <p:nvPr>
            <p:ph type="title"/>
          </p:nvPr>
        </p:nvSpPr>
        <p:spPr>
          <a:xfrm>
            <a:off x="838200" y="365125"/>
            <a:ext cx="10515600" cy="1041643"/>
          </a:xfrm>
        </p:spPr>
        <p:txBody>
          <a:bodyPr>
            <a:noAutofit/>
          </a:body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br>
              <a:rPr lang="el-GR" sz="3200" b="1" dirty="0">
                <a:solidFill>
                  <a:schemeClr val="bg1"/>
                </a:solidFill>
                <a:effectLst>
                  <a:outerShdw blurRad="38100" dist="38100" dir="2700000" algn="tl">
                    <a:srgbClr val="000000">
                      <a:alpha val="43137"/>
                    </a:srgbClr>
                  </a:outerShdw>
                </a:effectLst>
              </a:rPr>
            </a:br>
            <a:endParaRPr lang="el-GR" sz="3200" b="1" dirty="0">
              <a:solidFill>
                <a:schemeClr val="bg1"/>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04A3D4D1-A002-46CB-A7CE-69B3258F3439}"/>
              </a:ext>
            </a:extLst>
          </p:cNvPr>
          <p:cNvSpPr>
            <a:spLocks noGrp="1"/>
          </p:cNvSpPr>
          <p:nvPr>
            <p:ph idx="1"/>
          </p:nvPr>
        </p:nvSpPr>
        <p:spPr>
          <a:xfrm>
            <a:off x="180535" y="1758463"/>
            <a:ext cx="11830929" cy="4501660"/>
          </a:xfrm>
        </p:spPr>
        <p:txBody>
          <a:bodyPr>
            <a:normAutofit fontScale="92500" lnSpcReduction="10000"/>
          </a:bodyPr>
          <a:lstStyle/>
          <a:p>
            <a:pPr marL="0" indent="0" algn="ctr">
              <a:buNone/>
            </a:pPr>
            <a:r>
              <a:rPr lang="el-GR" altLang="el-GR"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Γ. ΜΕΘΟΔΟΛΟΓΙΑ ΥΛΟΠΟΙΗΣΗΣ</a:t>
            </a:r>
          </a:p>
          <a:p>
            <a:pPr marL="0" indent="0">
              <a:buNone/>
            </a:pPr>
            <a:r>
              <a:rPr lang="el-GR" dirty="0">
                <a:solidFill>
                  <a:srgbClr val="FFC000"/>
                </a:solidFill>
                <a:effectLst>
                  <a:outerShdw blurRad="38100" dist="38100" dir="2700000" algn="tl">
                    <a:srgbClr val="000000">
                      <a:alpha val="43137"/>
                    </a:srgbClr>
                  </a:outerShdw>
                </a:effectLst>
              </a:rPr>
              <a:t>1ον: </a:t>
            </a:r>
            <a:r>
              <a:rPr lang="el-GR" dirty="0" err="1">
                <a:solidFill>
                  <a:srgbClr val="FFC000"/>
                </a:solidFill>
                <a:effectLst>
                  <a:outerShdw blurRad="38100" dist="38100" dir="2700000" algn="tl">
                    <a:srgbClr val="000000">
                      <a:alpha val="43137"/>
                    </a:srgbClr>
                  </a:outerShdw>
                </a:effectLst>
              </a:rPr>
              <a:t>Αφόρμηση</a:t>
            </a:r>
            <a:r>
              <a:rPr lang="el-GR" dirty="0">
                <a:solidFill>
                  <a:srgbClr val="FFC000"/>
                </a:solidFill>
                <a:effectLst>
                  <a:outerShdw blurRad="38100" dist="38100" dir="2700000" algn="tl">
                    <a:srgbClr val="000000">
                      <a:alpha val="43137"/>
                    </a:srgbClr>
                  </a:outerShdw>
                </a:effectLst>
              </a:rPr>
              <a:t>. Επεξεργασία της ενότητας «Εμένα με νοιάζει» στο βιβλίο της Γλώσσας της Δ’ Δημοτικού. Με καταιγισμό ιδεών συντάσσεται μια λίστα με τα εξής υποθέματα: </a:t>
            </a:r>
          </a:p>
          <a:p>
            <a:pPr lvl="1"/>
            <a:r>
              <a:rPr lang="el-GR" dirty="0">
                <a:solidFill>
                  <a:srgbClr val="FFC000"/>
                </a:solidFill>
                <a:effectLst>
                  <a:outerShdw blurRad="38100" dist="38100" dir="2700000" algn="tl">
                    <a:srgbClr val="000000">
                      <a:alpha val="43137"/>
                    </a:srgbClr>
                  </a:outerShdw>
                </a:effectLst>
              </a:rPr>
              <a:t>1) Κλιματικές αλλαγές στην ιστορία.</a:t>
            </a:r>
          </a:p>
          <a:p>
            <a:pPr lvl="1"/>
            <a:r>
              <a:rPr lang="el-GR" dirty="0">
                <a:solidFill>
                  <a:srgbClr val="FFC000"/>
                </a:solidFill>
                <a:effectLst>
                  <a:outerShdw blurRad="38100" dist="38100" dir="2700000" algn="tl">
                    <a:srgbClr val="000000">
                      <a:alpha val="43137"/>
                    </a:srgbClr>
                  </a:outerShdw>
                </a:effectLst>
              </a:rPr>
              <a:t> 2) Κλιματικές αλλαγές από ανθρωπογενείς δραστηριότητες που έχουν σχέση με το νερό. </a:t>
            </a:r>
          </a:p>
          <a:p>
            <a:pPr lvl="1"/>
            <a:r>
              <a:rPr lang="el-GR" dirty="0">
                <a:solidFill>
                  <a:srgbClr val="FFC000"/>
                </a:solidFill>
                <a:effectLst>
                  <a:outerShdw blurRad="38100" dist="38100" dir="2700000" algn="tl">
                    <a:srgbClr val="000000">
                      <a:alpha val="43137"/>
                    </a:srgbClr>
                  </a:outerShdw>
                </a:effectLst>
              </a:rPr>
              <a:t>3) Ο τόπος μου και το </a:t>
            </a:r>
            <a:r>
              <a:rPr lang="el-GR" dirty="0" err="1">
                <a:solidFill>
                  <a:srgbClr val="FFC000"/>
                </a:solidFill>
                <a:effectLst>
                  <a:outerShdw blurRad="38100" dist="38100" dir="2700000" algn="tl">
                    <a:srgbClr val="000000">
                      <a:alpha val="43137"/>
                    </a:srgbClr>
                  </a:outerShdw>
                </a:effectLst>
              </a:rPr>
              <a:t>μικροκλίμα</a:t>
            </a:r>
            <a:r>
              <a:rPr lang="el-GR" dirty="0">
                <a:solidFill>
                  <a:srgbClr val="FFC000"/>
                </a:solidFill>
                <a:effectLst>
                  <a:outerShdw blurRad="38100" dist="38100" dir="2700000" algn="tl">
                    <a:srgbClr val="000000">
                      <a:alpha val="43137"/>
                    </a:srgbClr>
                  </a:outerShdw>
                </a:effectLst>
              </a:rPr>
              <a:t> άλλοτε και τώρα. </a:t>
            </a:r>
          </a:p>
          <a:p>
            <a:r>
              <a:rPr lang="el-GR" dirty="0">
                <a:solidFill>
                  <a:srgbClr val="FFC000"/>
                </a:solidFill>
                <a:effectLst>
                  <a:outerShdw blurRad="38100" dist="38100" dir="2700000" algn="tl">
                    <a:srgbClr val="000000">
                      <a:alpha val="43137"/>
                    </a:srgbClr>
                  </a:outerShdw>
                </a:effectLst>
              </a:rPr>
              <a:t>2ον: Δημιουργία ομάδων εργασίας. 1η ομάδα. Το νερό και οι φυσικές καταστάσεις του. 2η ομάδα. Το νερό και η κλιματική αλλαγή. 3η ομάδα. Η σπατάλη του νερού. </a:t>
            </a:r>
          </a:p>
          <a:p>
            <a:r>
              <a:rPr lang="el-GR" dirty="0">
                <a:solidFill>
                  <a:srgbClr val="FFC000"/>
                </a:solidFill>
                <a:effectLst>
                  <a:outerShdw blurRad="38100" dist="38100" dir="2700000" algn="tl">
                    <a:srgbClr val="000000">
                      <a:alpha val="43137"/>
                    </a:srgbClr>
                  </a:outerShdw>
                </a:effectLst>
              </a:rPr>
              <a:t>3ον: Καθημερινές δραστηριότητες. Ομάδες μαθητών θα αναρτούν υλικό καθημερινά σε πίνακα ανακοινώσεων που ονομάζεται «Ο καιρός σήμερα» όπου αναρτάται ο καιρός  τοπικά και στην Ευρώπη</a:t>
            </a:r>
          </a:p>
        </p:txBody>
      </p:sp>
      <p:sp>
        <p:nvSpPr>
          <p:cNvPr id="4" name="Rectangle 2">
            <a:extLst>
              <a:ext uri="{FF2B5EF4-FFF2-40B4-BE49-F238E27FC236}">
                <a16:creationId xmlns:a16="http://schemas.microsoft.com/office/drawing/2014/main" id="{F51FE267-74D4-43DE-92BD-5286EE8A0F67}"/>
              </a:ext>
            </a:extLst>
          </p:cNvPr>
          <p:cNvSpPr>
            <a:spLocks noChangeArrowheads="1"/>
          </p:cNvSpPr>
          <p:nvPr/>
        </p:nvSpPr>
        <p:spPr bwMode="auto">
          <a:xfrm>
            <a:off x="4275609" y="1175935"/>
            <a:ext cx="415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ΠΑΙΔΑΓΩΓΙΚΗ ΔΙΑΔΙΚΑΣΙΑ</a:t>
            </a:r>
            <a:endParaRPr kumimoji="0" lang="el-GR" altLang="el-GR" sz="20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845933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5000"/>
            <a:lum/>
          </a:blip>
          <a:srcRect/>
          <a:stretch>
            <a:fillRect t="-9000" b="-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1F168-02BC-449A-9D6A-F29D482B7694}"/>
              </a:ext>
            </a:extLst>
          </p:cNvPr>
          <p:cNvSpPr>
            <a:spLocks noGrp="1"/>
          </p:cNvSpPr>
          <p:nvPr>
            <p:ph type="title"/>
          </p:nvPr>
        </p:nvSpPr>
        <p:spPr>
          <a:xfrm>
            <a:off x="838200" y="365125"/>
            <a:ext cx="10515600" cy="1041643"/>
          </a:xfrm>
        </p:spPr>
        <p:txBody>
          <a:bodyPr>
            <a:noAutofit/>
          </a:body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br>
              <a:rPr lang="el-GR" sz="3200" b="1" dirty="0">
                <a:solidFill>
                  <a:schemeClr val="bg1"/>
                </a:solidFill>
                <a:effectLst>
                  <a:outerShdw blurRad="38100" dist="38100" dir="2700000" algn="tl">
                    <a:srgbClr val="000000">
                      <a:alpha val="43137"/>
                    </a:srgbClr>
                  </a:outerShdw>
                </a:effectLst>
              </a:rPr>
            </a:br>
            <a:endParaRPr lang="el-GR" sz="3200" b="1" dirty="0">
              <a:solidFill>
                <a:schemeClr val="bg1"/>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04A3D4D1-A002-46CB-A7CE-69B3258F3439}"/>
              </a:ext>
            </a:extLst>
          </p:cNvPr>
          <p:cNvSpPr>
            <a:spLocks noGrp="1"/>
          </p:cNvSpPr>
          <p:nvPr>
            <p:ph idx="1"/>
          </p:nvPr>
        </p:nvSpPr>
        <p:spPr>
          <a:xfrm>
            <a:off x="180535" y="1758463"/>
            <a:ext cx="11830929" cy="4734412"/>
          </a:xfrm>
        </p:spPr>
        <p:txBody>
          <a:bodyPr>
            <a:normAutofit lnSpcReduction="10000"/>
          </a:bodyPr>
          <a:lstStyle/>
          <a:p>
            <a:pPr marL="0" indent="0" algn="ctr">
              <a:buNone/>
            </a:pPr>
            <a:r>
              <a:rPr lang="el-GR" sz="2400" dirty="0">
                <a:solidFill>
                  <a:srgbClr val="FFC000"/>
                </a:solidFill>
                <a:effectLst>
                  <a:outerShdw blurRad="38100" dist="38100" dir="2700000" algn="tl">
                    <a:srgbClr val="000000">
                      <a:alpha val="43137"/>
                    </a:srgbClr>
                  </a:outerShdw>
                </a:effectLst>
              </a:rPr>
              <a:t>Δ. ΠΡΟΒΛΕΠΟΜΕΝΗ ΔΙΑΡΚΕΙΑ- ΜΗΝΑΣ ΕΝΑΡΞΗΣ </a:t>
            </a:r>
          </a:p>
          <a:p>
            <a:pPr marL="0" indent="0">
              <a:buNone/>
            </a:pPr>
            <a:r>
              <a:rPr lang="el-GR" sz="2400" dirty="0">
                <a:solidFill>
                  <a:srgbClr val="FFC000"/>
                </a:solidFill>
                <a:effectLst>
                  <a:outerShdw blurRad="38100" dist="38100" dir="2700000" algn="tl">
                    <a:srgbClr val="000000">
                      <a:alpha val="43137"/>
                    </a:srgbClr>
                  </a:outerShdw>
                </a:effectLst>
              </a:rPr>
              <a:t>Διάρκεια: 30 εβδομάδες, Ημερομηνία έναρξης: 15 Οκτωβρίου</a:t>
            </a:r>
          </a:p>
          <a:p>
            <a:pPr marL="0" indent="0" algn="ctr">
              <a:buNone/>
            </a:pPr>
            <a:r>
              <a:rPr lang="el-GR" sz="2400" dirty="0">
                <a:solidFill>
                  <a:srgbClr val="FFC000"/>
                </a:solidFill>
                <a:effectLst>
                  <a:outerShdw blurRad="38100" dist="38100" dir="2700000" algn="tl">
                    <a:srgbClr val="000000">
                      <a:alpha val="43137"/>
                    </a:srgbClr>
                  </a:outerShdw>
                </a:effectLst>
              </a:rPr>
              <a:t>Ε. ΠΡΟΒΛΕΠΟΜΕΝΕΣ ΕΠΙΣΚΕΨΕΙΣ-– ΣΥΝΕΡΓΑΣΙΕΣ ΜΕ ΑΛΛΟΥΣ ΦΟΡΕΙΣ </a:t>
            </a:r>
          </a:p>
          <a:p>
            <a:pPr marL="0" indent="0">
              <a:buNone/>
            </a:pPr>
            <a:r>
              <a:rPr lang="el-GR" sz="2400" dirty="0">
                <a:solidFill>
                  <a:srgbClr val="FFC000"/>
                </a:solidFill>
                <a:effectLst>
                  <a:outerShdw blurRad="38100" dist="38100" dir="2700000" algn="tl">
                    <a:srgbClr val="000000">
                      <a:alpha val="43137"/>
                    </a:srgbClr>
                  </a:outerShdw>
                </a:effectLst>
              </a:rPr>
              <a:t>1) Επίσκεψη στις εγκαταστάσεις Ε.Υ.Δ.Α.Π  κοντά στο σχολείο.</a:t>
            </a:r>
          </a:p>
          <a:p>
            <a:pPr marL="0" indent="0">
              <a:buNone/>
            </a:pPr>
            <a:r>
              <a:rPr lang="el-GR" sz="2400" dirty="0">
                <a:solidFill>
                  <a:srgbClr val="FFC000"/>
                </a:solidFill>
                <a:effectLst>
                  <a:outerShdw blurRad="38100" dist="38100" dir="2700000" algn="tl">
                    <a:srgbClr val="000000">
                      <a:alpha val="43137"/>
                    </a:srgbClr>
                  </a:outerShdw>
                </a:effectLst>
              </a:rPr>
              <a:t>2) Επίσκεψη σε μετεωρολογικό σταθμό</a:t>
            </a:r>
          </a:p>
          <a:p>
            <a:pPr marL="0" indent="0" algn="ctr">
              <a:buNone/>
            </a:pPr>
            <a:r>
              <a:rPr lang="el-GR" sz="2400" dirty="0">
                <a:solidFill>
                  <a:srgbClr val="FFC000"/>
                </a:solidFill>
                <a:effectLst>
                  <a:outerShdw blurRad="38100" dist="38100" dir="2700000" algn="tl">
                    <a:srgbClr val="000000">
                      <a:alpha val="43137"/>
                    </a:srgbClr>
                  </a:outerShdw>
                </a:effectLst>
              </a:rPr>
              <a:t>ΣΤ. ΠΕΔΙΑ ΣΥΝΔΕΣΗΣ ΜΕ ΤΑ ΠΡΟΓΡΑΜΜΑΤΑ ΣΠΟΥΔΩΝ (ΓΝΩΣΤΙΚΑ ΑΝΤΙΚΕΙΜΕΝΑ)</a:t>
            </a:r>
          </a:p>
          <a:p>
            <a:pPr marL="0" indent="0" algn="ctr">
              <a:buNone/>
            </a:pPr>
            <a:r>
              <a:rPr lang="el-GR" sz="2400" dirty="0">
                <a:solidFill>
                  <a:srgbClr val="FFC000"/>
                </a:solidFill>
                <a:effectLst>
                  <a:outerShdw blurRad="38100" dist="38100" dir="2700000" algn="tl">
                    <a:srgbClr val="000000">
                      <a:alpha val="43137"/>
                    </a:srgbClr>
                  </a:outerShdw>
                </a:effectLst>
              </a:rPr>
              <a:t>Γλώσσα, </a:t>
            </a:r>
            <a:r>
              <a:rPr lang="el-GR" sz="2400" dirty="0" err="1">
                <a:solidFill>
                  <a:srgbClr val="FFC000"/>
                </a:solidFill>
                <a:effectLst>
                  <a:outerShdw blurRad="38100" dist="38100" dir="2700000" algn="tl">
                    <a:srgbClr val="000000">
                      <a:alpha val="43137"/>
                    </a:srgbClr>
                  </a:outerShdw>
                </a:effectLst>
              </a:rPr>
              <a:t>Ιστορία,Μελέτη</a:t>
            </a:r>
            <a:r>
              <a:rPr lang="el-GR" sz="2400" dirty="0">
                <a:solidFill>
                  <a:srgbClr val="FFC000"/>
                </a:solidFill>
                <a:effectLst>
                  <a:outerShdw blurRad="38100" dist="38100" dir="2700000" algn="tl">
                    <a:srgbClr val="000000">
                      <a:alpha val="43137"/>
                    </a:srgbClr>
                  </a:outerShdw>
                </a:effectLst>
              </a:rPr>
              <a:t> Περιβάλλοντος</a:t>
            </a:r>
          </a:p>
          <a:p>
            <a:pPr marL="0" indent="0" algn="ctr">
              <a:buNone/>
            </a:pPr>
            <a:r>
              <a:rPr lang="el-GR" sz="2400" dirty="0">
                <a:solidFill>
                  <a:srgbClr val="FFC000"/>
                </a:solidFill>
                <a:effectLst>
                  <a:outerShdw blurRad="38100" dist="38100" dir="2700000" algn="tl">
                    <a:srgbClr val="000000">
                      <a:alpha val="43137"/>
                    </a:srgbClr>
                  </a:outerShdw>
                </a:effectLst>
              </a:rPr>
              <a:t>Ζ. ΤΡΟΠΟΙ ΔΙΑΧΥΣΗΣ ΤΩΝ ΑΠΟΤΕΛΕΣΜΑΤΩΝ</a:t>
            </a:r>
          </a:p>
          <a:p>
            <a:pPr marL="0" indent="0">
              <a:buNone/>
            </a:pPr>
            <a:r>
              <a:rPr lang="el-GR" sz="2400" dirty="0">
                <a:solidFill>
                  <a:srgbClr val="FFC000"/>
                </a:solidFill>
                <a:effectLst>
                  <a:outerShdw blurRad="38100" dist="38100" dir="2700000" algn="tl">
                    <a:srgbClr val="000000">
                      <a:alpha val="43137"/>
                    </a:srgbClr>
                  </a:outerShdw>
                </a:effectLst>
              </a:rPr>
              <a:t>Σύνταξη σχολικής εφημερίδας .</a:t>
            </a:r>
          </a:p>
          <a:p>
            <a:pPr marL="0" indent="0">
              <a:buNone/>
            </a:pPr>
            <a:r>
              <a:rPr lang="el-GR" sz="2400" dirty="0">
                <a:solidFill>
                  <a:srgbClr val="FFC000"/>
                </a:solidFill>
                <a:effectLst>
                  <a:outerShdw blurRad="38100" dist="38100" dir="2700000" algn="tl">
                    <a:srgbClr val="000000">
                      <a:alpha val="43137"/>
                    </a:srgbClr>
                  </a:outerShdw>
                </a:effectLst>
              </a:rPr>
              <a:t>Ενημέρωση της τοπικής κοινωνίας με επίσκεψη των παιδιών και κατάθεση επιστολής στο γραφείο του Δημάρχου</a:t>
            </a:r>
          </a:p>
          <a:p>
            <a:pPr marL="0" indent="0">
              <a:buNone/>
            </a:pPr>
            <a:endParaRPr lang="el-GR" sz="2400" dirty="0">
              <a:solidFill>
                <a:srgbClr val="FFC000"/>
              </a:solidFill>
              <a:effectLst>
                <a:outerShdw blurRad="38100" dist="38100" dir="2700000" algn="tl">
                  <a:srgbClr val="000000">
                    <a:alpha val="43137"/>
                  </a:srgbClr>
                </a:outerShdw>
              </a:effectLst>
            </a:endParaRPr>
          </a:p>
        </p:txBody>
      </p:sp>
      <p:sp>
        <p:nvSpPr>
          <p:cNvPr id="4" name="Rectangle 2">
            <a:extLst>
              <a:ext uri="{FF2B5EF4-FFF2-40B4-BE49-F238E27FC236}">
                <a16:creationId xmlns:a16="http://schemas.microsoft.com/office/drawing/2014/main" id="{F51FE267-74D4-43DE-92BD-5286EE8A0F67}"/>
              </a:ext>
            </a:extLst>
          </p:cNvPr>
          <p:cNvSpPr>
            <a:spLocks noChangeArrowheads="1"/>
          </p:cNvSpPr>
          <p:nvPr/>
        </p:nvSpPr>
        <p:spPr bwMode="auto">
          <a:xfrm>
            <a:off x="4275609" y="1175935"/>
            <a:ext cx="415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ΠΑΙΔΑΓΩΓΙΚΗ ΔΙΑΔΙΚΑΣΙΑ</a:t>
            </a:r>
            <a:endParaRPr kumimoji="0" lang="el-GR" altLang="el-GR" sz="20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1374747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blip>
          <a:srcRect/>
          <a:stretch>
            <a:fillRect t="-9000" b="-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1F168-02BC-449A-9D6A-F29D482B7694}"/>
              </a:ext>
            </a:extLst>
          </p:cNvPr>
          <p:cNvSpPr>
            <a:spLocks noGrp="1"/>
          </p:cNvSpPr>
          <p:nvPr>
            <p:ph type="title"/>
          </p:nvPr>
        </p:nvSpPr>
        <p:spPr>
          <a:xfrm>
            <a:off x="838200" y="365125"/>
            <a:ext cx="10515600" cy="1041643"/>
          </a:xfrm>
        </p:spPr>
        <p:txBody>
          <a:bodyPr>
            <a:noAutofit/>
          </a:body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br>
              <a:rPr lang="el-GR" sz="3200" b="1" dirty="0">
                <a:solidFill>
                  <a:schemeClr val="bg1"/>
                </a:solidFill>
                <a:effectLst>
                  <a:outerShdw blurRad="38100" dist="38100" dir="2700000" algn="tl">
                    <a:srgbClr val="000000">
                      <a:alpha val="43137"/>
                    </a:srgbClr>
                  </a:outerShdw>
                </a:effectLst>
              </a:rPr>
            </a:br>
            <a:endParaRPr lang="el-GR" sz="3200" b="1" dirty="0">
              <a:solidFill>
                <a:schemeClr val="bg1"/>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04A3D4D1-A002-46CB-A7CE-69B3258F3439}"/>
              </a:ext>
            </a:extLst>
          </p:cNvPr>
          <p:cNvSpPr>
            <a:spLocks noGrp="1"/>
          </p:cNvSpPr>
          <p:nvPr>
            <p:ph idx="1"/>
          </p:nvPr>
        </p:nvSpPr>
        <p:spPr>
          <a:xfrm>
            <a:off x="180535" y="1758462"/>
            <a:ext cx="11830929" cy="4937759"/>
          </a:xfrm>
        </p:spPr>
        <p:txBody>
          <a:bodyPr>
            <a:normAutofit fontScale="85000" lnSpcReduction="10000"/>
          </a:bodyPr>
          <a:lstStyle/>
          <a:p>
            <a:pPr marL="0" indent="0" algn="ctr">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Η. ΧΡΟΝΟΔΙΑΓΡΑΜΜΑ ΣΧΕΔΙΑΣΜΟΥ, ΟΡΓΑΝΩΣΗΣ ΚΑΙ ΥΛΟΠΟΙΗΣΗΣ ΤΟΥ ΠΡΟΓΡΑΜΜΑΤΟΣ</a:t>
            </a:r>
          </a:p>
          <a:p>
            <a:pPr marL="0" indent="0">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Α) Στις τέσσερις πρώτες εβδομάδες εξοικείωση των μαθητών με το νερό και τις φυσικές καταστάσεις που έχει στο άμεσο περιβάλλον τοπικά. </a:t>
            </a:r>
          </a:p>
          <a:p>
            <a:pPr marL="0" indent="0">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Στις επόμενες τέσσερις εβδομάδες άντληση πληροφοριών από έντυπο υλικό και το διαδίκτυο σχετικά με την επίδραση του νερού στο κλίμα. Οργάνωση παρουσίασης των ευρημάτων σε εκδήλωση του σχολείου. </a:t>
            </a:r>
          </a:p>
          <a:p>
            <a:pPr marL="0" indent="0">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Β) Στις ακόλουθες τέσσερις εβδομάδες ενημέρωση και άντληση πληροφοριών σχετικά με την κλιματική αλλαγή και τη σχέση που έχει αυτή με το νερό. Διαπίστωση διαφορών ανάμεσα στο πόσιμο και το μη πόσιμο νερό. Ποσότητες πόσιμου νερού που χρειάζονται για την καθημερινή παραγωγή προϊόντων. Συνέπειες της έλλειψης πόσιμου νερού στις ανθρώπινες κοινωνίες. Δημιουργία </a:t>
            </a:r>
            <a:r>
              <a:rPr lang="el-GR" altLang="el-GR" sz="2400" dirty="0" err="1">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poster</a:t>
            </a: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με θέμα το νερό και την κλιματική αλλαγή και ανάρτησή του στο σχολείο.</a:t>
            </a:r>
          </a:p>
          <a:p>
            <a:pPr marL="0" indent="0">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Γ) Στις επόμενες οκτώ εβδομάδες διενέργεια επισκέψεων, συνεντεύξεων ηλικιωμένων που θυμούνται το </a:t>
            </a:r>
            <a:r>
              <a:rPr lang="el-GR" altLang="el-GR" sz="2400" dirty="0" err="1">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μικροκλίμα</a:t>
            </a: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 της περιοχής όταν ήταν εκείνοι παιδιά, συνέντευξη για το θέμα από τον Δήμαρχο της Κοινότητας. </a:t>
            </a:r>
          </a:p>
          <a:p>
            <a:pPr marL="0" indent="0">
              <a:buNone/>
            </a:pPr>
            <a:r>
              <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Δ) Τις τελευταίες οκτώ εβδομάδες αποτίμηση των αποτελεσμάτων και διάχυση των ευρημάτων στην τοπική κοινωνία – οργάνωση εκδηλώσεων σε σχέση με το θέμα και τέλος αξιολόγηση του προγράμματος.</a:t>
            </a:r>
          </a:p>
          <a:p>
            <a:pPr marL="0" indent="0">
              <a:buNone/>
            </a:pPr>
            <a:endParaRPr lang="el-GR" altLang="el-GR" sz="2400" dirty="0">
              <a:solidFill>
                <a:srgbClr val="FFC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endParaRPr>
          </a:p>
        </p:txBody>
      </p:sp>
      <p:sp>
        <p:nvSpPr>
          <p:cNvPr id="4" name="Rectangle 2">
            <a:extLst>
              <a:ext uri="{FF2B5EF4-FFF2-40B4-BE49-F238E27FC236}">
                <a16:creationId xmlns:a16="http://schemas.microsoft.com/office/drawing/2014/main" id="{F51FE267-74D4-43DE-92BD-5286EE8A0F67}"/>
              </a:ext>
            </a:extLst>
          </p:cNvPr>
          <p:cNvSpPr>
            <a:spLocks noChangeArrowheads="1"/>
          </p:cNvSpPr>
          <p:nvPr/>
        </p:nvSpPr>
        <p:spPr bwMode="auto">
          <a:xfrm>
            <a:off x="4275609" y="1175935"/>
            <a:ext cx="415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ΠΑΙΔΑΓΩΓΙΚΗ ΔΙΑΔΙΚΑΣΙΑ</a:t>
            </a:r>
            <a:endParaRPr kumimoji="0" lang="el-GR" altLang="el-GR" sz="2000" b="1" i="0" u="none" strike="noStrike" cap="none" normalizeH="0" baseline="0" dirty="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Tree>
    <p:extLst>
      <p:ext uri="{BB962C8B-B14F-4D97-AF65-F5344CB8AC3E}">
        <p14:creationId xmlns:p14="http://schemas.microsoft.com/office/powerpoint/2010/main" val="2699453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907AB0-92D0-4EC7-9781-28F2A802932C}"/>
              </a:ext>
            </a:extLst>
          </p:cNvPr>
          <p:cNvSpPr txBox="1">
            <a:spLocks/>
          </p:cNvSpPr>
          <p:nvPr/>
        </p:nvSpPr>
        <p:spPr>
          <a:xfrm>
            <a:off x="838200" y="2781567"/>
            <a:ext cx="10515600" cy="64743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b="1" dirty="0">
                <a:solidFill>
                  <a:schemeClr val="bg1"/>
                </a:solidFill>
                <a:effectLst>
                  <a:outerShdw blurRad="38100" dist="38100" dir="2700000" algn="tl">
                    <a:srgbClr val="000000">
                      <a:alpha val="43137"/>
                    </a:srgbClr>
                  </a:outerShdw>
                </a:effectLst>
              </a:rPr>
              <a:t>Σας ευχαριστούμε  </a:t>
            </a:r>
          </a:p>
        </p:txBody>
      </p:sp>
    </p:spTree>
    <p:extLst>
      <p:ext uri="{BB962C8B-B14F-4D97-AF65-F5344CB8AC3E}">
        <p14:creationId xmlns:p14="http://schemas.microsoft.com/office/powerpoint/2010/main" val="418305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B0BD18-8B2F-C894-7B5C-169ADE667253}"/>
              </a:ext>
            </a:extLst>
          </p:cNvPr>
          <p:cNvSpPr>
            <a:spLocks noGrp="1"/>
          </p:cNvSpPr>
          <p:nvPr>
            <p:ph type="title"/>
          </p:nvPr>
        </p:nvSpPr>
        <p:spPr/>
        <p:txBody>
          <a:bodyPr/>
          <a:lstStyle/>
          <a:p>
            <a:pPr algn="ctr"/>
            <a:r>
              <a:rPr lang="el-GR" dirty="0"/>
              <a:t>ΣΤΟΧΟΣ 13|</a:t>
            </a:r>
            <a:r>
              <a:rPr lang="en-US" dirty="0"/>
              <a:t>AGENDA 2030</a:t>
            </a:r>
            <a:endParaRPr lang="el-GR" dirty="0"/>
          </a:p>
        </p:txBody>
      </p:sp>
      <p:sp>
        <p:nvSpPr>
          <p:cNvPr id="3" name="Θέση περιεχομένου 2">
            <a:extLst>
              <a:ext uri="{FF2B5EF4-FFF2-40B4-BE49-F238E27FC236}">
                <a16:creationId xmlns:a16="http://schemas.microsoft.com/office/drawing/2014/main" id="{791D8415-4F51-4456-53D4-775E5BDA8AFE}"/>
              </a:ext>
            </a:extLst>
          </p:cNvPr>
          <p:cNvSpPr>
            <a:spLocks noGrp="1"/>
          </p:cNvSpPr>
          <p:nvPr>
            <p:ph idx="1"/>
          </p:nvPr>
        </p:nvSpPr>
        <p:spPr/>
        <p:txBody>
          <a:bodyPr/>
          <a:lstStyle/>
          <a:p>
            <a:pPr marL="0" indent="0" algn="ctr">
              <a:buNone/>
            </a:pPr>
            <a:r>
              <a:rPr lang="en-US" sz="3200" dirty="0"/>
              <a:t>        </a:t>
            </a:r>
            <a:r>
              <a:rPr lang="el-GR" sz="3200" dirty="0"/>
              <a:t>ΟΜΑΔΑ 11</a:t>
            </a:r>
            <a:r>
              <a:rPr lang="el-GR" sz="3200" baseline="30000" dirty="0"/>
              <a:t>η </a:t>
            </a:r>
          </a:p>
          <a:p>
            <a:pPr marL="0" indent="0" algn="ctr">
              <a:buNone/>
            </a:pPr>
            <a:r>
              <a:rPr lang="el-GR" sz="3200" dirty="0"/>
              <a:t>ΣΑΒΒΕΛΟΥ ΔΕΣΠΟΙΝΑ - A.Μ.:4242022026</a:t>
            </a:r>
          </a:p>
          <a:p>
            <a:pPr marL="0" indent="0" algn="ctr">
              <a:buNone/>
            </a:pPr>
            <a:r>
              <a:rPr lang="el-GR" sz="3200" dirty="0"/>
              <a:t>ΤΣΕΡΚΗΣ ΙΩΑΝΝΗΣ – Α.Μ.:4242022031</a:t>
            </a:r>
          </a:p>
          <a:p>
            <a:pPr marL="0" indent="0">
              <a:buNone/>
            </a:pPr>
            <a:endParaRPr lang="el-GR" dirty="0"/>
          </a:p>
        </p:txBody>
      </p:sp>
    </p:spTree>
    <p:extLst>
      <p:ext uri="{BB962C8B-B14F-4D97-AF65-F5344CB8AC3E}">
        <p14:creationId xmlns:p14="http://schemas.microsoft.com/office/powerpoint/2010/main" val="113664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CAA287-7186-41EF-9DFA-9DC5BC97B9D1}"/>
              </a:ext>
            </a:extLst>
          </p:cNvPr>
          <p:cNvSpPr>
            <a:spLocks noGrp="1"/>
          </p:cNvSpPr>
          <p:nvPr>
            <p:ph type="ctrTitle"/>
          </p:nvPr>
        </p:nvSpPr>
        <p:spPr/>
        <p:txBody>
          <a:bodyPr/>
          <a:lstStyle/>
          <a:p>
            <a:r>
              <a:rPr lang="el-GR" b="1" dirty="0">
                <a:effectLst>
                  <a:outerShdw blurRad="38100" dist="38100" dir="2700000" algn="tl">
                    <a:srgbClr val="000000">
                      <a:alpha val="43137"/>
                    </a:srgbClr>
                  </a:outerShdw>
                </a:effectLst>
              </a:rPr>
              <a:t>Δράση για το κλίμα</a:t>
            </a:r>
          </a:p>
        </p:txBody>
      </p:sp>
    </p:spTree>
    <p:extLst>
      <p:ext uri="{BB962C8B-B14F-4D97-AF65-F5344CB8AC3E}">
        <p14:creationId xmlns:p14="http://schemas.microsoft.com/office/powerpoint/2010/main" val="4117722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12194B-302C-434F-A71C-34F239B05D9A}"/>
              </a:ext>
            </a:extLst>
          </p:cNvPr>
          <p:cNvSpPr>
            <a:spLocks noGrp="1"/>
          </p:cNvSpPr>
          <p:nvPr>
            <p:ph type="title"/>
          </p:nvPr>
        </p:nvSpPr>
        <p:spPr>
          <a:xfrm>
            <a:off x="838200" y="365125"/>
            <a:ext cx="10515600" cy="900967"/>
          </a:xfrm>
        </p:spPr>
        <p:txBody>
          <a:bodyPr/>
          <a:lstStyle/>
          <a:p>
            <a:pPr algn="ctr"/>
            <a:r>
              <a:rPr lang="el-GR" b="1" dirty="0">
                <a:solidFill>
                  <a:schemeClr val="bg1"/>
                </a:solidFill>
                <a:effectLst>
                  <a:outerShdw blurRad="38100" dist="38100" dir="2700000" algn="tl">
                    <a:srgbClr val="000000">
                      <a:alpha val="43137"/>
                    </a:srgbClr>
                  </a:outerShdw>
                </a:effectLst>
              </a:rPr>
              <a:t>Δράση για το κλίμα 1</a:t>
            </a:r>
            <a:r>
              <a:rPr lang="el-GR" b="1" baseline="30000" dirty="0">
                <a:solidFill>
                  <a:schemeClr val="bg1"/>
                </a:solidFill>
                <a:effectLst>
                  <a:outerShdw blurRad="38100" dist="38100" dir="2700000" algn="tl">
                    <a:srgbClr val="000000">
                      <a:alpha val="43137"/>
                    </a:srgbClr>
                  </a:outerShdw>
                </a:effectLst>
              </a:rPr>
              <a:t>ο</a:t>
            </a:r>
            <a:r>
              <a:rPr lang="el-GR" b="1" dirty="0">
                <a:solidFill>
                  <a:schemeClr val="bg1"/>
                </a:solidFill>
                <a:effectLst>
                  <a:outerShdw blurRad="38100" dist="38100" dir="2700000" algn="tl">
                    <a:srgbClr val="000000">
                      <a:alpha val="43137"/>
                    </a:srgbClr>
                  </a:outerShdw>
                </a:effectLst>
              </a:rPr>
              <a:t> Μέρος</a:t>
            </a:r>
          </a:p>
        </p:txBody>
      </p:sp>
      <p:sp>
        <p:nvSpPr>
          <p:cNvPr id="3" name="Θέση περιεχομένου 2">
            <a:extLst>
              <a:ext uri="{FF2B5EF4-FFF2-40B4-BE49-F238E27FC236}">
                <a16:creationId xmlns:a16="http://schemas.microsoft.com/office/drawing/2014/main" id="{D330EB66-302B-43C1-8833-3428CAE2563F}"/>
              </a:ext>
            </a:extLst>
          </p:cNvPr>
          <p:cNvSpPr>
            <a:spLocks noGrp="1"/>
          </p:cNvSpPr>
          <p:nvPr>
            <p:ph idx="1"/>
          </p:nvPr>
        </p:nvSpPr>
        <p:spPr/>
        <p:txBody>
          <a:bodyPr/>
          <a:lstStyle/>
          <a:p>
            <a:pPr marL="0" indent="0">
              <a:buNone/>
            </a:pPr>
            <a:r>
              <a:rPr lang="el-GR" dirty="0">
                <a:solidFill>
                  <a:schemeClr val="bg1"/>
                </a:solidFill>
                <a:effectLst>
                  <a:outerShdw blurRad="38100" dist="38100" dir="2700000" algn="tl">
                    <a:srgbClr val="000000">
                      <a:alpha val="43137"/>
                    </a:srgbClr>
                  </a:outerShdw>
                </a:effectLst>
              </a:rPr>
              <a:t>Πολυάριθμα άρθρα σε διάφορους επιστημονικούς κλάδους έχουν επιβεβαιώσει ότι οι ανθρωπογενείς δραστηριότητες ευθύνονται για την κλιματική αλλαγή. Ακόμη και αν η προβλεπόμενη αύξηση της παγκόσμιας θερμοκρασίας σταθεροποιηθεί στους 1,5 °C ή στους 2 °C, όπως επιδιώκει η Συμφωνία του Παρισιού (</a:t>
            </a:r>
            <a:r>
              <a:rPr lang="el-GR" dirty="0" err="1">
                <a:solidFill>
                  <a:schemeClr val="bg1"/>
                </a:solidFill>
                <a:effectLst>
                  <a:outerShdw blurRad="38100" dist="38100" dir="2700000" algn="tl">
                    <a:srgbClr val="000000">
                      <a:alpha val="43137"/>
                    </a:srgbClr>
                  </a:outerShdw>
                </a:effectLst>
              </a:rPr>
              <a:t>Höhne</a:t>
            </a:r>
            <a:r>
              <a:rPr lang="el-GR" dirty="0">
                <a:solidFill>
                  <a:schemeClr val="bg1"/>
                </a:solidFill>
                <a:effectLst>
                  <a:outerShdw blurRad="38100" dist="38100" dir="2700000" algn="tl">
                    <a:srgbClr val="000000">
                      <a:alpha val="43137"/>
                    </a:srgbClr>
                  </a:outerShdw>
                </a:effectLst>
              </a:rPr>
              <a:t>, και συν., 2021), (</a:t>
            </a:r>
            <a:r>
              <a:rPr lang="el-GR" dirty="0" err="1">
                <a:solidFill>
                  <a:schemeClr val="bg1"/>
                </a:solidFill>
                <a:effectLst>
                  <a:outerShdw blurRad="38100" dist="38100" dir="2700000" algn="tl">
                    <a:srgbClr val="000000">
                      <a:alpha val="43137"/>
                    </a:srgbClr>
                  </a:outerShdw>
                </a:effectLst>
              </a:rPr>
              <a:t>Hulme</a:t>
            </a:r>
            <a:r>
              <a:rPr lang="el-GR" dirty="0">
                <a:solidFill>
                  <a:schemeClr val="bg1"/>
                </a:solidFill>
                <a:effectLst>
                  <a:outerShdw blurRad="38100" dist="38100" dir="2700000" algn="tl">
                    <a:srgbClr val="000000">
                      <a:alpha val="43137"/>
                    </a:srgbClr>
                  </a:outerShdw>
                </a:effectLst>
              </a:rPr>
              <a:t>, 2016), (</a:t>
            </a:r>
            <a:r>
              <a:rPr lang="el-GR" dirty="0" err="1">
                <a:solidFill>
                  <a:schemeClr val="bg1"/>
                </a:solidFill>
                <a:effectLst>
                  <a:outerShdw blurRad="38100" dist="38100" dir="2700000" algn="tl">
                    <a:srgbClr val="000000">
                      <a:alpha val="43137"/>
                    </a:srgbClr>
                  </a:outerShdw>
                </a:effectLst>
              </a:rPr>
              <a:t>Roelfsema</a:t>
            </a:r>
            <a:r>
              <a:rPr lang="el-GR" dirty="0">
                <a:solidFill>
                  <a:schemeClr val="bg1"/>
                </a:solidFill>
                <a:effectLst>
                  <a:outerShdw blurRad="38100" dist="38100" dir="2700000" algn="tl">
                    <a:srgbClr val="000000">
                      <a:alpha val="43137"/>
                    </a:srgbClr>
                  </a:outerShdw>
                </a:effectLst>
              </a:rPr>
              <a:t>, και συν., 2020), (</a:t>
            </a:r>
            <a:r>
              <a:rPr lang="el-GR" dirty="0" err="1">
                <a:solidFill>
                  <a:schemeClr val="bg1"/>
                </a:solidFill>
                <a:effectLst>
                  <a:outerShdw blurRad="38100" dist="38100" dir="2700000" algn="tl">
                    <a:srgbClr val="000000">
                      <a:alpha val="43137"/>
                    </a:srgbClr>
                  </a:outerShdw>
                </a:effectLst>
              </a:rPr>
              <a:t>Tobin</a:t>
            </a:r>
            <a:r>
              <a:rPr lang="el-GR" dirty="0">
                <a:solidFill>
                  <a:schemeClr val="bg1"/>
                </a:solidFill>
                <a:effectLst>
                  <a:outerShdw blurRad="38100" dist="38100" dir="2700000" algn="tl">
                    <a:srgbClr val="000000">
                      <a:alpha val="43137"/>
                    </a:srgbClr>
                  </a:outerShdw>
                </a:effectLst>
              </a:rPr>
              <a:t>, </a:t>
            </a:r>
            <a:r>
              <a:rPr lang="el-GR" dirty="0" err="1">
                <a:solidFill>
                  <a:schemeClr val="bg1"/>
                </a:solidFill>
                <a:effectLst>
                  <a:outerShdw blurRad="38100" dist="38100" dir="2700000" algn="tl">
                    <a:srgbClr val="000000">
                      <a:alpha val="43137"/>
                    </a:srgbClr>
                  </a:outerShdw>
                </a:effectLst>
              </a:rPr>
              <a:t>Schmidt</a:t>
            </a:r>
            <a:r>
              <a:rPr lang="el-GR" dirty="0">
                <a:solidFill>
                  <a:schemeClr val="bg1"/>
                </a:solidFill>
                <a:effectLst>
                  <a:outerShdw blurRad="38100" dist="38100" dir="2700000" algn="tl">
                    <a:srgbClr val="000000">
                      <a:alpha val="43137"/>
                    </a:srgbClr>
                  </a:outerShdw>
                </a:effectLst>
              </a:rPr>
              <a:t>, </a:t>
            </a:r>
            <a:r>
              <a:rPr lang="el-GR" dirty="0" err="1">
                <a:solidFill>
                  <a:schemeClr val="bg1"/>
                </a:solidFill>
                <a:effectLst>
                  <a:outerShdw blurRad="38100" dist="38100" dir="2700000" algn="tl">
                    <a:srgbClr val="000000">
                      <a:alpha val="43137"/>
                    </a:srgbClr>
                  </a:outerShdw>
                </a:effectLst>
              </a:rPr>
              <a:t>Tosun</a:t>
            </a:r>
            <a:r>
              <a:rPr lang="el-GR" dirty="0">
                <a:solidFill>
                  <a:schemeClr val="bg1"/>
                </a:solidFill>
                <a:effectLst>
                  <a:outerShdw blurRad="38100" dist="38100" dir="2700000" algn="tl">
                    <a:srgbClr val="000000">
                      <a:alpha val="43137"/>
                    </a:srgbClr>
                  </a:outerShdw>
                </a:effectLst>
              </a:rPr>
              <a:t>, &amp; </a:t>
            </a:r>
            <a:r>
              <a:rPr lang="el-GR" dirty="0" err="1">
                <a:solidFill>
                  <a:schemeClr val="bg1"/>
                </a:solidFill>
                <a:effectLst>
                  <a:outerShdw blurRad="38100" dist="38100" dir="2700000" algn="tl">
                    <a:srgbClr val="000000">
                      <a:alpha val="43137"/>
                    </a:srgbClr>
                  </a:outerShdw>
                </a:effectLst>
              </a:rPr>
              <a:t>Burns</a:t>
            </a:r>
            <a:r>
              <a:rPr lang="el-GR" dirty="0">
                <a:solidFill>
                  <a:schemeClr val="bg1"/>
                </a:solidFill>
                <a:effectLst>
                  <a:outerShdw blurRad="38100" dist="38100" dir="2700000" algn="tl">
                    <a:srgbClr val="000000">
                      <a:alpha val="43137"/>
                    </a:srgbClr>
                  </a:outerShdw>
                </a:effectLst>
              </a:rPr>
              <a:t>, 2018)</a:t>
            </a:r>
          </a:p>
        </p:txBody>
      </p:sp>
      <p:sp>
        <p:nvSpPr>
          <p:cNvPr id="4" name="Τίτλος 1">
            <a:extLst>
              <a:ext uri="{FF2B5EF4-FFF2-40B4-BE49-F238E27FC236}">
                <a16:creationId xmlns:a16="http://schemas.microsoft.com/office/drawing/2014/main" id="{397BCF09-F8D4-454F-A782-73E7323C3640}"/>
              </a:ext>
            </a:extLst>
          </p:cNvPr>
          <p:cNvSpPr txBox="1">
            <a:spLocks/>
          </p:cNvSpPr>
          <p:nvPr/>
        </p:nvSpPr>
        <p:spPr>
          <a:xfrm>
            <a:off x="838200" y="942376"/>
            <a:ext cx="10515600" cy="6474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a:solidFill>
                  <a:schemeClr val="bg1"/>
                </a:solidFill>
                <a:effectLst>
                  <a:outerShdw blurRad="38100" dist="38100" dir="2700000" algn="tl">
                    <a:srgbClr val="000000">
                      <a:alpha val="43137"/>
                    </a:srgbClr>
                  </a:outerShdw>
                </a:effectLst>
              </a:rPr>
              <a:t>Εισαγωγή</a:t>
            </a:r>
            <a:endParaRPr lang="el-G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2907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12194B-302C-434F-A71C-34F239B05D9A}"/>
              </a:ext>
            </a:extLst>
          </p:cNvPr>
          <p:cNvSpPr>
            <a:spLocks noGrp="1"/>
          </p:cNvSpPr>
          <p:nvPr>
            <p:ph type="title"/>
          </p:nvPr>
        </p:nvSpPr>
        <p:spPr>
          <a:xfrm>
            <a:off x="838200" y="365125"/>
            <a:ext cx="10515600" cy="900967"/>
          </a:xfrm>
        </p:spPr>
        <p:txBody>
          <a:bodyPr/>
          <a:lstStyle/>
          <a:p>
            <a:pPr algn="ctr"/>
            <a:r>
              <a:rPr lang="el-GR" b="1" dirty="0">
                <a:solidFill>
                  <a:schemeClr val="bg1"/>
                </a:solidFill>
                <a:effectLst>
                  <a:outerShdw blurRad="38100" dist="38100" dir="2700000" algn="tl">
                    <a:srgbClr val="000000">
                      <a:alpha val="43137"/>
                    </a:srgbClr>
                  </a:outerShdw>
                </a:effectLst>
              </a:rPr>
              <a:t>Δράσεις για την κλιματική αλλαγή</a:t>
            </a:r>
          </a:p>
        </p:txBody>
      </p:sp>
      <p:sp>
        <p:nvSpPr>
          <p:cNvPr id="3" name="Θέση περιεχομένου 2">
            <a:extLst>
              <a:ext uri="{FF2B5EF4-FFF2-40B4-BE49-F238E27FC236}">
                <a16:creationId xmlns:a16="http://schemas.microsoft.com/office/drawing/2014/main" id="{D330EB66-302B-43C1-8833-3428CAE2563F}"/>
              </a:ext>
            </a:extLst>
          </p:cNvPr>
          <p:cNvSpPr>
            <a:spLocks noGrp="1"/>
          </p:cNvSpPr>
          <p:nvPr>
            <p:ph idx="1"/>
          </p:nvPr>
        </p:nvSpPr>
        <p:spPr>
          <a:xfrm>
            <a:off x="140677" y="1589808"/>
            <a:ext cx="11746523" cy="4903067"/>
          </a:xfrm>
        </p:spPr>
        <p:txBody>
          <a:bodyPr>
            <a:normAutofit/>
          </a:bodyPr>
          <a:lstStyle/>
          <a:p>
            <a:r>
              <a:rPr lang="el-GR" dirty="0">
                <a:solidFill>
                  <a:schemeClr val="accent4">
                    <a:lumMod val="60000"/>
                    <a:lumOff val="40000"/>
                  </a:schemeClr>
                </a:solidFill>
                <a:effectLst>
                  <a:outerShdw blurRad="38100" dist="38100" dir="2700000" algn="tl">
                    <a:srgbClr val="000000">
                      <a:alpha val="43137"/>
                    </a:srgbClr>
                  </a:outerShdw>
                </a:effectLst>
              </a:rPr>
              <a:t>Η κυβερνητική δράση είναι ένας τύπος δράσης για το κλίμα και μπορεί να λάβει πολλές διαφορετικές μορφές ανάλογα με την κλίμακα εφαρμογής. </a:t>
            </a:r>
          </a:p>
          <a:p>
            <a:r>
              <a:rPr lang="el-GR" dirty="0">
                <a:solidFill>
                  <a:schemeClr val="accent4">
                    <a:lumMod val="60000"/>
                    <a:lumOff val="40000"/>
                  </a:schemeClr>
                </a:solidFill>
                <a:effectLst>
                  <a:outerShdw blurRad="38100" dist="38100" dir="2700000" algn="tl">
                    <a:srgbClr val="000000">
                      <a:alpha val="43137"/>
                    </a:srgbClr>
                  </a:outerShdw>
                </a:effectLst>
              </a:rPr>
              <a:t>Η διεθνής συνεργασία μεταξύ κλιμακίων, η οποία παράγει διεθνείς συμφωνίες (</a:t>
            </a:r>
            <a:r>
              <a:rPr lang="el-GR" dirty="0" err="1">
                <a:solidFill>
                  <a:schemeClr val="accent4">
                    <a:lumMod val="60000"/>
                    <a:lumOff val="40000"/>
                  </a:schemeClr>
                </a:solidFill>
                <a:effectLst>
                  <a:outerShdw blurRad="38100" dist="38100" dir="2700000" algn="tl">
                    <a:srgbClr val="000000">
                      <a:alpha val="43137"/>
                    </a:srgbClr>
                  </a:outerShdw>
                </a:effectLst>
              </a:rPr>
              <a:t>Dimitrov</a:t>
            </a:r>
            <a:r>
              <a:rPr lang="el-GR" dirty="0">
                <a:solidFill>
                  <a:schemeClr val="accent4">
                    <a:lumMod val="60000"/>
                    <a:lumOff val="40000"/>
                  </a:schemeClr>
                </a:solidFill>
                <a:effectLst>
                  <a:outerShdw blurRad="38100" dist="38100" dir="2700000" algn="tl">
                    <a:srgbClr val="000000">
                      <a:alpha val="43137"/>
                    </a:srgbClr>
                  </a:outerShdw>
                </a:effectLst>
              </a:rPr>
              <a:t>, </a:t>
            </a:r>
            <a:r>
              <a:rPr lang="el-GR" dirty="0" err="1">
                <a:solidFill>
                  <a:schemeClr val="accent4">
                    <a:lumMod val="60000"/>
                    <a:lumOff val="40000"/>
                  </a:schemeClr>
                </a:solidFill>
                <a:effectLst>
                  <a:outerShdw blurRad="38100" dist="38100" dir="2700000" algn="tl">
                    <a:srgbClr val="000000">
                      <a:alpha val="43137"/>
                    </a:srgbClr>
                  </a:outerShdw>
                </a:effectLst>
              </a:rPr>
              <a:t>Hovi</a:t>
            </a:r>
            <a:r>
              <a:rPr lang="el-GR" dirty="0">
                <a:solidFill>
                  <a:schemeClr val="accent4">
                    <a:lumMod val="60000"/>
                    <a:lumOff val="40000"/>
                  </a:schemeClr>
                </a:solidFill>
                <a:effectLst>
                  <a:outerShdw blurRad="38100" dist="38100" dir="2700000" algn="tl">
                    <a:srgbClr val="000000">
                      <a:alpha val="43137"/>
                    </a:srgbClr>
                  </a:outerShdw>
                </a:effectLst>
              </a:rPr>
              <a:t>, </a:t>
            </a:r>
            <a:r>
              <a:rPr lang="el-GR" dirty="0" err="1">
                <a:solidFill>
                  <a:schemeClr val="accent4">
                    <a:lumMod val="60000"/>
                    <a:lumOff val="40000"/>
                  </a:schemeClr>
                </a:solidFill>
                <a:effectLst>
                  <a:outerShdw blurRad="38100" dist="38100" dir="2700000" algn="tl">
                    <a:srgbClr val="000000">
                      <a:alpha val="43137"/>
                    </a:srgbClr>
                  </a:outerShdw>
                </a:effectLst>
              </a:rPr>
              <a:t>Sprinz</a:t>
            </a:r>
            <a:r>
              <a:rPr lang="el-GR" dirty="0">
                <a:solidFill>
                  <a:schemeClr val="accent4">
                    <a:lumMod val="60000"/>
                    <a:lumOff val="40000"/>
                  </a:schemeClr>
                </a:solidFill>
                <a:effectLst>
                  <a:outerShdw blurRad="38100" dist="38100" dir="2700000" algn="tl">
                    <a:srgbClr val="000000">
                      <a:alpha val="43137"/>
                    </a:srgbClr>
                  </a:outerShdw>
                </a:effectLst>
              </a:rPr>
              <a:t>, </a:t>
            </a:r>
            <a:r>
              <a:rPr lang="el-GR" dirty="0" err="1">
                <a:solidFill>
                  <a:schemeClr val="accent4">
                    <a:lumMod val="60000"/>
                    <a:lumOff val="40000"/>
                  </a:schemeClr>
                </a:solidFill>
                <a:effectLst>
                  <a:outerShdw blurRad="38100" dist="38100" dir="2700000" algn="tl">
                    <a:srgbClr val="000000">
                      <a:alpha val="43137"/>
                    </a:srgbClr>
                  </a:outerShdw>
                </a:effectLst>
              </a:rPr>
              <a:t>Sælen</a:t>
            </a:r>
            <a:r>
              <a:rPr lang="el-GR" dirty="0">
                <a:solidFill>
                  <a:schemeClr val="accent4">
                    <a:lumMod val="60000"/>
                    <a:lumOff val="40000"/>
                  </a:schemeClr>
                </a:solidFill>
                <a:effectLst>
                  <a:outerShdw blurRad="38100" dist="38100" dir="2700000" algn="tl">
                    <a:srgbClr val="000000">
                      <a:alpha val="43137"/>
                    </a:srgbClr>
                  </a:outerShdw>
                </a:effectLst>
              </a:rPr>
              <a:t>, &amp; </a:t>
            </a:r>
            <a:r>
              <a:rPr lang="el-GR" dirty="0" err="1">
                <a:solidFill>
                  <a:schemeClr val="accent4">
                    <a:lumMod val="60000"/>
                    <a:lumOff val="40000"/>
                  </a:schemeClr>
                </a:solidFill>
                <a:effectLst>
                  <a:outerShdw blurRad="38100" dist="38100" dir="2700000" algn="tl">
                    <a:srgbClr val="000000">
                      <a:alpha val="43137"/>
                    </a:srgbClr>
                  </a:outerShdw>
                </a:effectLst>
              </a:rPr>
              <a:t>Underdal</a:t>
            </a:r>
            <a:r>
              <a:rPr lang="el-GR" dirty="0">
                <a:solidFill>
                  <a:schemeClr val="accent4">
                    <a:lumMod val="60000"/>
                    <a:lumOff val="40000"/>
                  </a:schemeClr>
                </a:solidFill>
                <a:effectLst>
                  <a:outerShdw blurRad="38100" dist="38100" dir="2700000" algn="tl">
                    <a:srgbClr val="000000">
                      <a:alpha val="43137"/>
                    </a:srgbClr>
                  </a:outerShdw>
                </a:effectLst>
              </a:rPr>
              <a:t>, 2019), (</a:t>
            </a:r>
            <a:r>
              <a:rPr lang="el-GR" dirty="0" err="1">
                <a:solidFill>
                  <a:schemeClr val="accent4">
                    <a:lumMod val="60000"/>
                    <a:lumOff val="40000"/>
                  </a:schemeClr>
                </a:solidFill>
                <a:effectLst>
                  <a:outerShdw blurRad="38100" dist="38100" dir="2700000" algn="tl">
                    <a:srgbClr val="000000">
                      <a:alpha val="43137"/>
                    </a:srgbClr>
                  </a:outerShdw>
                </a:effectLst>
              </a:rPr>
              <a:t>Michaelowa</a:t>
            </a:r>
            <a:r>
              <a:rPr lang="el-GR" dirty="0">
                <a:solidFill>
                  <a:schemeClr val="accent4">
                    <a:lumMod val="60000"/>
                    <a:lumOff val="40000"/>
                  </a:schemeClr>
                </a:solidFill>
                <a:effectLst>
                  <a:outerShdw blurRad="38100" dist="38100" dir="2700000" algn="tl">
                    <a:srgbClr val="000000">
                      <a:alpha val="43137"/>
                    </a:srgbClr>
                  </a:outerShdw>
                </a:effectLst>
              </a:rPr>
              <a:t>, </a:t>
            </a:r>
            <a:r>
              <a:rPr lang="el-GR" dirty="0" err="1">
                <a:solidFill>
                  <a:schemeClr val="accent4">
                    <a:lumMod val="60000"/>
                    <a:lumOff val="40000"/>
                  </a:schemeClr>
                </a:solidFill>
                <a:effectLst>
                  <a:outerShdw blurRad="38100" dist="38100" dir="2700000" algn="tl">
                    <a:srgbClr val="000000">
                      <a:alpha val="43137"/>
                    </a:srgbClr>
                  </a:outerShdw>
                </a:effectLst>
              </a:rPr>
              <a:t>Michaelowa</a:t>
            </a:r>
            <a:r>
              <a:rPr lang="el-GR" dirty="0">
                <a:solidFill>
                  <a:schemeClr val="accent4">
                    <a:lumMod val="60000"/>
                    <a:lumOff val="40000"/>
                  </a:schemeClr>
                </a:solidFill>
                <a:effectLst>
                  <a:outerShdw blurRad="38100" dist="38100" dir="2700000" algn="tl">
                    <a:srgbClr val="000000">
                      <a:alpha val="43137"/>
                    </a:srgbClr>
                  </a:outerShdw>
                </a:effectLst>
              </a:rPr>
              <a:t>, </a:t>
            </a:r>
            <a:r>
              <a:rPr lang="el-GR" dirty="0" err="1">
                <a:solidFill>
                  <a:schemeClr val="accent4">
                    <a:lumMod val="60000"/>
                    <a:lumOff val="40000"/>
                  </a:schemeClr>
                </a:solidFill>
                <a:effectLst>
                  <a:outerShdw blurRad="38100" dist="38100" dir="2700000" algn="tl">
                    <a:srgbClr val="000000">
                      <a:alpha val="43137"/>
                    </a:srgbClr>
                  </a:outerShdw>
                </a:effectLst>
              </a:rPr>
              <a:t>Luterbacher</a:t>
            </a:r>
            <a:r>
              <a:rPr lang="el-GR" dirty="0">
                <a:solidFill>
                  <a:schemeClr val="accent4">
                    <a:lumMod val="60000"/>
                    <a:lumOff val="40000"/>
                  </a:schemeClr>
                </a:solidFill>
                <a:effectLst>
                  <a:outerShdw blurRad="38100" dist="38100" dir="2700000" algn="tl">
                    <a:srgbClr val="000000">
                      <a:alpha val="43137"/>
                    </a:srgbClr>
                  </a:outerShdw>
                </a:effectLst>
              </a:rPr>
              <a:t>, &amp; </a:t>
            </a:r>
            <a:r>
              <a:rPr lang="el-GR" dirty="0" err="1">
                <a:solidFill>
                  <a:schemeClr val="accent4">
                    <a:lumMod val="60000"/>
                    <a:lumOff val="40000"/>
                  </a:schemeClr>
                </a:solidFill>
                <a:effectLst>
                  <a:outerShdw blurRad="38100" dist="38100" dir="2700000" algn="tl">
                    <a:srgbClr val="000000">
                      <a:alpha val="43137"/>
                    </a:srgbClr>
                  </a:outerShdw>
                </a:effectLst>
              </a:rPr>
              <a:t>Sprinz</a:t>
            </a:r>
            <a:r>
              <a:rPr lang="el-GR" dirty="0">
                <a:solidFill>
                  <a:schemeClr val="accent4">
                    <a:lumMod val="60000"/>
                    <a:lumOff val="40000"/>
                  </a:schemeClr>
                </a:solidFill>
                <a:effectLst>
                  <a:outerShdw blurRad="38100" dist="38100" dir="2700000" algn="tl">
                    <a:srgbClr val="000000">
                      <a:alpha val="43137"/>
                    </a:srgbClr>
                  </a:outerShdw>
                </a:effectLst>
              </a:rPr>
              <a:t>, 2018, </a:t>
            </a:r>
            <a:r>
              <a:rPr lang="el-GR" dirty="0" err="1">
                <a:solidFill>
                  <a:schemeClr val="accent4">
                    <a:lumMod val="60000"/>
                    <a:lumOff val="40000"/>
                  </a:schemeClr>
                </a:solidFill>
                <a:effectLst>
                  <a:outerShdw blurRad="38100" dist="38100" dir="2700000" algn="tl">
                    <a:srgbClr val="000000">
                      <a:alpha val="43137"/>
                    </a:srgbClr>
                  </a:outerShdw>
                </a:effectLst>
              </a:rPr>
              <a:t>σσ</a:t>
            </a:r>
            <a:r>
              <a:rPr lang="el-GR" dirty="0">
                <a:solidFill>
                  <a:schemeClr val="accent4">
                    <a:lumMod val="60000"/>
                    <a:lumOff val="40000"/>
                  </a:schemeClr>
                </a:solidFill>
                <a:effectLst>
                  <a:outerShdw blurRad="38100" dist="38100" dir="2700000" algn="tl">
                    <a:srgbClr val="000000">
                      <a:alpha val="43137"/>
                    </a:srgbClr>
                  </a:outerShdw>
                </a:effectLst>
              </a:rPr>
              <a:t>. 265-267).</a:t>
            </a:r>
          </a:p>
          <a:p>
            <a:pPr marL="0" indent="0">
              <a:buNone/>
            </a:pPr>
            <a:r>
              <a:rPr lang="el-GR" dirty="0">
                <a:solidFill>
                  <a:schemeClr val="accent4">
                    <a:lumMod val="60000"/>
                    <a:lumOff val="40000"/>
                  </a:schemeClr>
                </a:solidFill>
                <a:effectLst>
                  <a:outerShdw blurRad="38100" dist="38100" dir="2700000" algn="tl">
                    <a:srgbClr val="000000">
                      <a:alpha val="43137"/>
                    </a:srgbClr>
                  </a:outerShdw>
                </a:effectLst>
              </a:rPr>
              <a:t>Οι σημαντικότερες διεθνείς συμφωνίες είναι </a:t>
            </a:r>
          </a:p>
          <a:p>
            <a:pPr lvl="1"/>
            <a:r>
              <a:rPr lang="el-GR" dirty="0">
                <a:solidFill>
                  <a:schemeClr val="accent4">
                    <a:lumMod val="60000"/>
                    <a:lumOff val="40000"/>
                  </a:schemeClr>
                </a:solidFill>
                <a:effectLst>
                  <a:outerShdw blurRad="38100" dist="38100" dir="2700000" algn="tl">
                    <a:srgbClr val="000000">
                      <a:alpha val="43137"/>
                    </a:srgbClr>
                  </a:outerShdw>
                </a:effectLst>
              </a:rPr>
              <a:t>το Πρωτόκολλο του Κιότο που υπογράφηκε το 1997 και τέθηκε σε ισχύ το 2005, το οποίο έθεσε σε εφαρμογή τη Σύμβαση-Πλαίσιο των Ηνωμένων Εθνών για την Κλιματική Αλλαγή (UNFCCC), η οποία θεσπίστηκε αρχικά στη Διάσκεψη των Ηνωμένων Εθνών για το Περιβάλλον και την Ανάπτυξη, και η Συμφωνία των </a:t>
            </a:r>
            <a:r>
              <a:rPr lang="el-GR" dirty="0" err="1">
                <a:solidFill>
                  <a:schemeClr val="accent4">
                    <a:lumMod val="60000"/>
                    <a:lumOff val="40000"/>
                  </a:schemeClr>
                </a:solidFill>
                <a:effectLst>
                  <a:outerShdw blurRad="38100" dist="38100" dir="2700000" algn="tl">
                    <a:srgbClr val="000000">
                      <a:alpha val="43137"/>
                    </a:srgbClr>
                  </a:outerShdw>
                </a:effectLst>
              </a:rPr>
              <a:t>Παρισίων</a:t>
            </a:r>
            <a:r>
              <a:rPr lang="el-GR" dirty="0">
                <a:solidFill>
                  <a:schemeClr val="accent4">
                    <a:lumMod val="60000"/>
                    <a:lumOff val="40000"/>
                  </a:schemeClr>
                </a:solidFill>
                <a:effectLst>
                  <a:outerShdw blurRad="38100" dist="38100" dir="2700000" algn="tl">
                    <a:srgbClr val="000000">
                      <a:alpha val="43137"/>
                    </a:srgbClr>
                  </a:outerShdw>
                </a:effectLst>
              </a:rPr>
              <a:t> στο πλαίσιο της UNFCCC που υπογράφηκε το 2016 και τέθηκε σε ισχύ το 2016.</a:t>
            </a:r>
          </a:p>
        </p:txBody>
      </p:sp>
      <p:sp>
        <p:nvSpPr>
          <p:cNvPr id="4" name="Τίτλος 1">
            <a:extLst>
              <a:ext uri="{FF2B5EF4-FFF2-40B4-BE49-F238E27FC236}">
                <a16:creationId xmlns:a16="http://schemas.microsoft.com/office/drawing/2014/main" id="{397BCF09-F8D4-454F-A782-73E7323C3640}"/>
              </a:ext>
            </a:extLst>
          </p:cNvPr>
          <p:cNvSpPr txBox="1">
            <a:spLocks/>
          </p:cNvSpPr>
          <p:nvPr/>
        </p:nvSpPr>
        <p:spPr>
          <a:xfrm>
            <a:off x="838200" y="942376"/>
            <a:ext cx="10515600" cy="6474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a:solidFill>
                  <a:schemeClr val="bg1"/>
                </a:solidFill>
                <a:effectLst>
                  <a:outerShdw blurRad="38100" dist="38100" dir="2700000" algn="tl">
                    <a:srgbClr val="000000">
                      <a:alpha val="43137"/>
                    </a:srgbClr>
                  </a:outerShdw>
                </a:effectLst>
              </a:rPr>
              <a:t>Εισαγωγή</a:t>
            </a:r>
            <a:endParaRPr lang="el-G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555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12194B-302C-434F-A71C-34F239B05D9A}"/>
              </a:ext>
            </a:extLst>
          </p:cNvPr>
          <p:cNvSpPr>
            <a:spLocks noGrp="1"/>
          </p:cNvSpPr>
          <p:nvPr>
            <p:ph type="title"/>
          </p:nvPr>
        </p:nvSpPr>
        <p:spPr>
          <a:xfrm>
            <a:off x="838200" y="365125"/>
            <a:ext cx="10515600" cy="900967"/>
          </a:xfrm>
        </p:spPr>
        <p:txBody>
          <a:bodyPr/>
          <a:lstStyle/>
          <a:p>
            <a:pPr algn="ctr"/>
            <a:r>
              <a:rPr lang="el-GR" b="1" dirty="0">
                <a:solidFill>
                  <a:schemeClr val="bg1"/>
                </a:solidFill>
                <a:effectLst>
                  <a:outerShdw blurRad="38100" dist="38100" dir="2700000" algn="tl">
                    <a:srgbClr val="000000">
                      <a:alpha val="43137"/>
                    </a:srgbClr>
                  </a:outerShdw>
                </a:effectLst>
              </a:rPr>
              <a:t>Δράσεις για την κλιματική αλλαγή</a:t>
            </a:r>
          </a:p>
        </p:txBody>
      </p:sp>
      <p:sp>
        <p:nvSpPr>
          <p:cNvPr id="3" name="Θέση περιεχομένου 2">
            <a:extLst>
              <a:ext uri="{FF2B5EF4-FFF2-40B4-BE49-F238E27FC236}">
                <a16:creationId xmlns:a16="http://schemas.microsoft.com/office/drawing/2014/main" id="{D330EB66-302B-43C1-8833-3428CAE2563F}"/>
              </a:ext>
            </a:extLst>
          </p:cNvPr>
          <p:cNvSpPr>
            <a:spLocks noGrp="1"/>
          </p:cNvSpPr>
          <p:nvPr>
            <p:ph idx="1"/>
          </p:nvPr>
        </p:nvSpPr>
        <p:spPr>
          <a:xfrm>
            <a:off x="140677" y="1589809"/>
            <a:ext cx="11746523" cy="2278806"/>
          </a:xfrm>
        </p:spPr>
        <p:txBody>
          <a:bodyPr>
            <a:normAutofit lnSpcReduction="10000"/>
          </a:bodyPr>
          <a:lstStyle/>
          <a:p>
            <a:pPr marL="0" indent="0">
              <a:buNone/>
            </a:pPr>
            <a:r>
              <a:rPr lang="el-GR" sz="2400" dirty="0">
                <a:solidFill>
                  <a:schemeClr val="accent4">
                    <a:lumMod val="60000"/>
                    <a:lumOff val="40000"/>
                  </a:schemeClr>
                </a:solidFill>
                <a:effectLst>
                  <a:outerShdw blurRad="38100" dist="38100" dir="2700000" algn="tl">
                    <a:srgbClr val="000000">
                      <a:alpha val="43137"/>
                    </a:srgbClr>
                  </a:outerShdw>
                </a:effectLst>
              </a:rPr>
              <a:t>Οι μη κυβερνητικές οργανώσεις (ΜΚΟ) προωθούν τη δράση για το κλίμα σε διάφορα επίπεδα. </a:t>
            </a:r>
          </a:p>
          <a:p>
            <a:pPr marL="0" indent="0">
              <a:buNone/>
            </a:pPr>
            <a:r>
              <a:rPr lang="el-GR" sz="2400" dirty="0">
                <a:solidFill>
                  <a:schemeClr val="accent4">
                    <a:lumMod val="60000"/>
                    <a:lumOff val="40000"/>
                  </a:schemeClr>
                </a:solidFill>
                <a:effectLst>
                  <a:outerShdw blurRad="38100" dist="38100" dir="2700000" algn="tl">
                    <a:srgbClr val="000000">
                      <a:alpha val="43137"/>
                    </a:srgbClr>
                  </a:outerShdw>
                </a:effectLst>
              </a:rPr>
              <a:t>Οι μη κερδοσκοπικοί οργανισμοί </a:t>
            </a:r>
            <a:r>
              <a:rPr lang="el-GR" sz="2400" dirty="0" err="1">
                <a:solidFill>
                  <a:schemeClr val="accent4">
                    <a:lumMod val="60000"/>
                    <a:lumOff val="40000"/>
                  </a:schemeClr>
                </a:solidFill>
                <a:effectLst>
                  <a:outerShdw blurRad="38100" dist="38100" dir="2700000" algn="tl">
                    <a:srgbClr val="000000">
                      <a:alpha val="43137"/>
                    </a:srgbClr>
                  </a:outerShdw>
                </a:effectLst>
              </a:rPr>
              <a:t>Climate</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Analytics</a:t>
            </a:r>
            <a:r>
              <a:rPr lang="el-GR" sz="2400" dirty="0">
                <a:solidFill>
                  <a:schemeClr val="accent4">
                    <a:lumMod val="60000"/>
                    <a:lumOff val="40000"/>
                  </a:schemeClr>
                </a:solidFill>
                <a:effectLst>
                  <a:outerShdw blurRad="38100" dist="38100" dir="2700000" algn="tl">
                    <a:srgbClr val="000000">
                      <a:alpha val="43137"/>
                    </a:srgbClr>
                  </a:outerShdw>
                </a:effectLst>
              </a:rPr>
              <a:t> και </a:t>
            </a:r>
            <a:r>
              <a:rPr lang="el-GR" sz="2400" dirty="0" err="1">
                <a:solidFill>
                  <a:schemeClr val="accent4">
                    <a:lumMod val="60000"/>
                    <a:lumOff val="40000"/>
                  </a:schemeClr>
                </a:solidFill>
                <a:effectLst>
                  <a:outerShdw blurRad="38100" dist="38100" dir="2700000" algn="tl">
                    <a:srgbClr val="000000">
                      <a:alpha val="43137"/>
                    </a:srgbClr>
                  </a:outerShdw>
                </a:effectLst>
              </a:rPr>
              <a:t>New</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Climate</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Institute</a:t>
            </a:r>
            <a:r>
              <a:rPr lang="el-GR" sz="2400" dirty="0">
                <a:solidFill>
                  <a:schemeClr val="accent4">
                    <a:lumMod val="60000"/>
                    <a:lumOff val="40000"/>
                  </a:schemeClr>
                </a:solidFill>
                <a:effectLst>
                  <a:outerShdw blurRad="38100" dist="38100" dir="2700000" algn="tl">
                    <a:srgbClr val="000000">
                      <a:alpha val="43137"/>
                    </a:srgbClr>
                  </a:outerShdw>
                </a:effectLst>
              </a:rPr>
              <a:t> παρακολουθούν το επίπεδο φιλοδοξίας της κλιματικής πολιτικής των χωρών σε σχέση με τους στόχους της Συμφωνίας του Παρισιού. Συνεργάζονται στο εργαλείο παρακολούθησης </a:t>
            </a:r>
            <a:r>
              <a:rPr lang="el-GR" sz="2400" dirty="0" err="1">
                <a:solidFill>
                  <a:schemeClr val="accent4">
                    <a:lumMod val="60000"/>
                    <a:lumOff val="40000"/>
                  </a:schemeClr>
                </a:solidFill>
                <a:effectLst>
                  <a:outerShdw blurRad="38100" dist="38100" dir="2700000" algn="tl">
                    <a:srgbClr val="000000">
                      <a:alpha val="43137"/>
                    </a:srgbClr>
                  </a:outerShdw>
                </a:effectLst>
              </a:rPr>
              <a:t>Climate</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Action</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Tracker</a:t>
            </a:r>
            <a:r>
              <a:rPr lang="el-GR" sz="2400" dirty="0">
                <a:solidFill>
                  <a:schemeClr val="accent4">
                    <a:lumMod val="60000"/>
                    <a:lumOff val="40000"/>
                  </a:schemeClr>
                </a:solidFill>
                <a:effectLst>
                  <a:outerShdw blurRad="38100" dist="38100" dir="2700000" algn="tl">
                    <a:srgbClr val="000000">
                      <a:alpha val="43137"/>
                    </a:srgbClr>
                  </a:outerShdw>
                </a:effectLst>
              </a:rPr>
              <a:t>, το οποίο παρέχει μια ανεξάρτητη αξιολόγηση των κυβερνητικών πρωτοβουλιών (</a:t>
            </a:r>
            <a:r>
              <a:rPr lang="el-GR" sz="2400" dirty="0" err="1">
                <a:solidFill>
                  <a:schemeClr val="accent4">
                    <a:lumMod val="60000"/>
                    <a:lumOff val="40000"/>
                  </a:schemeClr>
                </a:solidFill>
                <a:effectLst>
                  <a:outerShdw blurRad="38100" dist="38100" dir="2700000" algn="tl">
                    <a:srgbClr val="000000">
                      <a:alpha val="43137"/>
                    </a:srgbClr>
                  </a:outerShdw>
                </a:effectLst>
              </a:rPr>
              <a:t>Delina</a:t>
            </a:r>
            <a:r>
              <a:rPr lang="el-GR" sz="2400" dirty="0">
                <a:solidFill>
                  <a:schemeClr val="accent4">
                    <a:lumMod val="60000"/>
                    <a:lumOff val="40000"/>
                  </a:schemeClr>
                </a:solidFill>
                <a:effectLst>
                  <a:outerShdw blurRad="38100" dist="38100" dir="2700000" algn="tl">
                    <a:srgbClr val="000000">
                      <a:alpha val="43137"/>
                    </a:srgbClr>
                  </a:outerShdw>
                </a:effectLst>
              </a:rPr>
              <a:t>, 2020), (</a:t>
            </a:r>
            <a:r>
              <a:rPr lang="el-GR" sz="2400" dirty="0" err="1">
                <a:solidFill>
                  <a:schemeClr val="accent4">
                    <a:lumMod val="60000"/>
                    <a:lumOff val="40000"/>
                  </a:schemeClr>
                </a:solidFill>
                <a:effectLst>
                  <a:outerShdw blurRad="38100" dist="38100" dir="2700000" algn="tl">
                    <a:srgbClr val="000000">
                      <a:alpha val="43137"/>
                    </a:srgbClr>
                  </a:outerShdw>
                </a:effectLst>
              </a:rPr>
              <a:t>Mol</a:t>
            </a:r>
            <a:r>
              <a:rPr lang="el-GR" sz="2400" dirty="0">
                <a:solidFill>
                  <a:schemeClr val="accent4">
                    <a:lumMod val="60000"/>
                    <a:lumOff val="40000"/>
                  </a:schemeClr>
                </a:solidFill>
                <a:effectLst>
                  <a:outerShdw blurRad="38100" dist="38100" dir="2700000" algn="tl">
                    <a:srgbClr val="000000">
                      <a:alpha val="43137"/>
                    </a:srgbClr>
                  </a:outerShdw>
                </a:effectLst>
              </a:rPr>
              <a:t>, 2006), (</a:t>
            </a:r>
            <a:r>
              <a:rPr lang="el-GR" sz="2400" dirty="0" err="1">
                <a:solidFill>
                  <a:schemeClr val="accent4">
                    <a:lumMod val="60000"/>
                    <a:lumOff val="40000"/>
                  </a:schemeClr>
                </a:solidFill>
                <a:effectLst>
                  <a:outerShdw blurRad="38100" dist="38100" dir="2700000" algn="tl">
                    <a:srgbClr val="000000">
                      <a:alpha val="43137"/>
                    </a:srgbClr>
                  </a:outerShdw>
                </a:effectLst>
              </a:rPr>
              <a:t>Soma</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Termeer</a:t>
            </a:r>
            <a:r>
              <a:rPr lang="el-GR" sz="2400" dirty="0">
                <a:solidFill>
                  <a:schemeClr val="accent4">
                    <a:lumMod val="60000"/>
                    <a:lumOff val="40000"/>
                  </a:schemeClr>
                </a:solidFill>
                <a:effectLst>
                  <a:outerShdw blurRad="38100" dist="38100" dir="2700000" algn="tl">
                    <a:srgbClr val="000000">
                      <a:alpha val="43137"/>
                    </a:srgbClr>
                  </a:outerShdw>
                </a:effectLst>
              </a:rPr>
              <a:t>, &amp; </a:t>
            </a:r>
            <a:r>
              <a:rPr lang="el-GR" sz="2400" dirty="0" err="1">
                <a:solidFill>
                  <a:schemeClr val="accent4">
                    <a:lumMod val="60000"/>
                    <a:lumOff val="40000"/>
                  </a:schemeClr>
                </a:solidFill>
                <a:effectLst>
                  <a:outerShdw blurRad="38100" dist="38100" dir="2700000" algn="tl">
                    <a:srgbClr val="000000">
                      <a:alpha val="43137"/>
                    </a:srgbClr>
                  </a:outerShdw>
                </a:effectLst>
              </a:rPr>
              <a:t>Opdam</a:t>
            </a:r>
            <a:r>
              <a:rPr lang="el-GR" sz="2400" dirty="0">
                <a:solidFill>
                  <a:schemeClr val="accent4">
                    <a:lumMod val="60000"/>
                    <a:lumOff val="40000"/>
                  </a:schemeClr>
                </a:solidFill>
                <a:effectLst>
                  <a:outerShdw blurRad="38100" dist="38100" dir="2700000" algn="tl">
                    <a:srgbClr val="000000">
                      <a:alpha val="43137"/>
                    </a:srgbClr>
                  </a:outerShdw>
                </a:effectLst>
              </a:rPr>
              <a:t>, 2016).</a:t>
            </a:r>
          </a:p>
          <a:p>
            <a:pPr marL="0" indent="0">
              <a:buNone/>
            </a:pPr>
            <a:endParaRPr lang="el-GR" sz="2400" dirty="0">
              <a:solidFill>
                <a:schemeClr val="accent4">
                  <a:lumMod val="60000"/>
                  <a:lumOff val="40000"/>
                </a:schemeClr>
              </a:solidFill>
              <a:effectLst>
                <a:outerShdw blurRad="38100" dist="38100" dir="2700000" algn="tl">
                  <a:srgbClr val="000000">
                    <a:alpha val="43137"/>
                  </a:srgbClr>
                </a:outerShdw>
              </a:effectLst>
            </a:endParaRPr>
          </a:p>
          <a:p>
            <a:endParaRPr lang="el-GR" sz="2400" dirty="0">
              <a:solidFill>
                <a:schemeClr val="accent4">
                  <a:lumMod val="60000"/>
                  <a:lumOff val="40000"/>
                </a:schemeClr>
              </a:solidFill>
              <a:effectLst>
                <a:outerShdw blurRad="38100" dist="38100" dir="2700000" algn="tl">
                  <a:srgbClr val="000000">
                    <a:alpha val="43137"/>
                  </a:srgbClr>
                </a:outerShdw>
              </a:effectLst>
            </a:endParaRPr>
          </a:p>
        </p:txBody>
      </p:sp>
      <p:sp>
        <p:nvSpPr>
          <p:cNvPr id="4" name="Τίτλος 1">
            <a:extLst>
              <a:ext uri="{FF2B5EF4-FFF2-40B4-BE49-F238E27FC236}">
                <a16:creationId xmlns:a16="http://schemas.microsoft.com/office/drawing/2014/main" id="{397BCF09-F8D4-454F-A782-73E7323C3640}"/>
              </a:ext>
            </a:extLst>
          </p:cNvPr>
          <p:cNvSpPr txBox="1">
            <a:spLocks/>
          </p:cNvSpPr>
          <p:nvPr/>
        </p:nvSpPr>
        <p:spPr>
          <a:xfrm>
            <a:off x="838200" y="942376"/>
            <a:ext cx="10515600" cy="6474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a:solidFill>
                  <a:schemeClr val="bg1"/>
                </a:solidFill>
                <a:effectLst>
                  <a:outerShdw blurRad="38100" dist="38100" dir="2700000" algn="tl">
                    <a:srgbClr val="000000">
                      <a:alpha val="43137"/>
                    </a:srgbClr>
                  </a:outerShdw>
                </a:effectLst>
              </a:rPr>
              <a:t>Δράσεις των ΜΚΟ</a:t>
            </a:r>
            <a:endParaRPr lang="el-GR" b="1" dirty="0">
              <a:solidFill>
                <a:schemeClr val="bg1"/>
              </a:solidFill>
              <a:effectLst>
                <a:outerShdw blurRad="38100" dist="38100" dir="2700000" algn="tl">
                  <a:srgbClr val="000000">
                    <a:alpha val="43137"/>
                  </a:srgbClr>
                </a:outerShdw>
              </a:effectLst>
            </a:endParaRPr>
          </a:p>
        </p:txBody>
      </p:sp>
      <p:sp>
        <p:nvSpPr>
          <p:cNvPr id="8" name="TextBox 7">
            <a:extLst>
              <a:ext uri="{FF2B5EF4-FFF2-40B4-BE49-F238E27FC236}">
                <a16:creationId xmlns:a16="http://schemas.microsoft.com/office/drawing/2014/main" id="{2F77EE98-E191-4227-A45F-BA8FAB365DDB}"/>
              </a:ext>
            </a:extLst>
          </p:cNvPr>
          <p:cNvSpPr txBox="1"/>
          <p:nvPr/>
        </p:nvSpPr>
        <p:spPr>
          <a:xfrm>
            <a:off x="173501" y="3949829"/>
            <a:ext cx="11648049" cy="1569660"/>
          </a:xfrm>
          <a:prstGeom prst="rect">
            <a:avLst/>
          </a:prstGeom>
          <a:noFill/>
        </p:spPr>
        <p:txBody>
          <a:bodyPr wrap="square" rtlCol="0">
            <a:spAutoFit/>
          </a:bodyPr>
          <a:lstStyle/>
          <a:p>
            <a:r>
              <a:rPr lang="el-GR" sz="2400" dirty="0">
                <a:solidFill>
                  <a:schemeClr val="accent4">
                    <a:lumMod val="60000"/>
                    <a:lumOff val="40000"/>
                  </a:schemeClr>
                </a:solidFill>
                <a:effectLst>
                  <a:outerShdw blurRad="38100" dist="38100" dir="2700000" algn="tl">
                    <a:srgbClr val="000000">
                      <a:alpha val="43137"/>
                    </a:srgbClr>
                  </a:outerShdw>
                </a:effectLst>
              </a:rPr>
              <a:t>Η δικαστική διεκδίκηση της κλιματικής αλλαγής είναι ένας άλλος τομέας στον οποίο οι ΜΚΟ είναι πολύ δραστήριες, τόσο σε μεμονωμένα έθνη όσο και σε διεθνές επίπεδο (</a:t>
            </a:r>
            <a:r>
              <a:rPr lang="es-US" sz="2400" dirty="0" err="1">
                <a:solidFill>
                  <a:schemeClr val="accent4">
                    <a:lumMod val="60000"/>
                    <a:lumOff val="40000"/>
                  </a:schemeClr>
                </a:solidFill>
                <a:effectLst>
                  <a:outerShdw blurRad="38100" dist="38100" dir="2700000" algn="tl">
                    <a:srgbClr val="000000">
                      <a:alpha val="43137"/>
                    </a:srgbClr>
                  </a:outerShdw>
                </a:effectLst>
              </a:rPr>
              <a:t>Kahl</a:t>
            </a:r>
            <a:r>
              <a:rPr lang="es-US" sz="2400" dirty="0">
                <a:solidFill>
                  <a:schemeClr val="accent4">
                    <a:lumMod val="60000"/>
                    <a:lumOff val="40000"/>
                  </a:schemeClr>
                </a:solidFill>
                <a:effectLst>
                  <a:outerShdw blurRad="38100" dist="38100" dir="2700000" algn="tl">
                    <a:srgbClr val="000000">
                      <a:alpha val="43137"/>
                    </a:srgbClr>
                  </a:outerShdw>
                </a:effectLst>
              </a:rPr>
              <a:t> &amp; Weller, 2021), (</a:t>
            </a:r>
            <a:r>
              <a:rPr lang="es-US" sz="2400" dirty="0" err="1">
                <a:solidFill>
                  <a:schemeClr val="accent4">
                    <a:lumMod val="60000"/>
                    <a:lumOff val="40000"/>
                  </a:schemeClr>
                </a:solidFill>
                <a:effectLst>
                  <a:outerShdw blurRad="38100" dist="38100" dir="2700000" algn="tl">
                    <a:srgbClr val="000000">
                      <a:alpha val="43137"/>
                    </a:srgbClr>
                  </a:outerShdw>
                </a:effectLst>
              </a:rPr>
              <a:t>Peel</a:t>
            </a:r>
            <a:r>
              <a:rPr lang="es-US" sz="2400" dirty="0">
                <a:solidFill>
                  <a:schemeClr val="accent4">
                    <a:lumMod val="60000"/>
                    <a:lumOff val="40000"/>
                  </a:schemeClr>
                </a:solidFill>
                <a:effectLst>
                  <a:outerShdw blurRad="38100" dist="38100" dir="2700000" algn="tl">
                    <a:srgbClr val="000000">
                      <a:alpha val="43137"/>
                    </a:srgbClr>
                  </a:outerShdw>
                </a:effectLst>
              </a:rPr>
              <a:t> &amp; Lin, </a:t>
            </a:r>
            <a:r>
              <a:rPr lang="es-US" sz="2400" dirty="0" err="1">
                <a:solidFill>
                  <a:schemeClr val="accent4">
                    <a:lumMod val="60000"/>
                    <a:lumOff val="40000"/>
                  </a:schemeClr>
                </a:solidFill>
                <a:effectLst>
                  <a:outerShdw blurRad="38100" dist="38100" dir="2700000" algn="tl">
                    <a:srgbClr val="000000">
                      <a:alpha val="43137"/>
                    </a:srgbClr>
                  </a:outerShdw>
                </a:effectLst>
              </a:rPr>
              <a:t>Transnational</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climate</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litigation</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the</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contribution</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of</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the</a:t>
            </a:r>
            <a:r>
              <a:rPr lang="es-US" sz="2400" dirty="0">
                <a:solidFill>
                  <a:schemeClr val="accent4">
                    <a:lumMod val="60000"/>
                    <a:lumOff val="40000"/>
                  </a:schemeClr>
                </a:solidFill>
                <a:effectLst>
                  <a:outerShdw blurRad="38100" dist="38100" dir="2700000" algn="tl">
                    <a:srgbClr val="000000">
                      <a:alpha val="43137"/>
                    </a:srgbClr>
                  </a:outerShdw>
                </a:effectLst>
              </a:rPr>
              <a:t> global </a:t>
            </a:r>
            <a:r>
              <a:rPr lang="es-US" sz="2400" dirty="0" err="1">
                <a:solidFill>
                  <a:schemeClr val="accent4">
                    <a:lumMod val="60000"/>
                    <a:lumOff val="40000"/>
                  </a:schemeClr>
                </a:solidFill>
                <a:effectLst>
                  <a:outerShdw blurRad="38100" dist="38100" dir="2700000" algn="tl">
                    <a:srgbClr val="000000">
                      <a:alpha val="43137"/>
                    </a:srgbClr>
                  </a:outerShdw>
                </a:effectLst>
              </a:rPr>
              <a:t>south</a:t>
            </a:r>
            <a:r>
              <a:rPr lang="es-US" sz="2400" dirty="0">
                <a:solidFill>
                  <a:schemeClr val="accent4">
                    <a:lumMod val="60000"/>
                    <a:lumOff val="40000"/>
                  </a:schemeClr>
                </a:solidFill>
                <a:effectLst>
                  <a:outerShdw blurRad="38100" dist="38100" dir="2700000" algn="tl">
                    <a:srgbClr val="000000">
                      <a:alpha val="43137"/>
                    </a:srgbClr>
                  </a:outerShdw>
                </a:effectLst>
              </a:rPr>
              <a:t>. , 2019), (</a:t>
            </a:r>
            <a:r>
              <a:rPr lang="es-US" sz="2400" dirty="0" err="1">
                <a:solidFill>
                  <a:schemeClr val="accent4">
                    <a:lumMod val="60000"/>
                    <a:lumOff val="40000"/>
                  </a:schemeClr>
                </a:solidFill>
                <a:effectLst>
                  <a:outerShdw blurRad="38100" dist="38100" dir="2700000" algn="tl">
                    <a:srgbClr val="000000">
                      <a:alpha val="43137"/>
                    </a:srgbClr>
                  </a:outerShdw>
                </a:effectLst>
              </a:rPr>
              <a:t>Peel</a:t>
            </a:r>
            <a:r>
              <a:rPr lang="es-US" sz="2400" dirty="0">
                <a:solidFill>
                  <a:schemeClr val="accent4">
                    <a:lumMod val="60000"/>
                    <a:lumOff val="40000"/>
                  </a:schemeClr>
                </a:solidFill>
                <a:effectLst>
                  <a:outerShdw blurRad="38100" dist="38100" dir="2700000" algn="tl">
                    <a:srgbClr val="000000">
                      <a:alpha val="43137"/>
                    </a:srgbClr>
                  </a:outerShdw>
                </a:effectLst>
              </a:rPr>
              <a:t> &amp; </a:t>
            </a:r>
            <a:r>
              <a:rPr lang="es-US" sz="2400" dirty="0" err="1">
                <a:solidFill>
                  <a:schemeClr val="accent4">
                    <a:lumMod val="60000"/>
                    <a:lumOff val="40000"/>
                  </a:schemeClr>
                </a:solidFill>
                <a:effectLst>
                  <a:outerShdw blurRad="38100" dist="38100" dir="2700000" algn="tl">
                    <a:srgbClr val="000000">
                      <a:alpha val="43137"/>
                    </a:srgbClr>
                  </a:outerShdw>
                </a:effectLst>
              </a:rPr>
              <a:t>Osofsky</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Climate</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change</a:t>
            </a:r>
            <a:r>
              <a:rPr lang="es-US" sz="2400" dirty="0">
                <a:solidFill>
                  <a:schemeClr val="accent4">
                    <a:lumMod val="60000"/>
                    <a:lumOff val="40000"/>
                  </a:schemeClr>
                </a:solidFill>
                <a:effectLst>
                  <a:outerShdw blurRad="38100" dist="38100" dir="2700000" algn="tl">
                    <a:srgbClr val="000000">
                      <a:alpha val="43137"/>
                    </a:srgbClr>
                  </a:outerShdw>
                </a:effectLst>
              </a:rPr>
              <a:t> </a:t>
            </a:r>
            <a:r>
              <a:rPr lang="es-US" sz="2400" dirty="0" err="1">
                <a:solidFill>
                  <a:schemeClr val="accent4">
                    <a:lumMod val="60000"/>
                    <a:lumOff val="40000"/>
                  </a:schemeClr>
                </a:solidFill>
                <a:effectLst>
                  <a:outerShdw blurRad="38100" dist="38100" dir="2700000" algn="tl">
                    <a:srgbClr val="000000">
                      <a:alpha val="43137"/>
                    </a:srgbClr>
                  </a:outerShdw>
                </a:effectLst>
              </a:rPr>
              <a:t>litigation</a:t>
            </a:r>
            <a:r>
              <a:rPr lang="es-US" sz="2400" dirty="0">
                <a:solidFill>
                  <a:schemeClr val="accent4">
                    <a:lumMod val="60000"/>
                    <a:lumOff val="40000"/>
                  </a:schemeClr>
                </a:solidFill>
                <a:effectLst>
                  <a:outerShdw blurRad="38100" dist="38100" dir="2700000" algn="tl">
                    <a:srgbClr val="000000">
                      <a:alpha val="43137"/>
                    </a:srgbClr>
                  </a:outerShdw>
                </a:effectLst>
              </a:rPr>
              <a:t>, 2020)</a:t>
            </a:r>
            <a:endParaRPr lang="el-GR" sz="2400" dirty="0">
              <a:solidFill>
                <a:schemeClr val="accent4">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58244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12194B-302C-434F-A71C-34F239B05D9A}"/>
              </a:ext>
            </a:extLst>
          </p:cNvPr>
          <p:cNvSpPr>
            <a:spLocks noGrp="1"/>
          </p:cNvSpPr>
          <p:nvPr>
            <p:ph type="title"/>
          </p:nvPr>
        </p:nvSpPr>
        <p:spPr>
          <a:xfrm>
            <a:off x="838200" y="97838"/>
            <a:ext cx="10515600" cy="900967"/>
          </a:xfrm>
        </p:spPr>
        <p:txBody>
          <a:bodyPr/>
          <a:lstStyle/>
          <a:p>
            <a:pPr algn="ctr"/>
            <a:r>
              <a:rPr lang="el-GR" b="1" dirty="0">
                <a:solidFill>
                  <a:schemeClr val="bg1"/>
                </a:solidFill>
                <a:effectLst>
                  <a:outerShdw blurRad="38100" dist="38100" dir="2700000" algn="tl">
                    <a:srgbClr val="000000">
                      <a:alpha val="43137"/>
                    </a:srgbClr>
                  </a:outerShdw>
                </a:effectLst>
              </a:rPr>
              <a:t>Δράσεις για την κλιματική αλλαγή</a:t>
            </a:r>
          </a:p>
        </p:txBody>
      </p:sp>
      <p:sp>
        <p:nvSpPr>
          <p:cNvPr id="3" name="Θέση περιεχομένου 2">
            <a:extLst>
              <a:ext uri="{FF2B5EF4-FFF2-40B4-BE49-F238E27FC236}">
                <a16:creationId xmlns:a16="http://schemas.microsoft.com/office/drawing/2014/main" id="{D330EB66-302B-43C1-8833-3428CAE2563F}"/>
              </a:ext>
            </a:extLst>
          </p:cNvPr>
          <p:cNvSpPr>
            <a:spLocks noGrp="1"/>
          </p:cNvSpPr>
          <p:nvPr>
            <p:ph idx="1"/>
          </p:nvPr>
        </p:nvSpPr>
        <p:spPr>
          <a:xfrm>
            <a:off x="140677" y="1589809"/>
            <a:ext cx="11746523" cy="2278806"/>
          </a:xfrm>
        </p:spPr>
        <p:txBody>
          <a:bodyPr>
            <a:normAutofit/>
          </a:bodyPr>
          <a:lstStyle/>
          <a:p>
            <a:pPr marL="0" indent="0">
              <a:buNone/>
            </a:pPr>
            <a:endParaRPr lang="el-GR" sz="2400" dirty="0">
              <a:solidFill>
                <a:schemeClr val="accent4">
                  <a:lumMod val="60000"/>
                  <a:lumOff val="40000"/>
                </a:schemeClr>
              </a:solidFill>
              <a:effectLst>
                <a:outerShdw blurRad="38100" dist="38100" dir="2700000" algn="tl">
                  <a:srgbClr val="000000">
                    <a:alpha val="43137"/>
                  </a:srgbClr>
                </a:outerShdw>
              </a:effectLst>
            </a:endParaRPr>
          </a:p>
          <a:p>
            <a:endParaRPr lang="el-GR" sz="2400" dirty="0">
              <a:solidFill>
                <a:schemeClr val="accent4">
                  <a:lumMod val="60000"/>
                  <a:lumOff val="40000"/>
                </a:schemeClr>
              </a:solidFill>
              <a:effectLst>
                <a:outerShdw blurRad="38100" dist="38100" dir="2700000" algn="tl">
                  <a:srgbClr val="000000">
                    <a:alpha val="43137"/>
                  </a:srgbClr>
                </a:outerShdw>
              </a:effectLst>
            </a:endParaRPr>
          </a:p>
        </p:txBody>
      </p:sp>
      <p:sp>
        <p:nvSpPr>
          <p:cNvPr id="4" name="Τίτλος 1">
            <a:extLst>
              <a:ext uri="{FF2B5EF4-FFF2-40B4-BE49-F238E27FC236}">
                <a16:creationId xmlns:a16="http://schemas.microsoft.com/office/drawing/2014/main" id="{397BCF09-F8D4-454F-A782-73E7323C3640}"/>
              </a:ext>
            </a:extLst>
          </p:cNvPr>
          <p:cNvSpPr txBox="1">
            <a:spLocks/>
          </p:cNvSpPr>
          <p:nvPr/>
        </p:nvSpPr>
        <p:spPr>
          <a:xfrm>
            <a:off x="838200" y="829832"/>
            <a:ext cx="10515600" cy="6474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a:solidFill>
                  <a:schemeClr val="bg1"/>
                </a:solidFill>
                <a:effectLst>
                  <a:outerShdw blurRad="38100" dist="38100" dir="2700000" algn="tl">
                    <a:srgbClr val="000000">
                      <a:alpha val="43137"/>
                    </a:srgbClr>
                  </a:outerShdw>
                </a:effectLst>
              </a:rPr>
              <a:t>Δράσεις της της κοινωνίας των πολιτών  ΜΚΟ</a:t>
            </a:r>
            <a:endParaRPr lang="el-GR" b="1" dirty="0">
              <a:solidFill>
                <a:schemeClr val="bg1"/>
              </a:solidFill>
              <a:effectLst>
                <a:outerShdw blurRad="38100" dist="38100" dir="2700000" algn="tl">
                  <a:srgbClr val="000000">
                    <a:alpha val="43137"/>
                  </a:srgbClr>
                </a:outerShdw>
              </a:effectLst>
            </a:endParaRPr>
          </a:p>
        </p:txBody>
      </p:sp>
      <p:sp>
        <p:nvSpPr>
          <p:cNvPr id="8" name="TextBox 7">
            <a:extLst>
              <a:ext uri="{FF2B5EF4-FFF2-40B4-BE49-F238E27FC236}">
                <a16:creationId xmlns:a16="http://schemas.microsoft.com/office/drawing/2014/main" id="{2F77EE98-E191-4227-A45F-BA8FAB365DDB}"/>
              </a:ext>
            </a:extLst>
          </p:cNvPr>
          <p:cNvSpPr txBox="1"/>
          <p:nvPr/>
        </p:nvSpPr>
        <p:spPr>
          <a:xfrm>
            <a:off x="0" y="1589808"/>
            <a:ext cx="12192000" cy="5262979"/>
          </a:xfrm>
          <a:prstGeom prst="rect">
            <a:avLst/>
          </a:prstGeom>
          <a:noFill/>
        </p:spPr>
        <p:txBody>
          <a:bodyPr wrap="square" rtlCol="0">
            <a:spAutoFit/>
          </a:bodyPr>
          <a:lstStyle/>
          <a:p>
            <a:r>
              <a:rPr lang="el-GR" sz="2400" dirty="0">
                <a:solidFill>
                  <a:schemeClr val="accent4">
                    <a:lumMod val="60000"/>
                    <a:lumOff val="40000"/>
                  </a:schemeClr>
                </a:solidFill>
                <a:effectLst>
                  <a:outerShdw blurRad="38100" dist="38100" dir="2700000" algn="tl">
                    <a:srgbClr val="000000">
                      <a:alpha val="43137"/>
                    </a:srgbClr>
                  </a:outerShdw>
                </a:effectLst>
              </a:rPr>
              <a:t>Η δράση για το κλίμα αναφέρεται σε προσπάθειες της κοινωνίας των πολιτών στις οποίες τα μέλη της καλούν τους φορείς χάραξης πολιτικής να εφαρμόσουν πιο φιλόδοξες πολιτικές για το κλίμα. Η έννοια του "ενεργού πολίτη" (</a:t>
            </a:r>
            <a:r>
              <a:rPr lang="en-US" sz="2400" dirty="0">
                <a:solidFill>
                  <a:schemeClr val="accent4">
                    <a:lumMod val="60000"/>
                    <a:lumOff val="40000"/>
                  </a:schemeClr>
                </a:solidFill>
                <a:effectLst>
                  <a:outerShdw blurRad="38100" dist="38100" dir="2700000" algn="tl">
                    <a:srgbClr val="000000">
                      <a:alpha val="43137"/>
                    </a:srgbClr>
                  </a:outerShdw>
                </a:effectLst>
              </a:rPr>
              <a:t>Hoskins</a:t>
            </a:r>
            <a:r>
              <a:rPr lang="el-GR" sz="2400" dirty="0">
                <a:solidFill>
                  <a:schemeClr val="accent4">
                    <a:lumMod val="60000"/>
                    <a:lumOff val="40000"/>
                  </a:schemeClr>
                </a:solidFill>
                <a:effectLst>
                  <a:outerShdw blurRad="38100" dist="38100" dir="2700000" algn="tl">
                    <a:srgbClr val="000000">
                      <a:alpha val="43137"/>
                    </a:srgbClr>
                  </a:outerShdw>
                </a:effectLst>
              </a:rPr>
              <a:t> &amp; </a:t>
            </a:r>
            <a:r>
              <a:rPr lang="en-US" sz="2400" dirty="0" err="1">
                <a:solidFill>
                  <a:schemeClr val="accent4">
                    <a:lumMod val="60000"/>
                    <a:lumOff val="40000"/>
                  </a:schemeClr>
                </a:solidFill>
                <a:effectLst>
                  <a:outerShdw blurRad="38100" dist="38100" dir="2700000" algn="tl">
                    <a:srgbClr val="000000">
                      <a:alpha val="43137"/>
                    </a:srgbClr>
                  </a:outerShdw>
                </a:effectLst>
              </a:rPr>
              <a:t>Mascherini</a:t>
            </a:r>
            <a:r>
              <a:rPr lang="el-GR" sz="2400" dirty="0">
                <a:solidFill>
                  <a:schemeClr val="accent4">
                    <a:lumMod val="60000"/>
                    <a:lumOff val="40000"/>
                  </a:schemeClr>
                </a:solidFill>
                <a:effectLst>
                  <a:outerShdw blurRad="38100" dist="38100" dir="2700000" algn="tl">
                    <a:srgbClr val="000000">
                      <a:alpha val="43137"/>
                    </a:srgbClr>
                  </a:outerShdw>
                </a:effectLst>
              </a:rPr>
              <a:t>, 2009) έχει οδηγήσει στη δημιουργία περιβαλλοντικών κινημάτων όχι μόνο στις προηγμένες δημοκρατίες της αγοράς, αλλά και σε χώρες μετάβασης, όπως η Βραζιλία (</a:t>
            </a:r>
            <a:r>
              <a:rPr lang="en-US" sz="2400" dirty="0">
                <a:solidFill>
                  <a:schemeClr val="accent4">
                    <a:lumMod val="60000"/>
                    <a:lumOff val="40000"/>
                  </a:schemeClr>
                </a:solidFill>
                <a:effectLst>
                  <a:outerShdw blurRad="38100" dist="38100" dir="2700000" algn="tl">
                    <a:srgbClr val="000000">
                      <a:alpha val="43137"/>
                    </a:srgbClr>
                  </a:outerShdw>
                </a:effectLst>
              </a:rPr>
              <a:t>Hochstetler K</a:t>
            </a:r>
            <a:r>
              <a:rPr lang="el-GR" sz="2400" dirty="0">
                <a:solidFill>
                  <a:schemeClr val="accent4">
                    <a:lumMod val="60000"/>
                    <a:lumOff val="40000"/>
                  </a:schemeClr>
                </a:solidFill>
                <a:effectLst>
                  <a:outerShdw blurRad="38100" dist="38100" dir="2700000" algn="tl">
                    <a:srgbClr val="000000">
                      <a:alpha val="43137"/>
                    </a:srgbClr>
                  </a:outerShdw>
                </a:effectLst>
              </a:rPr>
              <a:t>. , 2021), (</a:t>
            </a:r>
            <a:r>
              <a:rPr lang="en-US" sz="2400" dirty="0">
                <a:solidFill>
                  <a:schemeClr val="accent4">
                    <a:lumMod val="60000"/>
                    <a:lumOff val="40000"/>
                  </a:schemeClr>
                </a:solidFill>
                <a:effectLst>
                  <a:outerShdw blurRad="38100" dist="38100" dir="2700000" algn="tl">
                    <a:srgbClr val="000000">
                      <a:alpha val="43137"/>
                    </a:srgbClr>
                  </a:outerShdw>
                </a:effectLst>
              </a:rPr>
              <a:t>Hochstetler</a:t>
            </a:r>
            <a:r>
              <a:rPr lang="el-GR" sz="2400" dirty="0">
                <a:solidFill>
                  <a:schemeClr val="accent4">
                    <a:lumMod val="60000"/>
                    <a:lumOff val="40000"/>
                  </a:schemeClr>
                </a:solidFill>
                <a:effectLst>
                  <a:outerShdw blurRad="38100" dist="38100" dir="2700000" algn="tl">
                    <a:srgbClr val="000000">
                      <a:alpha val="43137"/>
                    </a:srgbClr>
                  </a:outerShdw>
                </a:effectLst>
              </a:rPr>
              <a:t> &amp; </a:t>
            </a:r>
            <a:r>
              <a:rPr lang="en-US" sz="2400" dirty="0">
                <a:solidFill>
                  <a:schemeClr val="accent4">
                    <a:lumMod val="60000"/>
                    <a:lumOff val="40000"/>
                  </a:schemeClr>
                </a:solidFill>
                <a:effectLst>
                  <a:outerShdw blurRad="38100" dist="38100" dir="2700000" algn="tl">
                    <a:srgbClr val="000000">
                      <a:alpha val="43137"/>
                    </a:srgbClr>
                  </a:outerShdw>
                </a:effectLst>
              </a:rPr>
              <a:t>Ricardo </a:t>
            </a:r>
            <a:r>
              <a:rPr lang="en-US" sz="2400" dirty="0" err="1">
                <a:solidFill>
                  <a:schemeClr val="accent4">
                    <a:lumMod val="60000"/>
                    <a:lumOff val="40000"/>
                  </a:schemeClr>
                </a:solidFill>
                <a:effectLst>
                  <a:outerShdw blurRad="38100" dist="38100" dir="2700000" algn="tl">
                    <a:srgbClr val="000000">
                      <a:alpha val="43137"/>
                    </a:srgbClr>
                  </a:outerShdw>
                </a:effectLst>
              </a:rPr>
              <a:t>Tranjan</a:t>
            </a:r>
            <a:r>
              <a:rPr lang="el-GR" sz="2400" dirty="0">
                <a:solidFill>
                  <a:schemeClr val="accent4">
                    <a:lumMod val="60000"/>
                    <a:lumOff val="40000"/>
                  </a:schemeClr>
                </a:solidFill>
                <a:effectLst>
                  <a:outerShdw blurRad="38100" dist="38100" dir="2700000" algn="tl">
                    <a:srgbClr val="000000">
                      <a:alpha val="43137"/>
                    </a:srgbClr>
                  </a:outerShdw>
                </a:effectLst>
              </a:rPr>
              <a:t>, 2016). </a:t>
            </a:r>
          </a:p>
          <a:p>
            <a:r>
              <a:rPr lang="el-GR" sz="2400" dirty="0">
                <a:solidFill>
                  <a:schemeClr val="accent4">
                    <a:lumMod val="60000"/>
                    <a:lumOff val="40000"/>
                  </a:schemeClr>
                </a:solidFill>
                <a:effectLst>
                  <a:outerShdw blurRad="38100" dist="38100" dir="2700000" algn="tl">
                    <a:srgbClr val="000000">
                      <a:alpha val="43137"/>
                    </a:srgbClr>
                  </a:outerShdw>
                </a:effectLst>
              </a:rPr>
              <a:t>Η εκστρατεία </a:t>
            </a:r>
            <a:r>
              <a:rPr lang="el-GR" sz="2400" dirty="0" err="1">
                <a:solidFill>
                  <a:schemeClr val="accent4">
                    <a:lumMod val="60000"/>
                    <a:lumOff val="40000"/>
                  </a:schemeClr>
                </a:solidFill>
                <a:effectLst>
                  <a:outerShdw blurRad="38100" dist="38100" dir="2700000" algn="tl">
                    <a:srgbClr val="000000">
                      <a:alpha val="43137"/>
                    </a:srgbClr>
                  </a:outerShdw>
                </a:effectLst>
              </a:rPr>
              <a:t>Fridays</a:t>
            </a:r>
            <a:r>
              <a:rPr lang="el-GR" sz="2400" dirty="0">
                <a:solidFill>
                  <a:schemeClr val="accent4">
                    <a:lumMod val="60000"/>
                    <a:lumOff val="40000"/>
                  </a:schemeClr>
                </a:solidFill>
                <a:effectLst>
                  <a:outerShdw blurRad="38100" dist="38100" dir="2700000" algn="tl">
                    <a:srgbClr val="000000">
                      <a:alpha val="43137"/>
                    </a:srgbClr>
                  </a:outerShdw>
                </a:effectLst>
              </a:rPr>
              <a:t> for </a:t>
            </a:r>
            <a:r>
              <a:rPr lang="el-GR" sz="2400" dirty="0" err="1">
                <a:solidFill>
                  <a:schemeClr val="accent4">
                    <a:lumMod val="60000"/>
                    <a:lumOff val="40000"/>
                  </a:schemeClr>
                </a:solidFill>
                <a:effectLst>
                  <a:outerShdw blurRad="38100" dist="38100" dir="2700000" algn="tl">
                    <a:srgbClr val="000000">
                      <a:alpha val="43137"/>
                    </a:srgbClr>
                  </a:outerShdw>
                </a:effectLst>
              </a:rPr>
              <a:t>Future</a:t>
            </a:r>
            <a:r>
              <a:rPr lang="el-GR" sz="2400" dirty="0">
                <a:solidFill>
                  <a:schemeClr val="accent4">
                    <a:lumMod val="60000"/>
                    <a:lumOff val="40000"/>
                  </a:schemeClr>
                </a:solidFill>
                <a:effectLst>
                  <a:outerShdw blurRad="38100" dist="38100" dir="2700000" algn="tl">
                    <a:srgbClr val="000000">
                      <a:alpha val="43137"/>
                    </a:srgbClr>
                  </a:outerShdw>
                </a:effectLst>
              </a:rPr>
              <a:t>, η οποία περιλαμβάνει σχολικές αποχές για την ευαισθητοποίηση του κλίματος και ιδρύθηκε από τη Σουηδή φοιτήτρια </a:t>
            </a:r>
            <a:r>
              <a:rPr lang="el-GR" sz="2400" dirty="0" err="1">
                <a:solidFill>
                  <a:schemeClr val="accent4">
                    <a:lumMod val="60000"/>
                    <a:lumOff val="40000"/>
                  </a:schemeClr>
                </a:solidFill>
                <a:effectLst>
                  <a:outerShdw blurRad="38100" dist="38100" dir="2700000" algn="tl">
                    <a:srgbClr val="000000">
                      <a:alpha val="43137"/>
                    </a:srgbClr>
                  </a:outerShdw>
                </a:effectLst>
              </a:rPr>
              <a:t>Greta</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l-GR" sz="2400" dirty="0" err="1">
                <a:solidFill>
                  <a:schemeClr val="accent4">
                    <a:lumMod val="60000"/>
                    <a:lumOff val="40000"/>
                  </a:schemeClr>
                </a:solidFill>
                <a:effectLst>
                  <a:outerShdw blurRad="38100" dist="38100" dir="2700000" algn="tl">
                    <a:srgbClr val="000000">
                      <a:alpha val="43137"/>
                    </a:srgbClr>
                  </a:outerShdw>
                </a:effectLst>
              </a:rPr>
              <a:t>Thunberg</a:t>
            </a:r>
            <a:r>
              <a:rPr lang="el-GR" sz="2400" dirty="0">
                <a:solidFill>
                  <a:schemeClr val="accent4">
                    <a:lumMod val="60000"/>
                    <a:lumOff val="40000"/>
                  </a:schemeClr>
                </a:solidFill>
                <a:effectLst>
                  <a:outerShdw blurRad="38100" dist="38100" dir="2700000" algn="tl">
                    <a:srgbClr val="000000">
                      <a:alpha val="43137"/>
                    </a:srgbClr>
                  </a:outerShdw>
                </a:effectLst>
              </a:rPr>
              <a:t>, αντιπροσωπεύει έναν νέο τύπο διαμαρτυρίας, καθώς κατάφερε να κινητοποιήσει μεγάλο αριθμό νέων ανθρώπων για να ασκήσουν πίεση στους πολιτικούς (</a:t>
            </a:r>
            <a:r>
              <a:rPr lang="en-US" sz="2400" dirty="0" err="1">
                <a:solidFill>
                  <a:schemeClr val="accent4">
                    <a:lumMod val="60000"/>
                    <a:lumOff val="40000"/>
                  </a:schemeClr>
                </a:solidFill>
                <a:effectLst>
                  <a:outerShdw blurRad="38100" dist="38100" dir="2700000" algn="tl">
                    <a:srgbClr val="000000">
                      <a:alpha val="43137"/>
                    </a:srgbClr>
                  </a:outerShdw>
                </a:effectLst>
              </a:rPr>
              <a:t>Boulianne</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n-US" sz="2400" dirty="0" err="1">
                <a:solidFill>
                  <a:schemeClr val="accent4">
                    <a:lumMod val="60000"/>
                    <a:lumOff val="40000"/>
                  </a:schemeClr>
                </a:solidFill>
                <a:effectLst>
                  <a:outerShdw blurRad="38100" dist="38100" dir="2700000" algn="tl">
                    <a:srgbClr val="000000">
                      <a:alpha val="43137"/>
                    </a:srgbClr>
                  </a:outerShdw>
                </a:effectLst>
              </a:rPr>
              <a:t>Lalancette</a:t>
            </a:r>
            <a:r>
              <a:rPr lang="el-GR" sz="2400" dirty="0">
                <a:solidFill>
                  <a:schemeClr val="accent4">
                    <a:lumMod val="60000"/>
                    <a:lumOff val="40000"/>
                  </a:schemeClr>
                </a:solidFill>
                <a:effectLst>
                  <a:outerShdw blurRad="38100" dist="38100" dir="2700000" algn="tl">
                    <a:srgbClr val="000000">
                      <a:alpha val="43137"/>
                    </a:srgbClr>
                  </a:outerShdw>
                </a:effectLst>
              </a:rPr>
              <a:t>, &amp; </a:t>
            </a:r>
            <a:r>
              <a:rPr lang="en-US" sz="2400" dirty="0" err="1">
                <a:solidFill>
                  <a:schemeClr val="accent4">
                    <a:lumMod val="60000"/>
                    <a:lumOff val="40000"/>
                  </a:schemeClr>
                </a:solidFill>
                <a:effectLst>
                  <a:outerShdw blurRad="38100" dist="38100" dir="2700000" algn="tl">
                    <a:srgbClr val="000000">
                      <a:alpha val="43137"/>
                    </a:srgbClr>
                  </a:outerShdw>
                </a:effectLst>
              </a:rPr>
              <a:t>Ilkiw</a:t>
            </a:r>
            <a:r>
              <a:rPr lang="el-GR" sz="2400" dirty="0">
                <a:solidFill>
                  <a:schemeClr val="accent4">
                    <a:lumMod val="60000"/>
                    <a:lumOff val="40000"/>
                  </a:schemeClr>
                </a:solidFill>
                <a:effectLst>
                  <a:outerShdw blurRad="38100" dist="38100" dir="2700000" algn="tl">
                    <a:srgbClr val="000000">
                      <a:alpha val="43137"/>
                    </a:srgbClr>
                  </a:outerShdw>
                </a:effectLst>
              </a:rPr>
              <a:t>, 2020), (</a:t>
            </a:r>
            <a:r>
              <a:rPr lang="en-US" sz="2400" dirty="0">
                <a:solidFill>
                  <a:schemeClr val="accent4">
                    <a:lumMod val="60000"/>
                    <a:lumOff val="40000"/>
                  </a:schemeClr>
                </a:solidFill>
                <a:effectLst>
                  <a:outerShdw blurRad="38100" dist="38100" dir="2700000" algn="tl">
                    <a:srgbClr val="000000">
                      <a:alpha val="43137"/>
                    </a:srgbClr>
                  </a:outerShdw>
                </a:effectLst>
              </a:rPr>
              <a:t>Fisher</a:t>
            </a:r>
            <a:r>
              <a:rPr lang="el-GR" sz="2400" dirty="0">
                <a:solidFill>
                  <a:schemeClr val="accent4">
                    <a:lumMod val="60000"/>
                    <a:lumOff val="40000"/>
                  </a:schemeClr>
                </a:solidFill>
                <a:effectLst>
                  <a:outerShdw blurRad="38100" dist="38100" dir="2700000" algn="tl">
                    <a:srgbClr val="000000">
                      <a:alpha val="43137"/>
                    </a:srgbClr>
                  </a:outerShdw>
                </a:effectLst>
              </a:rPr>
              <a:t> &amp; </a:t>
            </a:r>
            <a:r>
              <a:rPr lang="en-US" sz="2400" dirty="0">
                <a:solidFill>
                  <a:schemeClr val="accent4">
                    <a:lumMod val="60000"/>
                    <a:lumOff val="40000"/>
                  </a:schemeClr>
                </a:solidFill>
                <a:effectLst>
                  <a:outerShdw blurRad="38100" dist="38100" dir="2700000" algn="tl">
                    <a:srgbClr val="000000">
                      <a:alpha val="43137"/>
                    </a:srgbClr>
                  </a:outerShdw>
                </a:effectLst>
              </a:rPr>
              <a:t>Nasrin</a:t>
            </a:r>
            <a:r>
              <a:rPr lang="el-GR" sz="2400" dirty="0">
                <a:solidFill>
                  <a:schemeClr val="accent4">
                    <a:lumMod val="60000"/>
                    <a:lumOff val="40000"/>
                  </a:schemeClr>
                </a:solidFill>
                <a:effectLst>
                  <a:outerShdw blurRad="38100" dist="38100" dir="2700000" algn="tl">
                    <a:srgbClr val="000000">
                      <a:alpha val="43137"/>
                    </a:srgbClr>
                  </a:outerShdw>
                </a:effectLst>
              </a:rPr>
              <a:t>, </a:t>
            </a:r>
            <a:r>
              <a:rPr lang="en-US" sz="2400" dirty="0">
                <a:solidFill>
                  <a:schemeClr val="accent4">
                    <a:lumMod val="60000"/>
                    <a:lumOff val="40000"/>
                  </a:schemeClr>
                </a:solidFill>
                <a:effectLst>
                  <a:outerShdw blurRad="38100" dist="38100" dir="2700000" algn="tl">
                    <a:srgbClr val="000000">
                      <a:alpha val="43137"/>
                    </a:srgbClr>
                  </a:outerShdw>
                </a:effectLst>
              </a:rPr>
              <a:t>Shifting coalitions within the youth climate movement in the US</a:t>
            </a:r>
            <a:r>
              <a:rPr lang="el-GR" sz="2400" dirty="0">
                <a:solidFill>
                  <a:schemeClr val="accent4">
                    <a:lumMod val="60000"/>
                    <a:lumOff val="40000"/>
                  </a:schemeClr>
                </a:solidFill>
                <a:effectLst>
                  <a:outerShdw blurRad="38100" dist="38100" dir="2700000" algn="tl">
                    <a:srgbClr val="000000">
                      <a:alpha val="43137"/>
                    </a:srgbClr>
                  </a:outerShdw>
                </a:effectLst>
              </a:rPr>
              <a:t>, 2021). Μια άλλη αξιοσημείωτη πτυχή αυτού του κινήματος είναι ότι οι επιστήμονες υποστήριξαν τις εκκλήσεις των διαδηλωτών μαθητών για πιο φιλόδοξα μέτρα για το κλίμα (</a:t>
            </a:r>
            <a:r>
              <a:rPr lang="el-GR" sz="2400" dirty="0" err="1">
                <a:solidFill>
                  <a:schemeClr val="accent4">
                    <a:lumMod val="60000"/>
                    <a:lumOff val="40000"/>
                  </a:schemeClr>
                </a:solidFill>
                <a:effectLst>
                  <a:outerShdw blurRad="38100" dist="38100" dir="2700000" algn="tl">
                    <a:srgbClr val="000000">
                      <a:alpha val="43137"/>
                    </a:srgbClr>
                  </a:outerShdw>
                </a:effectLst>
              </a:rPr>
              <a:t>Hagedorn</a:t>
            </a:r>
            <a:r>
              <a:rPr lang="el-GR" sz="2400" dirty="0">
                <a:solidFill>
                  <a:schemeClr val="accent4">
                    <a:lumMod val="60000"/>
                    <a:lumOff val="40000"/>
                  </a:schemeClr>
                </a:solidFill>
                <a:effectLst>
                  <a:outerShdw blurRad="38100" dist="38100" dir="2700000" algn="tl">
                    <a:srgbClr val="000000">
                      <a:alpha val="43137"/>
                    </a:srgbClr>
                  </a:outerShdw>
                </a:effectLst>
              </a:rPr>
              <a:t>, και συν., 2019).</a:t>
            </a:r>
          </a:p>
        </p:txBody>
      </p:sp>
    </p:spTree>
    <p:extLst>
      <p:ext uri="{BB962C8B-B14F-4D97-AF65-F5344CB8AC3E}">
        <p14:creationId xmlns:p14="http://schemas.microsoft.com/office/powerpoint/2010/main" val="3455649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5D4BF8-5281-40D9-B978-1FE05C316372}"/>
              </a:ext>
            </a:extLst>
          </p:cNvPr>
          <p:cNvSpPr>
            <a:spLocks noGrp="1"/>
          </p:cNvSpPr>
          <p:nvPr>
            <p:ph type="title"/>
          </p:nvPr>
        </p:nvSpPr>
        <p:spPr>
          <a:xfrm>
            <a:off x="838200" y="145830"/>
            <a:ext cx="10515600" cy="535207"/>
          </a:xfrm>
        </p:spPr>
        <p:txBody>
          <a:bodyPr>
            <a:normAutofit fontScale="90000"/>
          </a:bodyPr>
          <a:lstStyle/>
          <a:p>
            <a:pPr algn="ctr"/>
            <a:r>
              <a:rPr lang="el-GR" b="1" dirty="0">
                <a:solidFill>
                  <a:schemeClr val="bg1"/>
                </a:solidFill>
                <a:effectLst>
                  <a:outerShdw blurRad="38100" dist="38100" dir="2700000" algn="tl">
                    <a:srgbClr val="000000">
                      <a:alpha val="43137"/>
                    </a:srgbClr>
                  </a:outerShdw>
                </a:effectLst>
              </a:rPr>
              <a:t>Βιβλιογραφία</a:t>
            </a:r>
          </a:p>
        </p:txBody>
      </p:sp>
      <p:sp>
        <p:nvSpPr>
          <p:cNvPr id="3" name="Θέση περιεχομένου 2">
            <a:extLst>
              <a:ext uri="{FF2B5EF4-FFF2-40B4-BE49-F238E27FC236}">
                <a16:creationId xmlns:a16="http://schemas.microsoft.com/office/drawing/2014/main" id="{5B5C5332-0873-4B37-B1C6-2C2AFE0726E7}"/>
              </a:ext>
            </a:extLst>
          </p:cNvPr>
          <p:cNvSpPr>
            <a:spLocks noGrp="1"/>
          </p:cNvSpPr>
          <p:nvPr>
            <p:ph idx="1"/>
          </p:nvPr>
        </p:nvSpPr>
        <p:spPr>
          <a:xfrm>
            <a:off x="239151" y="681036"/>
            <a:ext cx="11718387" cy="6031133"/>
          </a:xfrm>
        </p:spPr>
        <p:txBody>
          <a:bodyPr>
            <a:normAutofit fontScale="25000" lnSpcReduction="20000"/>
          </a:bodyPr>
          <a:lstStyle/>
          <a:p>
            <a:r>
              <a:rPr lang="es-US" b="1" dirty="0" err="1">
                <a:solidFill>
                  <a:srgbClr val="FFC000"/>
                </a:solidFill>
                <a:effectLst>
                  <a:outerShdw blurRad="38100" dist="38100" dir="2700000" algn="tl">
                    <a:srgbClr val="000000">
                      <a:alpha val="43137"/>
                    </a:srgbClr>
                  </a:outerShdw>
                </a:effectLst>
              </a:rPr>
              <a:t>Anderton</a:t>
            </a:r>
            <a:r>
              <a:rPr lang="es-US" b="1" dirty="0">
                <a:solidFill>
                  <a:srgbClr val="FFC000"/>
                </a:solidFill>
                <a:effectLst>
                  <a:outerShdw blurRad="38100" dist="38100" dir="2700000" algn="tl">
                    <a:srgbClr val="000000">
                      <a:alpha val="43137"/>
                    </a:srgbClr>
                  </a:outerShdw>
                </a:effectLst>
              </a:rPr>
              <a:t>, K., &amp; </a:t>
            </a:r>
            <a:r>
              <a:rPr lang="es-US" b="1" dirty="0" err="1">
                <a:solidFill>
                  <a:srgbClr val="FFC000"/>
                </a:solidFill>
                <a:effectLst>
                  <a:outerShdw blurRad="38100" dist="38100" dir="2700000" algn="tl">
                    <a:srgbClr val="000000">
                      <a:alpha val="43137"/>
                    </a:srgbClr>
                  </a:outerShdw>
                </a:effectLst>
              </a:rPr>
              <a:t>Setzer</a:t>
            </a:r>
            <a:r>
              <a:rPr lang="es-US" b="1" dirty="0">
                <a:solidFill>
                  <a:srgbClr val="FFC000"/>
                </a:solidFill>
                <a:effectLst>
                  <a:outerShdw blurRad="38100" dist="38100" dir="2700000" algn="tl">
                    <a:srgbClr val="000000">
                      <a:alpha val="43137"/>
                    </a:srgbClr>
                  </a:outerShdw>
                </a:effectLst>
              </a:rPr>
              <a:t>, J. (2018). </a:t>
            </a:r>
            <a:r>
              <a:rPr lang="es-US" b="1" dirty="0" err="1">
                <a:solidFill>
                  <a:srgbClr val="FFC000"/>
                </a:solidFill>
                <a:effectLst>
                  <a:outerShdw blurRad="38100" dist="38100" dir="2700000" algn="tl">
                    <a:srgbClr val="000000">
                      <a:alpha val="43137"/>
                    </a:srgbClr>
                  </a:outerShdw>
                </a:effectLst>
              </a:rPr>
              <a:t>Subnational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entrepreneurship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innovative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action</a:t>
            </a:r>
            <a:r>
              <a:rPr lang="es-US" b="1" dirty="0">
                <a:solidFill>
                  <a:srgbClr val="FFC000"/>
                </a:solidFill>
                <a:effectLst>
                  <a:outerShdw blurRad="38100" dist="38100" dir="2700000" algn="tl">
                    <a:srgbClr val="000000">
                      <a:alpha val="43137"/>
                    </a:srgbClr>
                  </a:outerShdw>
                </a:effectLst>
              </a:rPr>
              <a:t> in California and São Paulo. </a:t>
            </a:r>
            <a:r>
              <a:rPr lang="es-US" b="1" dirty="0" err="1">
                <a:solidFill>
                  <a:srgbClr val="FFC000"/>
                </a:solidFill>
                <a:effectLst>
                  <a:outerShdw blurRad="38100" dist="38100" dir="2700000" algn="tl">
                    <a:srgbClr val="000000">
                      <a:alpha val="43137"/>
                    </a:srgbClr>
                  </a:outerShdw>
                </a:effectLst>
              </a:rPr>
              <a:t>Reg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Chang 18(5).</a:t>
            </a:r>
          </a:p>
          <a:p>
            <a:r>
              <a:rPr lang="es-US" b="1" dirty="0" err="1">
                <a:solidFill>
                  <a:srgbClr val="FFC000"/>
                </a:solidFill>
                <a:effectLst>
                  <a:outerShdw blurRad="38100" dist="38100" dir="2700000" algn="tl">
                    <a:srgbClr val="000000">
                      <a:alpha val="43137"/>
                    </a:srgbClr>
                  </a:outerShdw>
                </a:effectLst>
              </a:rPr>
              <a:t>Bernauer</a:t>
            </a:r>
            <a:r>
              <a:rPr lang="es-US" b="1" dirty="0">
                <a:solidFill>
                  <a:srgbClr val="FFC000"/>
                </a:solidFill>
                <a:effectLst>
                  <a:outerShdw blurRad="38100" dist="38100" dir="2700000" algn="tl">
                    <a:srgbClr val="000000">
                      <a:alpha val="43137"/>
                    </a:srgbClr>
                  </a:outerShdw>
                </a:effectLst>
              </a:rPr>
              <a:t>, T., &amp; </a:t>
            </a:r>
            <a:r>
              <a:rPr lang="es-US" b="1" dirty="0" err="1">
                <a:solidFill>
                  <a:srgbClr val="FFC000"/>
                </a:solidFill>
                <a:effectLst>
                  <a:outerShdw blurRad="38100" dist="38100" dir="2700000" algn="tl">
                    <a:srgbClr val="000000">
                      <a:alpha val="43137"/>
                    </a:srgbClr>
                  </a:outerShdw>
                </a:effectLst>
              </a:rPr>
              <a:t>Böhmelt</a:t>
            </a:r>
            <a:r>
              <a:rPr lang="es-US" b="1" dirty="0">
                <a:solidFill>
                  <a:srgbClr val="FFC000"/>
                </a:solidFill>
                <a:effectLst>
                  <a:outerShdw blurRad="38100" dist="38100" dir="2700000" algn="tl">
                    <a:srgbClr val="000000">
                      <a:alpha val="43137"/>
                    </a:srgbClr>
                  </a:outerShdw>
                </a:effectLst>
              </a:rPr>
              <a:t>, T. (2013). </a:t>
            </a:r>
            <a:r>
              <a:rPr lang="es-US" b="1" dirty="0" err="1">
                <a:solidFill>
                  <a:srgbClr val="FFC000"/>
                </a:solidFill>
                <a:effectLst>
                  <a:outerShdw blurRad="38100" dist="38100" dir="2700000" algn="tl">
                    <a:srgbClr val="000000">
                      <a:alpha val="43137"/>
                    </a:srgbClr>
                  </a:outerShdw>
                </a:effectLst>
              </a:rPr>
              <a:t>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policies</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international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comparison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cooperation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index</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25.</a:t>
            </a:r>
          </a:p>
          <a:p>
            <a:r>
              <a:rPr lang="es-US" b="1" dirty="0" err="1">
                <a:solidFill>
                  <a:srgbClr val="FFC000"/>
                </a:solidFill>
                <a:effectLst>
                  <a:outerShdw blurRad="38100" dist="38100" dir="2700000" algn="tl">
                    <a:srgbClr val="000000">
                      <a:alpha val="43137"/>
                    </a:srgbClr>
                  </a:outerShdw>
                </a:effectLst>
              </a:rPr>
              <a:t>Biesbroek</a:t>
            </a:r>
            <a:r>
              <a:rPr lang="es-US" b="1" dirty="0">
                <a:solidFill>
                  <a:srgbClr val="FFC000"/>
                </a:solidFill>
                <a:effectLst>
                  <a:outerShdw blurRad="38100" dist="38100" dir="2700000" algn="tl">
                    <a:srgbClr val="000000">
                      <a:alpha val="43137"/>
                    </a:srgbClr>
                  </a:outerShdw>
                </a:effectLst>
              </a:rPr>
              <a:t>, R., </a:t>
            </a:r>
            <a:r>
              <a:rPr lang="es-US" b="1" dirty="0" err="1">
                <a:solidFill>
                  <a:srgbClr val="FFC000"/>
                </a:solidFill>
                <a:effectLst>
                  <a:outerShdw blurRad="38100" dist="38100" dir="2700000" algn="tl">
                    <a:srgbClr val="000000">
                      <a:alpha val="43137"/>
                    </a:srgbClr>
                  </a:outerShdw>
                </a:effectLst>
              </a:rPr>
              <a:t>Berrang</a:t>
            </a:r>
            <a:r>
              <a:rPr lang="es-US" b="1" dirty="0">
                <a:solidFill>
                  <a:srgbClr val="FFC000"/>
                </a:solidFill>
                <a:effectLst>
                  <a:outerShdw blurRad="38100" dist="38100" dir="2700000" algn="tl">
                    <a:srgbClr val="000000">
                      <a:alpha val="43137"/>
                    </a:srgbClr>
                  </a:outerShdw>
                </a:effectLst>
              </a:rPr>
              <a:t>-Ford, L., Ford, J., </a:t>
            </a:r>
            <a:r>
              <a:rPr lang="es-US" b="1" dirty="0" err="1">
                <a:solidFill>
                  <a:srgbClr val="FFC000"/>
                </a:solidFill>
                <a:effectLst>
                  <a:outerShdw blurRad="38100" dist="38100" dir="2700000" algn="tl">
                    <a:srgbClr val="000000">
                      <a:alpha val="43137"/>
                    </a:srgbClr>
                  </a:outerShdw>
                </a:effectLst>
              </a:rPr>
              <a:t>Tanabe</a:t>
            </a:r>
            <a:r>
              <a:rPr lang="es-US" b="1" dirty="0">
                <a:solidFill>
                  <a:srgbClr val="FFC000"/>
                </a:solidFill>
                <a:effectLst>
                  <a:outerShdw blurRad="38100" dist="38100" dir="2700000" algn="tl">
                    <a:srgbClr val="000000">
                      <a:alpha val="43137"/>
                    </a:srgbClr>
                  </a:outerShdw>
                </a:effectLst>
              </a:rPr>
              <a:t>, A., Austin, S., &amp; </a:t>
            </a:r>
            <a:r>
              <a:rPr lang="es-US" b="1" dirty="0" err="1">
                <a:solidFill>
                  <a:srgbClr val="FFC000"/>
                </a:solidFill>
                <a:effectLst>
                  <a:outerShdw blurRad="38100" dist="38100" dir="2700000" algn="tl">
                    <a:srgbClr val="000000">
                      <a:alpha val="43137"/>
                    </a:srgbClr>
                  </a:outerShdw>
                </a:effectLst>
              </a:rPr>
              <a:t>Lesnikowski</a:t>
            </a:r>
            <a:r>
              <a:rPr lang="es-US" b="1" dirty="0">
                <a:solidFill>
                  <a:srgbClr val="FFC000"/>
                </a:solidFill>
                <a:effectLst>
                  <a:outerShdw blurRad="38100" dist="38100" dir="2700000" algn="tl">
                    <a:srgbClr val="000000">
                      <a:alpha val="43137"/>
                    </a:srgbClr>
                  </a:outerShdw>
                </a:effectLst>
              </a:rPr>
              <a:t>, A. (2018). Data, </a:t>
            </a:r>
            <a:r>
              <a:rPr lang="es-US" b="1" dirty="0" err="1">
                <a:solidFill>
                  <a:srgbClr val="FFC000"/>
                </a:solidFill>
                <a:effectLst>
                  <a:outerShdw blurRad="38100" dist="38100" dir="2700000" algn="tl">
                    <a:srgbClr val="000000">
                      <a:alpha val="43137"/>
                    </a:srgbClr>
                  </a:outerShdw>
                </a:effectLst>
              </a:rPr>
              <a:t>concepts</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methods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large</a:t>
            </a:r>
            <a:r>
              <a:rPr lang="es-US" b="1" dirty="0">
                <a:solidFill>
                  <a:srgbClr val="FFC000"/>
                </a:solidFill>
                <a:effectLst>
                  <a:outerShdw blurRad="38100" dist="38100" dir="2700000" algn="tl">
                    <a:srgbClr val="000000">
                      <a:alpha val="43137"/>
                    </a:srgbClr>
                  </a:outerShdw>
                </a:effectLst>
              </a:rPr>
              <a:t>- n </a:t>
            </a:r>
            <a:r>
              <a:rPr lang="es-US" b="1" dirty="0" err="1">
                <a:solidFill>
                  <a:srgbClr val="FFC000"/>
                </a:solidFill>
                <a:effectLst>
                  <a:outerShdw blurRad="38100" dist="38100" dir="2700000" algn="tl">
                    <a:srgbClr val="000000">
                      <a:alpha val="43137"/>
                    </a:srgbClr>
                  </a:outerShdw>
                </a:effectLst>
              </a:rPr>
              <a:t>comparative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adaptation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research</a:t>
            </a:r>
            <a:r>
              <a:rPr lang="es-US" b="1" dirty="0">
                <a:solidFill>
                  <a:srgbClr val="FFC000"/>
                </a:solidFill>
                <a:effectLst>
                  <a:outerShdw blurRad="38100" dist="38100" dir="2700000" algn="tl">
                    <a:srgbClr val="000000">
                      <a:alpha val="43137"/>
                    </a:srgbClr>
                  </a:outerShdw>
                </a:effectLst>
              </a:rPr>
              <a:t>: a </a:t>
            </a:r>
            <a:r>
              <a:rPr lang="es-US" b="1" dirty="0" err="1">
                <a:solidFill>
                  <a:srgbClr val="FFC000"/>
                </a:solidFill>
                <a:effectLst>
                  <a:outerShdw blurRad="38100" dist="38100" dir="2700000" algn="tl">
                    <a:srgbClr val="000000">
                      <a:alpha val="43137"/>
                    </a:srgbClr>
                  </a:outerShdw>
                </a:effectLst>
              </a:rPr>
              <a:t>systematic</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literature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review</a:t>
            </a:r>
            <a:r>
              <a:rPr lang="es-US" b="1" dirty="0">
                <a:solidFill>
                  <a:srgbClr val="FFC000"/>
                </a:solidFill>
                <a:effectLst>
                  <a:outerShdw blurRad="38100" dist="38100" dir="2700000" algn="tl">
                    <a:srgbClr val="000000">
                      <a:alpha val="43137"/>
                    </a:srgbClr>
                  </a:outerShdw>
                </a:effectLst>
              </a:rPr>
              <a:t>. Wiley </a:t>
            </a:r>
            <a:r>
              <a:rPr lang="es-US" b="1" dirty="0" err="1">
                <a:solidFill>
                  <a:srgbClr val="FFC000"/>
                </a:solidFill>
                <a:effectLst>
                  <a:outerShdw blurRad="38100" dist="38100" dir="2700000" algn="tl">
                    <a:srgbClr val="000000">
                      <a:alpha val="43137"/>
                    </a:srgbClr>
                  </a:outerShdw>
                </a:effectLst>
              </a:rPr>
              <a:t>Interdiscip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9(6).</a:t>
            </a:r>
          </a:p>
          <a:p>
            <a:r>
              <a:rPr lang="es-US" b="1" dirty="0" err="1">
                <a:solidFill>
                  <a:srgbClr val="FFC000"/>
                </a:solidFill>
                <a:effectLst>
                  <a:outerShdw blurRad="38100" dist="38100" dir="2700000" algn="tl">
                    <a:srgbClr val="000000">
                      <a:alpha val="43137"/>
                    </a:srgbClr>
                  </a:outerShdw>
                </a:effectLst>
              </a:rPr>
              <a:t>Boulianne</a:t>
            </a:r>
            <a:r>
              <a:rPr lang="es-US" b="1" dirty="0">
                <a:solidFill>
                  <a:srgbClr val="FFC000"/>
                </a:solidFill>
                <a:effectLst>
                  <a:outerShdw blurRad="38100" dist="38100" dir="2700000" algn="tl">
                    <a:srgbClr val="000000">
                      <a:alpha val="43137"/>
                    </a:srgbClr>
                  </a:outerShdw>
                </a:effectLst>
              </a:rPr>
              <a:t>, S., </a:t>
            </a:r>
            <a:r>
              <a:rPr lang="es-US" b="1" dirty="0" err="1">
                <a:solidFill>
                  <a:srgbClr val="FFC000"/>
                </a:solidFill>
                <a:effectLst>
                  <a:outerShdw blurRad="38100" dist="38100" dir="2700000" algn="tl">
                    <a:srgbClr val="000000">
                      <a:alpha val="43137"/>
                    </a:srgbClr>
                  </a:outerShdw>
                </a:effectLst>
              </a:rPr>
              <a:t>Lalancette</a:t>
            </a:r>
            <a:r>
              <a:rPr lang="es-US" b="1" dirty="0">
                <a:solidFill>
                  <a:srgbClr val="FFC000"/>
                </a:solidFill>
                <a:effectLst>
                  <a:outerShdw blurRad="38100" dist="38100" dir="2700000" algn="tl">
                    <a:srgbClr val="000000">
                      <a:alpha val="43137"/>
                    </a:srgbClr>
                  </a:outerShdw>
                </a:effectLst>
              </a:rPr>
              <a:t>, M., &amp; </a:t>
            </a:r>
            <a:r>
              <a:rPr lang="es-US" b="1" dirty="0" err="1">
                <a:solidFill>
                  <a:srgbClr val="FFC000"/>
                </a:solidFill>
                <a:effectLst>
                  <a:outerShdw blurRad="38100" dist="38100" dir="2700000" algn="tl">
                    <a:srgbClr val="000000">
                      <a:alpha val="43137"/>
                    </a:srgbClr>
                  </a:outerShdw>
                </a:effectLst>
              </a:rPr>
              <a:t>Ilkiw</a:t>
            </a:r>
            <a:r>
              <a:rPr lang="es-US" b="1" dirty="0">
                <a:solidFill>
                  <a:srgbClr val="FFC000"/>
                </a:solidFill>
                <a:effectLst>
                  <a:outerShdw blurRad="38100" dist="38100" dir="2700000" algn="tl">
                    <a:srgbClr val="000000">
                      <a:alpha val="43137"/>
                    </a:srgbClr>
                  </a:outerShdw>
                </a:effectLst>
              </a:rPr>
              <a:t>, D. (2020). “</a:t>
            </a:r>
            <a:r>
              <a:rPr lang="es-US" b="1" dirty="0" err="1">
                <a:solidFill>
                  <a:srgbClr val="FFC000"/>
                </a:solidFill>
                <a:effectLst>
                  <a:outerShdw blurRad="38100" dist="38100" dir="2700000" algn="tl">
                    <a:srgbClr val="000000">
                      <a:alpha val="43137"/>
                    </a:srgbClr>
                  </a:outerShdw>
                </a:effectLst>
              </a:rPr>
              <a:t>School</a:t>
            </a:r>
            <a:r>
              <a:rPr lang="es-US" b="1" dirty="0">
                <a:solidFill>
                  <a:srgbClr val="FFC000"/>
                </a:solidFill>
                <a:effectLst>
                  <a:outerShdw blurRad="38100" dist="38100" dir="2700000" algn="tl">
                    <a:srgbClr val="000000">
                      <a:alpha val="43137"/>
                    </a:srgbClr>
                  </a:outerShdw>
                </a:effectLst>
              </a:rPr>
              <a:t> strike 4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social media and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international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youth</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protest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Media </a:t>
            </a:r>
            <a:r>
              <a:rPr lang="es-US" b="1" dirty="0" err="1">
                <a:solidFill>
                  <a:srgbClr val="FFC000"/>
                </a:solidFill>
                <a:effectLst>
                  <a:outerShdw blurRad="38100" dist="38100" dir="2700000" algn="tl">
                    <a:srgbClr val="000000">
                      <a:alpha val="43137"/>
                    </a:srgbClr>
                  </a:outerShdw>
                </a:effectLst>
              </a:rPr>
              <a:t>Commun</a:t>
            </a:r>
            <a:r>
              <a:rPr lang="es-US" b="1" dirty="0">
                <a:solidFill>
                  <a:srgbClr val="FFC000"/>
                </a:solidFill>
                <a:effectLst>
                  <a:outerShdw blurRad="38100" dist="38100" dir="2700000" algn="tl">
                    <a:srgbClr val="000000">
                      <a:alpha val="43137"/>
                    </a:srgbClr>
                  </a:outerShdw>
                </a:effectLst>
              </a:rPr>
              <a:t> 8(2).</a:t>
            </a:r>
          </a:p>
          <a:p>
            <a:r>
              <a:rPr lang="es-US" b="1" dirty="0">
                <a:solidFill>
                  <a:srgbClr val="FFC000"/>
                </a:solidFill>
                <a:effectLst>
                  <a:outerShdw blurRad="38100" dist="38100" dir="2700000" algn="tl">
                    <a:srgbClr val="000000">
                      <a:alpha val="43137"/>
                    </a:srgbClr>
                  </a:outerShdw>
                </a:effectLst>
              </a:rPr>
              <a:t>Burns, C., &amp; Tobin, P. (2020). Crisis,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comitology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dismantling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via</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backdoor? . J </a:t>
            </a:r>
            <a:r>
              <a:rPr lang="es-US" b="1" dirty="0" err="1">
                <a:solidFill>
                  <a:srgbClr val="FFC000"/>
                </a:solidFill>
                <a:effectLst>
                  <a:outerShdw blurRad="38100" dist="38100" dir="2700000" algn="tl">
                    <a:srgbClr val="000000">
                      <a:alpha val="43137"/>
                    </a:srgbClr>
                  </a:outerShdw>
                </a:effectLst>
              </a:rPr>
              <a:t>Common</a:t>
            </a:r>
            <a:r>
              <a:rPr lang="es-US" b="1" dirty="0">
                <a:solidFill>
                  <a:srgbClr val="FFC000"/>
                </a:solidFill>
                <a:effectLst>
                  <a:outerShdw blurRad="38100" dist="38100" dir="2700000" algn="tl">
                    <a:srgbClr val="000000">
                      <a:alpha val="43137"/>
                    </a:srgbClr>
                  </a:outerShdw>
                </a:effectLst>
              </a:rPr>
              <a:t> Mark </a:t>
            </a:r>
            <a:r>
              <a:rPr lang="es-US" b="1" dirty="0" err="1">
                <a:solidFill>
                  <a:srgbClr val="FFC000"/>
                </a:solidFill>
                <a:effectLst>
                  <a:outerShdw blurRad="38100" dist="38100" dir="2700000" algn="tl">
                    <a:srgbClr val="000000">
                      <a:alpha val="43137"/>
                    </a:srgbClr>
                  </a:outerShdw>
                </a:effectLst>
              </a:rPr>
              <a:t>Stud</a:t>
            </a:r>
            <a:r>
              <a:rPr lang="es-US" b="1" dirty="0">
                <a:solidFill>
                  <a:srgbClr val="FFC000"/>
                </a:solidFill>
                <a:effectLst>
                  <a:outerShdw blurRad="38100" dist="38100" dir="2700000" algn="tl">
                    <a:srgbClr val="000000">
                      <a:alpha val="43137"/>
                    </a:srgbClr>
                  </a:outerShdw>
                </a:effectLst>
              </a:rPr>
              <a:t> 58(3).</a:t>
            </a:r>
          </a:p>
          <a:p>
            <a:r>
              <a:rPr lang="es-US" b="1" dirty="0">
                <a:solidFill>
                  <a:srgbClr val="FFC000"/>
                </a:solidFill>
                <a:effectLst>
                  <a:outerShdw blurRad="38100" dist="38100" dir="2700000" algn="tl">
                    <a:srgbClr val="000000">
                      <a:alpha val="43137"/>
                    </a:srgbClr>
                  </a:outerShdw>
                </a:effectLst>
              </a:rPr>
              <a:t>Cisneros, P. (2020). A </a:t>
            </a:r>
            <a:r>
              <a:rPr lang="es-US" b="1" dirty="0" err="1">
                <a:solidFill>
                  <a:srgbClr val="FFC000"/>
                </a:solidFill>
                <a:effectLst>
                  <a:outerShdw blurRad="38100" dist="38100" dir="2700000" algn="tl">
                    <a:srgbClr val="000000">
                      <a:alpha val="43137"/>
                    </a:srgbClr>
                  </a:outerShdw>
                </a:effectLst>
              </a:rPr>
              <a:t>comparative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study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introduction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restrictions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to</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large-scale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mining</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four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Latin</a:t>
            </a:r>
            <a:r>
              <a:rPr lang="es-US" b="1" dirty="0">
                <a:solidFill>
                  <a:srgbClr val="FFC000"/>
                </a:solidFill>
                <a:effectLst>
                  <a:outerShdw blurRad="38100" dist="38100" dir="2700000" algn="tl">
                    <a:srgbClr val="000000">
                      <a:alpha val="43137"/>
                    </a:srgbClr>
                  </a:outerShdw>
                </a:effectLst>
              </a:rPr>
              <a:t> American </a:t>
            </a:r>
            <a:r>
              <a:rPr lang="es-US" b="1" dirty="0" err="1">
                <a:solidFill>
                  <a:srgbClr val="FFC000"/>
                </a:solidFill>
                <a:effectLst>
                  <a:outerShdw blurRad="38100" dist="38100" dir="2700000" algn="tl">
                    <a:srgbClr val="000000">
                      <a:alpha val="43137"/>
                    </a:srgbClr>
                  </a:outerShdw>
                </a:effectLst>
              </a:rPr>
              <a:t>countries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Res 37(5).</a:t>
            </a:r>
          </a:p>
          <a:p>
            <a:r>
              <a:rPr lang="es-US" b="1" dirty="0" err="1">
                <a:solidFill>
                  <a:srgbClr val="FFC000"/>
                </a:solidFill>
                <a:effectLst>
                  <a:outerShdw blurRad="38100" dist="38100" dir="2700000" algn="tl">
                    <a:srgbClr val="000000">
                      <a:alpha val="43137"/>
                    </a:srgbClr>
                  </a:outerShdw>
                </a:effectLst>
              </a:rPr>
              <a:t>Crowleym</a:t>
            </a:r>
            <a:r>
              <a:rPr lang="es-US" b="1" dirty="0">
                <a:solidFill>
                  <a:srgbClr val="FFC000"/>
                </a:solidFill>
                <a:effectLst>
                  <a:outerShdw blurRad="38100" dist="38100" dir="2700000" algn="tl">
                    <a:srgbClr val="000000">
                      <a:alpha val="43137"/>
                    </a:srgbClr>
                  </a:outerShdw>
                </a:effectLst>
              </a:rPr>
              <a:t>, K. (2021). </a:t>
            </a:r>
            <a:r>
              <a:rPr lang="es-US" b="1" dirty="0" err="1">
                <a:solidFill>
                  <a:srgbClr val="FFC000"/>
                </a:solidFill>
                <a:effectLst>
                  <a:outerShdw blurRad="38100" dist="38100" dir="2700000" algn="tl">
                    <a:srgbClr val="000000">
                      <a:alpha val="43137"/>
                    </a:srgbClr>
                  </a:outerShdw>
                </a:effectLst>
              </a:rPr>
              <a:t>Fighting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future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politics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failure</a:t>
            </a:r>
            <a:r>
              <a:rPr lang="es-US" b="1" dirty="0">
                <a:solidFill>
                  <a:srgbClr val="FFC000"/>
                </a:solidFill>
                <a:effectLst>
                  <a:outerShdw blurRad="38100" dist="38100" dir="2700000" algn="tl">
                    <a:srgbClr val="000000">
                      <a:alpha val="43137"/>
                    </a:srgbClr>
                  </a:outerShdw>
                </a:effectLst>
              </a:rPr>
              <a:t> in Australia (2015-2020). Wiley </a:t>
            </a:r>
            <a:r>
              <a:rPr lang="es-US" b="1" dirty="0" err="1">
                <a:solidFill>
                  <a:srgbClr val="FFC000"/>
                </a:solidFill>
                <a:effectLst>
                  <a:outerShdw blurRad="38100" dist="38100" dir="2700000" algn="tl">
                    <a:srgbClr val="000000">
                      <a:alpha val="43137"/>
                    </a:srgbClr>
                  </a:outerShdw>
                </a:effectLst>
              </a:rPr>
              <a:t>Interdiscip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12(5).</a:t>
            </a:r>
          </a:p>
          <a:p>
            <a:r>
              <a:rPr lang="es-US" b="1" dirty="0">
                <a:solidFill>
                  <a:srgbClr val="FFC000"/>
                </a:solidFill>
                <a:effectLst>
                  <a:outerShdw blurRad="38100" dist="38100" dir="2700000" algn="tl">
                    <a:srgbClr val="000000">
                      <a:alpha val="43137"/>
                    </a:srgbClr>
                  </a:outerShdw>
                </a:effectLst>
              </a:rPr>
              <a:t>Delina, L. (2020). </a:t>
            </a:r>
            <a:r>
              <a:rPr lang="es-US" b="1" dirty="0" err="1">
                <a:solidFill>
                  <a:srgbClr val="FFC000"/>
                </a:solidFill>
                <a:effectLst>
                  <a:outerShdw blurRad="38100" dist="38100" dir="2700000" algn="tl">
                    <a:srgbClr val="000000">
                      <a:alpha val="43137"/>
                    </a:srgbClr>
                  </a:outerShdw>
                </a:effectLst>
              </a:rPr>
              <a:t>ICTs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delivering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climate-development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strategies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nformational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governance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framework</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local </a:t>
            </a:r>
            <a:r>
              <a:rPr lang="es-US" b="1" dirty="0" err="1">
                <a:solidFill>
                  <a:srgbClr val="FFC000"/>
                </a:solidFill>
                <a:effectLst>
                  <a:outerShdw blurRad="38100" dist="38100" dir="2700000" algn="tl">
                    <a:srgbClr val="000000">
                      <a:alpha val="43137"/>
                    </a:srgbClr>
                  </a:outerShdw>
                </a:effectLst>
              </a:rPr>
              <a:t>climate-development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organizations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Dev 12(7).</a:t>
            </a:r>
          </a:p>
          <a:p>
            <a:r>
              <a:rPr lang="es-US" b="1" dirty="0">
                <a:solidFill>
                  <a:srgbClr val="FFC000"/>
                </a:solidFill>
                <a:effectLst>
                  <a:outerShdw blurRad="38100" dist="38100" dir="2700000" algn="tl">
                    <a:srgbClr val="000000">
                      <a:alpha val="43137"/>
                    </a:srgbClr>
                  </a:outerShdw>
                </a:effectLst>
              </a:rPr>
              <a:t>Dimitrov, R., </a:t>
            </a:r>
            <a:r>
              <a:rPr lang="es-US" b="1" dirty="0" err="1">
                <a:solidFill>
                  <a:srgbClr val="FFC000"/>
                </a:solidFill>
                <a:effectLst>
                  <a:outerShdw blurRad="38100" dist="38100" dir="2700000" algn="tl">
                    <a:srgbClr val="000000">
                      <a:alpha val="43137"/>
                    </a:srgbClr>
                  </a:outerShdw>
                </a:effectLst>
              </a:rPr>
              <a:t>Hovi</a:t>
            </a:r>
            <a:r>
              <a:rPr lang="es-US" b="1" dirty="0">
                <a:solidFill>
                  <a:srgbClr val="FFC000"/>
                </a:solidFill>
                <a:effectLst>
                  <a:outerShdw blurRad="38100" dist="38100" dir="2700000" algn="tl">
                    <a:srgbClr val="000000">
                      <a:alpha val="43137"/>
                    </a:srgbClr>
                  </a:outerShdw>
                </a:effectLst>
              </a:rPr>
              <a:t>, J., </a:t>
            </a:r>
            <a:r>
              <a:rPr lang="es-US" b="1" dirty="0" err="1">
                <a:solidFill>
                  <a:srgbClr val="FFC000"/>
                </a:solidFill>
                <a:effectLst>
                  <a:outerShdw blurRad="38100" dist="38100" dir="2700000" algn="tl">
                    <a:srgbClr val="000000">
                      <a:alpha val="43137"/>
                    </a:srgbClr>
                  </a:outerShdw>
                </a:effectLst>
              </a:rPr>
              <a:t>Sprinz</a:t>
            </a:r>
            <a:r>
              <a:rPr lang="es-US" b="1" dirty="0">
                <a:solidFill>
                  <a:srgbClr val="FFC000"/>
                </a:solidFill>
                <a:effectLst>
                  <a:outerShdw blurRad="38100" dist="38100" dir="2700000" algn="tl">
                    <a:srgbClr val="000000">
                      <a:alpha val="43137"/>
                    </a:srgbClr>
                  </a:outerShdw>
                </a:effectLst>
              </a:rPr>
              <a:t>, D., </a:t>
            </a:r>
            <a:r>
              <a:rPr lang="es-US" b="1" dirty="0" err="1">
                <a:solidFill>
                  <a:srgbClr val="FFC000"/>
                </a:solidFill>
                <a:effectLst>
                  <a:outerShdw blurRad="38100" dist="38100" dir="2700000" algn="tl">
                    <a:srgbClr val="000000">
                      <a:alpha val="43137"/>
                    </a:srgbClr>
                  </a:outerShdw>
                </a:effectLst>
              </a:rPr>
              <a:t>Sælen</a:t>
            </a:r>
            <a:r>
              <a:rPr lang="es-US" b="1" dirty="0">
                <a:solidFill>
                  <a:srgbClr val="FFC000"/>
                </a:solidFill>
                <a:effectLst>
                  <a:outerShdw blurRad="38100" dist="38100" dir="2700000" algn="tl">
                    <a:srgbClr val="000000">
                      <a:alpha val="43137"/>
                    </a:srgbClr>
                  </a:outerShdw>
                </a:effectLst>
              </a:rPr>
              <a:t>, H., &amp; </a:t>
            </a:r>
            <a:r>
              <a:rPr lang="es-US" b="1" dirty="0" err="1">
                <a:solidFill>
                  <a:srgbClr val="FFC000"/>
                </a:solidFill>
                <a:effectLst>
                  <a:outerShdw blurRad="38100" dist="38100" dir="2700000" algn="tl">
                    <a:srgbClr val="000000">
                      <a:alpha val="43137"/>
                    </a:srgbClr>
                  </a:outerShdw>
                </a:effectLst>
              </a:rPr>
              <a:t>Underdal</a:t>
            </a:r>
            <a:r>
              <a:rPr lang="es-US" b="1" dirty="0">
                <a:solidFill>
                  <a:srgbClr val="FFC000"/>
                </a:solidFill>
                <a:effectLst>
                  <a:outerShdw blurRad="38100" dist="38100" dir="2700000" algn="tl">
                    <a:srgbClr val="000000">
                      <a:alpha val="43137"/>
                    </a:srgbClr>
                  </a:outerShdw>
                </a:effectLst>
              </a:rPr>
              <a:t>, A. (2019). </a:t>
            </a:r>
            <a:r>
              <a:rPr lang="es-US" b="1" dirty="0" err="1">
                <a:solidFill>
                  <a:srgbClr val="FFC000"/>
                </a:solidFill>
                <a:effectLst>
                  <a:outerShdw blurRad="38100" dist="38100" dir="2700000" algn="tl">
                    <a:srgbClr val="000000">
                      <a:alpha val="43137"/>
                    </a:srgbClr>
                  </a:outerShdw>
                </a:effectLst>
              </a:rPr>
              <a:t>Institutional</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environmental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effectiveness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will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Paris </a:t>
            </a:r>
            <a:r>
              <a:rPr lang="es-US" b="1" dirty="0" err="1">
                <a:solidFill>
                  <a:srgbClr val="FFC000"/>
                </a:solidFill>
                <a:effectLst>
                  <a:outerShdw blurRad="38100" dist="38100" dir="2700000" algn="tl">
                    <a:srgbClr val="000000">
                      <a:alpha val="43137"/>
                    </a:srgbClr>
                  </a:outerShdw>
                </a:effectLst>
              </a:rPr>
              <a:t>Agreement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work</a:t>
            </a:r>
            <a:r>
              <a:rPr lang="es-US" b="1" dirty="0">
                <a:solidFill>
                  <a:srgbClr val="FFC000"/>
                </a:solidFill>
                <a:effectLst>
                  <a:outerShdw blurRad="38100" dist="38100" dir="2700000" algn="tl">
                    <a:srgbClr val="000000">
                      <a:alpha val="43137"/>
                    </a:srgbClr>
                  </a:outerShdw>
                </a:effectLst>
              </a:rPr>
              <a:t>? Wiley </a:t>
            </a:r>
            <a:r>
              <a:rPr lang="es-US" b="1" dirty="0" err="1">
                <a:solidFill>
                  <a:srgbClr val="FFC000"/>
                </a:solidFill>
                <a:effectLst>
                  <a:outerShdw blurRad="38100" dist="38100" dir="2700000" algn="tl">
                    <a:srgbClr val="000000">
                      <a:alpha val="43137"/>
                    </a:srgbClr>
                  </a:outerShdw>
                </a:effectLst>
              </a:rPr>
              <a:t>Interdiscipl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10(4).</a:t>
            </a:r>
          </a:p>
          <a:p>
            <a:r>
              <a:rPr lang="es-US" b="1" dirty="0">
                <a:solidFill>
                  <a:srgbClr val="FFC000"/>
                </a:solidFill>
                <a:effectLst>
                  <a:outerShdw blurRad="38100" dist="38100" dir="2700000" algn="tl">
                    <a:srgbClr val="000000">
                      <a:alpha val="43137"/>
                    </a:srgbClr>
                  </a:outerShdw>
                </a:effectLst>
              </a:rPr>
              <a:t>Fisher, D., &amp; </a:t>
            </a:r>
            <a:r>
              <a:rPr lang="es-US" b="1" dirty="0" err="1">
                <a:solidFill>
                  <a:srgbClr val="FFC000"/>
                </a:solidFill>
                <a:effectLst>
                  <a:outerShdw blurRad="38100" dist="38100" dir="2700000" algn="tl">
                    <a:srgbClr val="000000">
                      <a:alpha val="43137"/>
                    </a:srgbClr>
                  </a:outerShdw>
                </a:effectLst>
              </a:rPr>
              <a:t>Leifeld</a:t>
            </a:r>
            <a:r>
              <a:rPr lang="es-US" b="1" dirty="0">
                <a:solidFill>
                  <a:srgbClr val="FFC000"/>
                </a:solidFill>
                <a:effectLst>
                  <a:outerShdw blurRad="38100" dist="38100" dir="2700000" algn="tl">
                    <a:srgbClr val="000000">
                      <a:alpha val="43137"/>
                    </a:srgbClr>
                  </a:outerShdw>
                </a:effectLst>
              </a:rPr>
              <a:t>, P. (2019).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polycentricity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blockage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155 (4).</a:t>
            </a:r>
          </a:p>
          <a:p>
            <a:r>
              <a:rPr lang="es-US" b="1" dirty="0">
                <a:solidFill>
                  <a:srgbClr val="FFC000"/>
                </a:solidFill>
                <a:effectLst>
                  <a:outerShdw blurRad="38100" dist="38100" dir="2700000" algn="tl">
                    <a:srgbClr val="000000">
                      <a:alpha val="43137"/>
                    </a:srgbClr>
                  </a:outerShdw>
                </a:effectLst>
              </a:rPr>
              <a:t>Fisher, D., &amp; </a:t>
            </a:r>
            <a:r>
              <a:rPr lang="es-US" b="1" dirty="0" err="1">
                <a:solidFill>
                  <a:srgbClr val="FFC000"/>
                </a:solidFill>
                <a:effectLst>
                  <a:outerShdw blurRad="38100" dist="38100" dir="2700000" algn="tl">
                    <a:srgbClr val="000000">
                      <a:alpha val="43137"/>
                    </a:srgbClr>
                  </a:outerShdw>
                </a:effectLst>
              </a:rPr>
              <a:t>Nasrin</a:t>
            </a:r>
            <a:r>
              <a:rPr lang="es-US" b="1" dirty="0">
                <a:solidFill>
                  <a:srgbClr val="FFC000"/>
                </a:solidFill>
                <a:effectLst>
                  <a:outerShdw blurRad="38100" dist="38100" dir="2700000" algn="tl">
                    <a:srgbClr val="000000">
                      <a:alpha val="43137"/>
                    </a:srgbClr>
                  </a:outerShdw>
                </a:effectLst>
              </a:rPr>
              <a:t>, S. (2021). </a:t>
            </a:r>
            <a:r>
              <a:rPr lang="es-US" b="1" dirty="0" err="1">
                <a:solidFill>
                  <a:srgbClr val="FFC000"/>
                </a:solidFill>
                <a:effectLst>
                  <a:outerShdw blurRad="38100" dist="38100" dir="2700000" algn="tl">
                    <a:srgbClr val="000000">
                      <a:alpha val="43137"/>
                    </a:srgbClr>
                  </a:outerShdw>
                </a:effectLst>
              </a:rPr>
              <a:t>Shifting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coalitions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within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youth</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movement</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US. Polit </a:t>
            </a:r>
            <a:r>
              <a:rPr lang="es-US" b="1" dirty="0" err="1">
                <a:solidFill>
                  <a:srgbClr val="FFC000"/>
                </a:solidFill>
                <a:effectLst>
                  <a:outerShdw blurRad="38100" dist="38100" dir="2700000" algn="tl">
                    <a:srgbClr val="000000">
                      <a:alpha val="43137"/>
                    </a:srgbClr>
                  </a:outerShdw>
                </a:effectLst>
              </a:rPr>
              <a:t>Gov</a:t>
            </a:r>
            <a:r>
              <a:rPr lang="es-US" b="1" dirty="0">
                <a:solidFill>
                  <a:srgbClr val="FFC000"/>
                </a:solidFill>
                <a:effectLst>
                  <a:outerShdw blurRad="38100" dist="38100" dir="2700000" algn="tl">
                    <a:srgbClr val="000000">
                      <a:alpha val="43137"/>
                    </a:srgbClr>
                  </a:outerShdw>
                </a:effectLst>
              </a:rPr>
              <a:t> 9(2).</a:t>
            </a:r>
          </a:p>
          <a:p>
            <a:r>
              <a:rPr lang="es-US" b="1" dirty="0">
                <a:solidFill>
                  <a:srgbClr val="FFC000"/>
                </a:solidFill>
                <a:effectLst>
                  <a:outerShdw blurRad="38100" dist="38100" dir="2700000" algn="tl">
                    <a:srgbClr val="000000">
                      <a:alpha val="43137"/>
                    </a:srgbClr>
                  </a:outerShdw>
                </a:effectLst>
              </a:rPr>
              <a:t>Hagedorn, G., </a:t>
            </a:r>
            <a:r>
              <a:rPr lang="es-US" b="1" dirty="0" err="1">
                <a:solidFill>
                  <a:srgbClr val="FFC000"/>
                </a:solidFill>
                <a:effectLst>
                  <a:outerShdw blurRad="38100" dist="38100" dir="2700000" algn="tl">
                    <a:srgbClr val="000000">
                      <a:alpha val="43137"/>
                    </a:srgbClr>
                  </a:outerShdw>
                </a:effectLst>
              </a:rPr>
              <a:t>Loew</a:t>
            </a:r>
            <a:r>
              <a:rPr lang="es-US" b="1" dirty="0">
                <a:solidFill>
                  <a:srgbClr val="FFC000"/>
                </a:solidFill>
                <a:effectLst>
                  <a:outerShdw blurRad="38100" dist="38100" dir="2700000" algn="tl">
                    <a:srgbClr val="000000">
                      <a:alpha val="43137"/>
                    </a:srgbClr>
                  </a:outerShdw>
                </a:effectLst>
              </a:rPr>
              <a:t>, T., Seneviratne, S., </a:t>
            </a:r>
            <a:r>
              <a:rPr lang="es-US" b="1" dirty="0" err="1">
                <a:solidFill>
                  <a:srgbClr val="FFC000"/>
                </a:solidFill>
                <a:effectLst>
                  <a:outerShdw blurRad="38100" dist="38100" dir="2700000" algn="tl">
                    <a:srgbClr val="000000">
                      <a:alpha val="43137"/>
                    </a:srgbClr>
                  </a:outerShdw>
                </a:effectLst>
              </a:rPr>
              <a:t>Lucht</a:t>
            </a:r>
            <a:r>
              <a:rPr lang="es-US" b="1" dirty="0">
                <a:solidFill>
                  <a:srgbClr val="FFC000"/>
                </a:solidFill>
                <a:effectLst>
                  <a:outerShdw blurRad="38100" dist="38100" dir="2700000" algn="tl">
                    <a:srgbClr val="000000">
                      <a:alpha val="43137"/>
                    </a:srgbClr>
                  </a:outerShdw>
                </a:effectLst>
              </a:rPr>
              <a:t>, W., Beck, M.-L., Hesse, J., . . . </a:t>
            </a:r>
            <a:r>
              <a:rPr lang="es-US" b="1" dirty="0" err="1">
                <a:solidFill>
                  <a:srgbClr val="FFC000"/>
                </a:solidFill>
                <a:effectLst>
                  <a:outerShdw blurRad="38100" dist="38100" dir="2700000" algn="tl">
                    <a:srgbClr val="000000">
                      <a:alpha val="43137"/>
                    </a:srgbClr>
                  </a:outerShdw>
                </a:effectLst>
              </a:rPr>
              <a:t>Mattauch</a:t>
            </a:r>
            <a:r>
              <a:rPr lang="es-US" b="1" dirty="0">
                <a:solidFill>
                  <a:srgbClr val="FFC000"/>
                </a:solidFill>
                <a:effectLst>
                  <a:outerShdw blurRad="38100" dist="38100" dir="2700000" algn="tl">
                    <a:srgbClr val="000000">
                      <a:alpha val="43137"/>
                    </a:srgbClr>
                  </a:outerShdw>
                </a:effectLst>
              </a:rPr>
              <a:t>, L. (2019).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concerns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young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protesters</a:t>
            </a:r>
            <a:r>
              <a:rPr lang="es-US" b="1" dirty="0">
                <a:solidFill>
                  <a:srgbClr val="FFC000"/>
                </a:solidFill>
                <a:effectLst>
                  <a:outerShdw blurRad="38100" dist="38100" dir="2700000" algn="tl">
                    <a:srgbClr val="000000">
                      <a:alpha val="43137"/>
                    </a:srgbClr>
                  </a:outerShdw>
                </a:effectLst>
              </a:rPr>
              <a:t> are </a:t>
            </a:r>
            <a:r>
              <a:rPr lang="es-US" b="1" dirty="0" err="1">
                <a:solidFill>
                  <a:srgbClr val="FFC000"/>
                </a:solidFill>
                <a:effectLst>
                  <a:outerShdw blurRad="38100" dist="38100" dir="2700000" algn="tl">
                    <a:srgbClr val="000000">
                      <a:alpha val="43137"/>
                    </a:srgbClr>
                  </a:outerShdw>
                </a:effectLst>
              </a:rPr>
              <a:t>justified</a:t>
            </a:r>
            <a:r>
              <a:rPr lang="es-US" b="1" dirty="0">
                <a:solidFill>
                  <a:srgbClr val="FFC000"/>
                </a:solidFill>
                <a:effectLst>
                  <a:outerShdw blurRad="38100" dist="38100" dir="2700000" algn="tl">
                    <a:srgbClr val="000000">
                      <a:alpha val="43137"/>
                    </a:srgbClr>
                  </a:outerShdw>
                </a:effectLst>
              </a:rPr>
              <a:t>: a </a:t>
            </a:r>
            <a:r>
              <a:rPr lang="es-US" b="1" dirty="0" err="1">
                <a:solidFill>
                  <a:srgbClr val="FFC000"/>
                </a:solidFill>
                <a:effectLst>
                  <a:outerShdw blurRad="38100" dist="38100" dir="2700000" algn="tl">
                    <a:srgbClr val="000000">
                      <a:alpha val="43137"/>
                    </a:srgbClr>
                  </a:outerShdw>
                </a:effectLst>
              </a:rPr>
              <a:t>statement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by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Scientists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Future </a:t>
            </a:r>
            <a:r>
              <a:rPr lang="es-US" b="1" dirty="0" err="1">
                <a:solidFill>
                  <a:srgbClr val="FFC000"/>
                </a:solidFill>
                <a:effectLst>
                  <a:outerShdw blurRad="38100" dist="38100" dir="2700000" algn="tl">
                    <a:srgbClr val="000000">
                      <a:alpha val="43137"/>
                    </a:srgbClr>
                  </a:outerShdw>
                </a:effectLst>
              </a:rPr>
              <a:t>Concerning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protests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more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protection</a:t>
            </a:r>
            <a:r>
              <a:rPr lang="es-US" b="1" dirty="0">
                <a:solidFill>
                  <a:srgbClr val="FFC000"/>
                </a:solidFill>
                <a:effectLst>
                  <a:outerShdw blurRad="38100" dist="38100" dir="2700000" algn="tl">
                    <a:srgbClr val="000000">
                      <a:alpha val="43137"/>
                    </a:srgbClr>
                  </a:outerShdw>
                </a:effectLst>
              </a:rPr>
              <a:t>. AIA-</a:t>
            </a:r>
            <a:r>
              <a:rPr lang="es-US" b="1" dirty="0" err="1">
                <a:solidFill>
                  <a:srgbClr val="FFC000"/>
                </a:solidFill>
                <a:effectLst>
                  <a:outerShdw blurRad="38100" dist="38100" dir="2700000" algn="tl">
                    <a:srgbClr val="000000">
                      <a:alpha val="43137"/>
                    </a:srgbClr>
                  </a:outerShdw>
                </a:effectLst>
              </a:rPr>
              <a:t>Ecol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Perspect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Soc</a:t>
            </a:r>
            <a:r>
              <a:rPr lang="es-US" b="1" dirty="0">
                <a:solidFill>
                  <a:srgbClr val="FFC000"/>
                </a:solidFill>
                <a:effectLst>
                  <a:outerShdw blurRad="38100" dist="38100" dir="2700000" algn="tl">
                    <a:srgbClr val="000000">
                      <a:alpha val="43137"/>
                    </a:srgbClr>
                  </a:outerShdw>
                </a:effectLst>
              </a:rPr>
              <a:t> 28(2).</a:t>
            </a:r>
          </a:p>
          <a:p>
            <a:r>
              <a:rPr lang="es-US" b="1" dirty="0" err="1">
                <a:solidFill>
                  <a:srgbClr val="FFC000"/>
                </a:solidFill>
                <a:effectLst>
                  <a:outerShdw blurRad="38100" dist="38100" dir="2700000" algn="tl">
                    <a:srgbClr val="000000">
                      <a:alpha val="43137"/>
                    </a:srgbClr>
                  </a:outerShdw>
                </a:effectLst>
              </a:rPr>
              <a:t>Hochstetler</a:t>
            </a:r>
            <a:r>
              <a:rPr lang="es-US" b="1" dirty="0">
                <a:solidFill>
                  <a:srgbClr val="FFC000"/>
                </a:solidFill>
                <a:effectLst>
                  <a:outerShdw blurRad="38100" dist="38100" dir="2700000" algn="tl">
                    <a:srgbClr val="000000">
                      <a:alpha val="43137"/>
                    </a:srgbClr>
                  </a:outerShdw>
                </a:effectLst>
              </a:rPr>
              <a:t>, K. (2021).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institutions</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Brazil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three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decades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building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anddismantling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capacity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Polit 30(sup1).</a:t>
            </a:r>
          </a:p>
          <a:p>
            <a:r>
              <a:rPr lang="es-US" b="1" dirty="0" err="1">
                <a:solidFill>
                  <a:srgbClr val="FFC000"/>
                </a:solidFill>
                <a:effectLst>
                  <a:outerShdw blurRad="38100" dist="38100" dir="2700000" algn="tl">
                    <a:srgbClr val="000000">
                      <a:alpha val="43137"/>
                    </a:srgbClr>
                  </a:outerShdw>
                </a:effectLst>
              </a:rPr>
              <a:t>Hochstetler</a:t>
            </a:r>
            <a:r>
              <a:rPr lang="es-US" b="1" dirty="0">
                <a:solidFill>
                  <a:srgbClr val="FFC000"/>
                </a:solidFill>
                <a:effectLst>
                  <a:outerShdw blurRad="38100" dist="38100" dir="2700000" algn="tl">
                    <a:srgbClr val="000000">
                      <a:alpha val="43137"/>
                    </a:srgbClr>
                  </a:outerShdw>
                </a:effectLst>
              </a:rPr>
              <a:t>, K., &amp; Ricardo </a:t>
            </a:r>
            <a:r>
              <a:rPr lang="es-US" b="1" dirty="0" err="1">
                <a:solidFill>
                  <a:srgbClr val="FFC000"/>
                </a:solidFill>
                <a:effectLst>
                  <a:outerShdw blurRad="38100" dist="38100" dir="2700000" algn="tl">
                    <a:srgbClr val="000000">
                      <a:alpha val="43137"/>
                    </a:srgbClr>
                  </a:outerShdw>
                </a:effectLst>
              </a:rPr>
              <a:t>Tranjan</a:t>
            </a:r>
            <a:r>
              <a:rPr lang="es-US" b="1" dirty="0">
                <a:solidFill>
                  <a:srgbClr val="FFC000"/>
                </a:solidFill>
                <a:effectLst>
                  <a:outerShdw blurRad="38100" dist="38100" dir="2700000" algn="tl">
                    <a:srgbClr val="000000">
                      <a:alpha val="43137"/>
                    </a:srgbClr>
                  </a:outerShdw>
                </a:effectLst>
              </a:rPr>
              <a:t>, J. (2016). </a:t>
            </a:r>
            <a:r>
              <a:rPr lang="es-US" b="1" dirty="0" err="1">
                <a:solidFill>
                  <a:srgbClr val="FFC000"/>
                </a:solidFill>
                <a:effectLst>
                  <a:outerShdw blurRad="38100" dist="38100" dir="2700000" algn="tl">
                    <a:srgbClr val="000000">
                      <a:alpha val="43137"/>
                    </a:srgbClr>
                  </a:outerShdw>
                </a:effectLst>
              </a:rPr>
              <a:t>Environment</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consultation</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Brazilian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democratic</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developmental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state</a:t>
            </a:r>
            <a:r>
              <a:rPr lang="es-US" b="1" dirty="0">
                <a:solidFill>
                  <a:srgbClr val="FFC000"/>
                </a:solidFill>
                <a:effectLst>
                  <a:outerShdw blurRad="38100" dist="38100" dir="2700000" algn="tl">
                    <a:srgbClr val="000000">
                      <a:alpha val="43137"/>
                    </a:srgbClr>
                  </a:outerShdw>
                </a:effectLst>
              </a:rPr>
              <a:t> . </a:t>
            </a:r>
            <a:r>
              <a:rPr lang="es-US" b="1" dirty="0" err="1">
                <a:solidFill>
                  <a:srgbClr val="FFC000"/>
                </a:solidFill>
                <a:effectLst>
                  <a:outerShdw blurRad="38100" dist="38100" dir="2700000" algn="tl">
                    <a:srgbClr val="000000">
                      <a:alpha val="43137"/>
                    </a:srgbClr>
                  </a:outerShdw>
                </a:effectLst>
              </a:rPr>
              <a:t>Comp</a:t>
            </a:r>
            <a:r>
              <a:rPr lang="es-US" b="1" dirty="0">
                <a:solidFill>
                  <a:srgbClr val="FFC000"/>
                </a:solidFill>
                <a:effectLst>
                  <a:outerShdw blurRad="38100" dist="38100" dir="2700000" algn="tl">
                    <a:srgbClr val="000000">
                      <a:alpha val="43137"/>
                    </a:srgbClr>
                  </a:outerShdw>
                </a:effectLst>
              </a:rPr>
              <a:t> Polit 48(4).</a:t>
            </a:r>
          </a:p>
          <a:p>
            <a:r>
              <a:rPr lang="es-US" b="1" dirty="0" err="1">
                <a:solidFill>
                  <a:srgbClr val="FFC000"/>
                </a:solidFill>
                <a:effectLst>
                  <a:outerShdw blurRad="38100" dist="38100" dir="2700000" algn="tl">
                    <a:srgbClr val="000000">
                      <a:alpha val="43137"/>
                    </a:srgbClr>
                  </a:outerShdw>
                </a:effectLst>
              </a:rPr>
              <a:t>Höhne</a:t>
            </a:r>
            <a:r>
              <a:rPr lang="es-US" b="1" dirty="0">
                <a:solidFill>
                  <a:srgbClr val="FFC000"/>
                </a:solidFill>
                <a:effectLst>
                  <a:outerShdw blurRad="38100" dist="38100" dir="2700000" algn="tl">
                    <a:srgbClr val="000000">
                      <a:alpha val="43137"/>
                    </a:srgbClr>
                  </a:outerShdw>
                </a:effectLst>
              </a:rPr>
              <a:t>, N., </a:t>
            </a:r>
            <a:r>
              <a:rPr lang="es-US" b="1" dirty="0" err="1">
                <a:solidFill>
                  <a:srgbClr val="FFC000"/>
                </a:solidFill>
                <a:effectLst>
                  <a:outerShdw blurRad="38100" dist="38100" dir="2700000" algn="tl">
                    <a:srgbClr val="000000">
                      <a:alpha val="43137"/>
                    </a:srgbClr>
                  </a:outerShdw>
                </a:effectLst>
              </a:rPr>
              <a:t>Gidden</a:t>
            </a:r>
            <a:r>
              <a:rPr lang="es-US" b="1" dirty="0">
                <a:solidFill>
                  <a:srgbClr val="FFC000"/>
                </a:solidFill>
                <a:effectLst>
                  <a:outerShdw blurRad="38100" dist="38100" dir="2700000" algn="tl">
                    <a:srgbClr val="000000">
                      <a:alpha val="43137"/>
                    </a:srgbClr>
                  </a:outerShdw>
                </a:effectLst>
              </a:rPr>
              <a:t>, M., den </a:t>
            </a:r>
            <a:r>
              <a:rPr lang="es-US" b="1" dirty="0" err="1">
                <a:solidFill>
                  <a:srgbClr val="FFC000"/>
                </a:solidFill>
                <a:effectLst>
                  <a:outerShdw blurRad="38100" dist="38100" dir="2700000" algn="tl">
                    <a:srgbClr val="000000">
                      <a:alpha val="43137"/>
                    </a:srgbClr>
                  </a:outerShdw>
                </a:effectLst>
              </a:rPr>
              <a:t>Elzen</a:t>
            </a:r>
            <a:r>
              <a:rPr lang="es-US" b="1" dirty="0">
                <a:solidFill>
                  <a:srgbClr val="FFC000"/>
                </a:solidFill>
                <a:effectLst>
                  <a:outerShdw blurRad="38100" dist="38100" dir="2700000" algn="tl">
                    <a:srgbClr val="000000">
                      <a:alpha val="43137"/>
                    </a:srgbClr>
                  </a:outerShdw>
                </a:effectLst>
              </a:rPr>
              <a:t>, M., Hans, F., </a:t>
            </a:r>
            <a:r>
              <a:rPr lang="es-US" b="1" dirty="0" err="1">
                <a:solidFill>
                  <a:srgbClr val="FFC000"/>
                </a:solidFill>
                <a:effectLst>
                  <a:outerShdw blurRad="38100" dist="38100" dir="2700000" algn="tl">
                    <a:srgbClr val="000000">
                      <a:alpha val="43137"/>
                    </a:srgbClr>
                  </a:outerShdw>
                </a:effectLst>
              </a:rPr>
              <a:t>Fyson</a:t>
            </a:r>
            <a:r>
              <a:rPr lang="es-US" b="1" dirty="0">
                <a:solidFill>
                  <a:srgbClr val="FFC000"/>
                </a:solidFill>
                <a:effectLst>
                  <a:outerShdw blurRad="38100" dist="38100" dir="2700000" algn="tl">
                    <a:srgbClr val="000000">
                      <a:alpha val="43137"/>
                    </a:srgbClr>
                  </a:outerShdw>
                </a:effectLst>
              </a:rPr>
              <a:t>, C., </a:t>
            </a:r>
            <a:r>
              <a:rPr lang="es-US" b="1" dirty="0" err="1">
                <a:solidFill>
                  <a:srgbClr val="FFC000"/>
                </a:solidFill>
                <a:effectLst>
                  <a:outerShdw blurRad="38100" dist="38100" dir="2700000" algn="tl">
                    <a:srgbClr val="000000">
                      <a:alpha val="43137"/>
                    </a:srgbClr>
                  </a:outerShdw>
                </a:effectLst>
              </a:rPr>
              <a:t>Geiges</a:t>
            </a:r>
            <a:r>
              <a:rPr lang="es-US" b="1" dirty="0">
                <a:solidFill>
                  <a:srgbClr val="FFC000"/>
                </a:solidFill>
                <a:effectLst>
                  <a:outerShdw blurRad="38100" dist="38100" dir="2700000" algn="tl">
                    <a:srgbClr val="000000">
                      <a:alpha val="43137"/>
                    </a:srgbClr>
                  </a:outerShdw>
                </a:effectLst>
              </a:rPr>
              <a:t>, A., . . . </a:t>
            </a:r>
            <a:r>
              <a:rPr lang="es-US" b="1" dirty="0" err="1">
                <a:solidFill>
                  <a:srgbClr val="FFC000"/>
                </a:solidFill>
                <a:effectLst>
                  <a:outerShdw blurRad="38100" dist="38100" dir="2700000" algn="tl">
                    <a:srgbClr val="000000">
                      <a:alpha val="43137"/>
                    </a:srgbClr>
                  </a:outerShdw>
                </a:effectLst>
              </a:rPr>
              <a:t>Rogelj</a:t>
            </a:r>
            <a:r>
              <a:rPr lang="es-US" b="1" dirty="0">
                <a:solidFill>
                  <a:srgbClr val="FFC000"/>
                </a:solidFill>
                <a:effectLst>
                  <a:outerShdw blurRad="38100" dist="38100" dir="2700000" algn="tl">
                    <a:srgbClr val="000000">
                      <a:alpha val="43137"/>
                    </a:srgbClr>
                  </a:outerShdw>
                </a:effectLst>
              </a:rPr>
              <a:t>, J. (2021). Wave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net </a:t>
            </a:r>
            <a:r>
              <a:rPr lang="es-US" b="1" dirty="0" err="1">
                <a:solidFill>
                  <a:srgbClr val="FFC000"/>
                </a:solidFill>
                <a:effectLst>
                  <a:outerShdw blurRad="38100" dist="38100" dir="2700000" algn="tl">
                    <a:srgbClr val="000000">
                      <a:alpha val="43137"/>
                    </a:srgbClr>
                  </a:outerShdw>
                </a:effectLst>
              </a:rPr>
              <a:t>zero</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emission</a:t>
            </a:r>
            <a:r>
              <a:rPr lang="es-US" b="1" dirty="0">
                <a:solidFill>
                  <a:srgbClr val="FFC000"/>
                </a:solidFill>
                <a:effectLst>
                  <a:outerShdw blurRad="38100" dist="38100" dir="2700000" algn="tl">
                    <a:srgbClr val="000000">
                      <a:alpha val="43137"/>
                    </a:srgbClr>
                  </a:outerShdw>
                </a:effectLst>
              </a:rPr>
              <a:t> targets opens </a:t>
            </a:r>
            <a:r>
              <a:rPr lang="es-US" b="1" dirty="0" err="1">
                <a:solidFill>
                  <a:srgbClr val="FFC000"/>
                </a:solidFill>
                <a:effectLst>
                  <a:outerShdw blurRad="38100" dist="38100" dir="2700000" algn="tl">
                    <a:srgbClr val="000000">
                      <a:alpha val="43137"/>
                    </a:srgbClr>
                  </a:outerShdw>
                </a:effectLst>
              </a:rPr>
              <a:t>widnow</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to</a:t>
            </a:r>
            <a:r>
              <a:rPr lang="es-US" b="1" dirty="0">
                <a:solidFill>
                  <a:srgbClr val="FFC000"/>
                </a:solidFill>
                <a:effectLst>
                  <a:outerShdw blurRad="38100" dist="38100" dir="2700000" algn="tl">
                    <a:srgbClr val="000000">
                      <a:alpha val="43137"/>
                    </a:srgbClr>
                  </a:outerShdw>
                </a:effectLst>
              </a:rPr>
              <a:t> meeting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Paris </a:t>
            </a:r>
            <a:r>
              <a:rPr lang="es-US" b="1" dirty="0" err="1">
                <a:solidFill>
                  <a:srgbClr val="FFC000"/>
                </a:solidFill>
                <a:effectLst>
                  <a:outerShdw blurRad="38100" dist="38100" dir="2700000" algn="tl">
                    <a:srgbClr val="000000">
                      <a:alpha val="43137"/>
                    </a:srgbClr>
                  </a:outerShdw>
                </a:effectLst>
              </a:rPr>
              <a:t>Agreement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Nat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11(10).</a:t>
            </a:r>
          </a:p>
          <a:p>
            <a:r>
              <a:rPr lang="es-US" b="1" dirty="0">
                <a:solidFill>
                  <a:srgbClr val="FFC000"/>
                </a:solidFill>
                <a:effectLst>
                  <a:outerShdw blurRad="38100" dist="38100" dir="2700000" algn="tl">
                    <a:srgbClr val="000000">
                      <a:alpha val="43137"/>
                    </a:srgbClr>
                  </a:outerShdw>
                </a:effectLst>
              </a:rPr>
              <a:t>Hoskins, B., &amp; </a:t>
            </a:r>
            <a:r>
              <a:rPr lang="es-US" b="1" dirty="0" err="1">
                <a:solidFill>
                  <a:srgbClr val="FFC000"/>
                </a:solidFill>
                <a:effectLst>
                  <a:outerShdw blurRad="38100" dist="38100" dir="2700000" algn="tl">
                    <a:srgbClr val="000000">
                      <a:alpha val="43137"/>
                    </a:srgbClr>
                  </a:outerShdw>
                </a:effectLst>
              </a:rPr>
              <a:t>Mascherini</a:t>
            </a:r>
            <a:r>
              <a:rPr lang="es-US" b="1" dirty="0">
                <a:solidFill>
                  <a:srgbClr val="FFC000"/>
                </a:solidFill>
                <a:effectLst>
                  <a:outerShdw blurRad="38100" dist="38100" dir="2700000" algn="tl">
                    <a:srgbClr val="000000">
                      <a:alpha val="43137"/>
                    </a:srgbClr>
                  </a:outerShdw>
                </a:effectLst>
              </a:rPr>
              <a:t>, M. (2009). </a:t>
            </a:r>
            <a:r>
              <a:rPr lang="es-US" b="1" dirty="0" err="1">
                <a:solidFill>
                  <a:srgbClr val="FFC000"/>
                </a:solidFill>
                <a:effectLst>
                  <a:outerShdw blurRad="38100" dist="38100" dir="2700000" algn="tl">
                    <a:srgbClr val="000000">
                      <a:alpha val="43137"/>
                    </a:srgbClr>
                  </a:outerShdw>
                </a:effectLst>
              </a:rPr>
              <a:t>Measuring</a:t>
            </a:r>
            <a:r>
              <a:rPr lang="es-US" b="1" dirty="0">
                <a:solidFill>
                  <a:srgbClr val="FFC000"/>
                </a:solidFill>
                <a:effectLst>
                  <a:outerShdw blurRad="38100" dist="38100" dir="2700000" algn="tl">
                    <a:srgbClr val="000000">
                      <a:alpha val="43137"/>
                    </a:srgbClr>
                  </a:outerShdw>
                </a:effectLst>
              </a:rPr>
              <a:t> active </a:t>
            </a:r>
            <a:r>
              <a:rPr lang="es-US" b="1" dirty="0" err="1">
                <a:solidFill>
                  <a:srgbClr val="FFC000"/>
                </a:solidFill>
                <a:effectLst>
                  <a:outerShdw blurRad="38100" dist="38100" dir="2700000" algn="tl">
                    <a:srgbClr val="000000">
                      <a:alpha val="43137"/>
                    </a:srgbClr>
                  </a:outerShdw>
                </a:effectLst>
              </a:rPr>
              <a:t>citizenship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through</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development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 composite </a:t>
            </a:r>
            <a:r>
              <a:rPr lang="es-US" b="1" dirty="0" err="1">
                <a:solidFill>
                  <a:srgbClr val="FFC000"/>
                </a:solidFill>
                <a:effectLst>
                  <a:outerShdw blurRad="38100" dist="38100" dir="2700000" algn="tl">
                    <a:srgbClr val="000000">
                      <a:alpha val="43137"/>
                    </a:srgbClr>
                  </a:outerShdw>
                </a:effectLst>
              </a:rPr>
              <a:t>indicator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Soc</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Indic</a:t>
            </a:r>
            <a:r>
              <a:rPr lang="es-US" b="1" dirty="0">
                <a:solidFill>
                  <a:srgbClr val="FFC000"/>
                </a:solidFill>
                <a:effectLst>
                  <a:outerShdw blurRad="38100" dist="38100" dir="2700000" algn="tl">
                    <a:srgbClr val="000000">
                      <a:alpha val="43137"/>
                    </a:srgbClr>
                  </a:outerShdw>
                </a:effectLst>
              </a:rPr>
              <a:t> Res 90(3).</a:t>
            </a:r>
          </a:p>
          <a:p>
            <a:r>
              <a:rPr lang="es-US" b="1" dirty="0">
                <a:solidFill>
                  <a:srgbClr val="FFC000"/>
                </a:solidFill>
                <a:effectLst>
                  <a:outerShdw blurRad="38100" dist="38100" dir="2700000" algn="tl">
                    <a:srgbClr val="000000">
                      <a:alpha val="43137"/>
                    </a:srgbClr>
                  </a:outerShdw>
                </a:effectLst>
              </a:rPr>
              <a:t>Hulme, M. (2016). 1.5 C and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research</a:t>
            </a:r>
            <a:r>
              <a:rPr lang="es-US" b="1" dirty="0">
                <a:solidFill>
                  <a:srgbClr val="FFC000"/>
                </a:solidFill>
                <a:effectLst>
                  <a:outerShdw blurRad="38100" dist="38100" dir="2700000" algn="tl">
                    <a:srgbClr val="000000">
                      <a:alpha val="43137"/>
                    </a:srgbClr>
                  </a:outerShdw>
                </a:effectLst>
              </a:rPr>
              <a:t> after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Paris </a:t>
            </a:r>
            <a:r>
              <a:rPr lang="es-US" b="1" dirty="0" err="1">
                <a:solidFill>
                  <a:srgbClr val="FFC000"/>
                </a:solidFill>
                <a:effectLst>
                  <a:outerShdw blurRad="38100" dist="38100" dir="2700000" algn="tl">
                    <a:srgbClr val="000000">
                      <a:alpha val="43137"/>
                    </a:srgbClr>
                  </a:outerShdw>
                </a:effectLst>
              </a:rPr>
              <a:t>Agreement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Nat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
            </a:r>
            <a:r>
              <a:rPr lang="es-US" b="1" dirty="0">
                <a:solidFill>
                  <a:srgbClr val="FFC000"/>
                </a:solidFill>
                <a:effectLst>
                  <a:outerShdw blurRad="38100" dist="38100" dir="2700000" algn="tl">
                    <a:srgbClr val="000000">
                      <a:alpha val="43137"/>
                    </a:srgbClr>
                  </a:outerShdw>
                </a:effectLst>
              </a:rPr>
              <a:t> Chang 6 (3).</a:t>
            </a:r>
          </a:p>
          <a:p>
            <a:r>
              <a:rPr lang="es-US" b="1" dirty="0" err="1">
                <a:solidFill>
                  <a:srgbClr val="FFC000"/>
                </a:solidFill>
                <a:effectLst>
                  <a:outerShdw blurRad="38100" dist="38100" dir="2700000" algn="tl">
                    <a:srgbClr val="000000">
                      <a:alpha val="43137"/>
                    </a:srgbClr>
                  </a:outerShdw>
                </a:effectLst>
              </a:rPr>
              <a:t>Jordan</a:t>
            </a:r>
            <a:r>
              <a:rPr lang="es-US" b="1" dirty="0">
                <a:solidFill>
                  <a:srgbClr val="FFC000"/>
                </a:solidFill>
                <a:effectLst>
                  <a:outerShdw blurRad="38100" dist="38100" dir="2700000" algn="tl">
                    <a:srgbClr val="000000">
                      <a:alpha val="43137"/>
                    </a:srgbClr>
                  </a:outerShdw>
                </a:effectLst>
              </a:rPr>
              <a:t>, A., &amp; Moore, B. (2020). Durable </a:t>
            </a:r>
            <a:r>
              <a:rPr lang="es-US" b="1" dirty="0" err="1">
                <a:solidFill>
                  <a:srgbClr val="FFC000"/>
                </a:solidFill>
                <a:effectLst>
                  <a:outerShdw blurRad="38100" dist="38100" dir="2700000" algn="tl">
                    <a:srgbClr val="000000">
                      <a:alpha val="43137"/>
                    </a:srgbClr>
                  </a:outerShdw>
                </a:effectLst>
              </a:rPr>
              <a:t>by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design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feedback</a:t>
            </a:r>
            <a:r>
              <a:rPr lang="es-US" b="1" dirty="0">
                <a:solidFill>
                  <a:srgbClr val="FFC000"/>
                </a:solidFill>
                <a:effectLst>
                  <a:outerShdw blurRad="38100" dist="38100" dir="2700000" algn="tl">
                    <a:srgbClr val="000000">
                      <a:alpha val="43137"/>
                    </a:srgbClr>
                  </a:outerShdw>
                </a:effectLst>
              </a:rPr>
              <a:t> in a </a:t>
            </a:r>
            <a:r>
              <a:rPr lang="es-US" b="1" dirty="0" err="1">
                <a:solidFill>
                  <a:srgbClr val="FFC000"/>
                </a:solidFill>
                <a:effectLst>
                  <a:outerShdw blurRad="38100" dist="38100" dir="2700000" algn="tl">
                    <a:srgbClr val="000000">
                      <a:alpha val="43137"/>
                    </a:srgbClr>
                  </a:outerShdw>
                </a:effectLst>
              </a:rPr>
              <a:t>changing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Cambridge: Cambridge </a:t>
            </a:r>
            <a:r>
              <a:rPr lang="es-US" b="1" dirty="0" err="1">
                <a:solidFill>
                  <a:srgbClr val="FFC000"/>
                </a:solidFill>
                <a:effectLst>
                  <a:outerShdw blurRad="38100" dist="38100" dir="2700000" algn="tl">
                    <a:srgbClr val="000000">
                      <a:alpha val="43137"/>
                    </a:srgbClr>
                  </a:outerShdw>
                </a:effectLst>
              </a:rPr>
              <a:t>University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Press</a:t>
            </a:r>
            <a:r>
              <a:rPr lang="es-US" b="1" dirty="0">
                <a:solidFill>
                  <a:srgbClr val="FFC000"/>
                </a:solidFill>
                <a:effectLst>
                  <a:outerShdw blurRad="38100" dist="38100" dir="2700000" algn="tl">
                    <a:srgbClr val="000000">
                      <a:alpha val="43137"/>
                    </a:srgbClr>
                  </a:outerShdw>
                </a:effectLst>
              </a:rPr>
              <a:t>.</a:t>
            </a:r>
          </a:p>
          <a:p>
            <a:r>
              <a:rPr lang="es-US" b="1" dirty="0" err="1">
                <a:solidFill>
                  <a:srgbClr val="FFC000"/>
                </a:solidFill>
                <a:effectLst>
                  <a:outerShdw blurRad="38100" dist="38100" dir="2700000" algn="tl">
                    <a:srgbClr val="000000">
                      <a:alpha val="43137"/>
                    </a:srgbClr>
                  </a:outerShdw>
                </a:effectLst>
              </a:rPr>
              <a:t>Kahl</a:t>
            </a:r>
            <a:r>
              <a:rPr lang="es-US" b="1" dirty="0">
                <a:solidFill>
                  <a:srgbClr val="FFC000"/>
                </a:solidFill>
                <a:effectLst>
                  <a:outerShdw blurRad="38100" dist="38100" dir="2700000" algn="tl">
                    <a:srgbClr val="000000">
                      <a:alpha val="43137"/>
                    </a:srgbClr>
                  </a:outerShdw>
                </a:effectLst>
              </a:rPr>
              <a:t>, W., &amp; Weller, M.-P. .. (2021).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litigation</a:t>
            </a:r>
            <a:r>
              <a:rPr lang="es-US" b="1" dirty="0">
                <a:solidFill>
                  <a:srgbClr val="FFC000"/>
                </a:solidFill>
                <a:effectLst>
                  <a:outerShdw blurRad="38100" dist="38100" dir="2700000" algn="tl">
                    <a:srgbClr val="000000">
                      <a:alpha val="43137"/>
                    </a:srgbClr>
                  </a:outerShdw>
                </a:effectLst>
              </a:rPr>
              <a:t>: A </a:t>
            </a:r>
            <a:r>
              <a:rPr lang="es-US" b="1" dirty="0" err="1">
                <a:solidFill>
                  <a:srgbClr val="FFC000"/>
                </a:solidFill>
                <a:effectLst>
                  <a:outerShdw blurRad="38100" dist="38100" dir="2700000" algn="tl">
                    <a:srgbClr val="000000">
                      <a:alpha val="43137"/>
                    </a:srgbClr>
                  </a:outerShdw>
                </a:effectLst>
              </a:rPr>
              <a:t>handbook</a:t>
            </a:r>
            <a:r>
              <a:rPr lang="es-US" b="1" dirty="0">
                <a:solidFill>
                  <a:srgbClr val="FFC000"/>
                </a:solidFill>
                <a:effectLst>
                  <a:outerShdw blurRad="38100" dist="38100" dir="2700000" algn="tl">
                    <a:srgbClr val="000000">
                      <a:alpha val="43137"/>
                    </a:srgbClr>
                  </a:outerShdw>
                </a:effectLst>
              </a:rPr>
              <a:t>. Nomos, Baden-Baden.</a:t>
            </a:r>
          </a:p>
          <a:p>
            <a:r>
              <a:rPr lang="es-US" b="1" dirty="0" err="1">
                <a:solidFill>
                  <a:srgbClr val="FFC000"/>
                </a:solidFill>
                <a:effectLst>
                  <a:outerShdw blurRad="38100" dist="38100" dir="2700000" algn="tl">
                    <a:srgbClr val="000000">
                      <a:alpha val="43137"/>
                    </a:srgbClr>
                  </a:outerShdw>
                </a:effectLst>
              </a:rPr>
              <a:t>Michaelowa</a:t>
            </a:r>
            <a:r>
              <a:rPr lang="es-US" b="1" dirty="0">
                <a:solidFill>
                  <a:srgbClr val="FFC000"/>
                </a:solidFill>
                <a:effectLst>
                  <a:outerShdw blurRad="38100" dist="38100" dir="2700000" algn="tl">
                    <a:srgbClr val="000000">
                      <a:alpha val="43137"/>
                    </a:srgbClr>
                  </a:outerShdw>
                </a:effectLst>
              </a:rPr>
              <a:t>, K., </a:t>
            </a:r>
            <a:r>
              <a:rPr lang="es-US" b="1" dirty="0" err="1">
                <a:solidFill>
                  <a:srgbClr val="FFC000"/>
                </a:solidFill>
                <a:effectLst>
                  <a:outerShdw blurRad="38100" dist="38100" dir="2700000" algn="tl">
                    <a:srgbClr val="000000">
                      <a:alpha val="43137"/>
                    </a:srgbClr>
                  </a:outerShdw>
                </a:effectLst>
              </a:rPr>
              <a:t>Michaelowa</a:t>
            </a:r>
            <a:r>
              <a:rPr lang="es-US" b="1" dirty="0">
                <a:solidFill>
                  <a:srgbClr val="FFC000"/>
                </a:solidFill>
                <a:effectLst>
                  <a:outerShdw blurRad="38100" dist="38100" dir="2700000" algn="tl">
                    <a:srgbClr val="000000">
                      <a:alpha val="43137"/>
                    </a:srgbClr>
                  </a:outerShdw>
                </a:effectLst>
              </a:rPr>
              <a:t>, A., </a:t>
            </a:r>
            <a:r>
              <a:rPr lang="es-US" b="1" dirty="0" err="1">
                <a:solidFill>
                  <a:srgbClr val="FFC000"/>
                </a:solidFill>
                <a:effectLst>
                  <a:outerShdw blurRad="38100" dist="38100" dir="2700000" algn="tl">
                    <a:srgbClr val="000000">
                      <a:alpha val="43137"/>
                    </a:srgbClr>
                  </a:outerShdw>
                </a:effectLst>
              </a:rPr>
              <a:t>Luterbacher</a:t>
            </a:r>
            <a:r>
              <a:rPr lang="es-US" b="1" dirty="0">
                <a:solidFill>
                  <a:srgbClr val="FFC000"/>
                </a:solidFill>
                <a:effectLst>
                  <a:outerShdw blurRad="38100" dist="38100" dir="2700000" algn="tl">
                    <a:srgbClr val="000000">
                      <a:alpha val="43137"/>
                    </a:srgbClr>
                  </a:outerShdw>
                </a:effectLst>
              </a:rPr>
              <a:t>, U., &amp; </a:t>
            </a:r>
            <a:r>
              <a:rPr lang="es-US" b="1" dirty="0" err="1">
                <a:solidFill>
                  <a:srgbClr val="FFC000"/>
                </a:solidFill>
                <a:effectLst>
                  <a:outerShdw blurRad="38100" dist="38100" dir="2700000" algn="tl">
                    <a:srgbClr val="000000">
                      <a:alpha val="43137"/>
                    </a:srgbClr>
                  </a:outerShdw>
                </a:effectLst>
              </a:rPr>
              <a:t>Sprinz</a:t>
            </a:r>
            <a:r>
              <a:rPr lang="es-US" b="1" dirty="0">
                <a:solidFill>
                  <a:srgbClr val="FFC000"/>
                </a:solidFill>
                <a:effectLst>
                  <a:outerShdw blurRad="38100" dist="38100" dir="2700000" algn="tl">
                    <a:srgbClr val="000000">
                      <a:alpha val="43137"/>
                    </a:srgbClr>
                  </a:outerShdw>
                </a:effectLst>
              </a:rPr>
              <a:t>, D. (2018). </a:t>
            </a:r>
            <a:r>
              <a:rPr lang="es-US" b="1" dirty="0" err="1">
                <a:solidFill>
                  <a:srgbClr val="FFC000"/>
                </a:solidFill>
                <a:effectLst>
                  <a:outerShdw blurRad="38100" dist="38100" dir="2700000" algn="tl">
                    <a:srgbClr val="000000">
                      <a:alpha val="43137"/>
                    </a:srgbClr>
                  </a:outerShdw>
                </a:effectLst>
              </a:rPr>
              <a:t>Equity</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development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developing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countries</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international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negotiations</a:t>
            </a:r>
            <a:r>
              <a:rPr lang="es-US" b="1" dirty="0">
                <a:solidFill>
                  <a:srgbClr val="FFC000"/>
                </a:solidFill>
                <a:effectLst>
                  <a:outerShdw blurRad="38100" dist="38100" dir="2700000" algn="tl">
                    <a:srgbClr val="000000">
                      <a:alpha val="43137"/>
                    </a:srgbClr>
                  </a:outerShdw>
                </a:effectLst>
              </a:rPr>
              <a:t>. </a:t>
            </a:r>
            <a:r>
              <a:rPr lang="el-GR" b="1" dirty="0">
                <a:solidFill>
                  <a:srgbClr val="FFC000"/>
                </a:solidFill>
                <a:effectLst>
                  <a:outerShdw blurRad="38100" dist="38100" dir="2700000" algn="tl">
                    <a:srgbClr val="000000">
                      <a:alpha val="43137"/>
                    </a:srgbClr>
                  </a:outerShdw>
                </a:effectLst>
              </a:rPr>
              <a:t>Στο </a:t>
            </a:r>
            <a:r>
              <a:rPr lang="es-US" b="1" dirty="0">
                <a:solidFill>
                  <a:srgbClr val="FFC000"/>
                </a:solidFill>
                <a:effectLst>
                  <a:outerShdw blurRad="38100" dist="38100" dir="2700000" algn="tl">
                    <a:srgbClr val="000000">
                      <a:alpha val="43137"/>
                    </a:srgbClr>
                  </a:outerShdw>
                </a:effectLst>
              </a:rPr>
              <a:t>Global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Actors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Concepts</a:t>
            </a:r>
            <a:r>
              <a:rPr lang="es-US" b="1" dirty="0">
                <a:solidFill>
                  <a:srgbClr val="FFC000"/>
                </a:solidFill>
                <a:effectLst>
                  <a:outerShdw blurRad="38100" dist="38100" dir="2700000" algn="tl">
                    <a:srgbClr val="000000">
                      <a:alpha val="43137"/>
                    </a:srgbClr>
                  </a:outerShdw>
                </a:effectLst>
              </a:rPr>
              <a:t>, and </a:t>
            </a:r>
            <a:r>
              <a:rPr lang="es-US" b="1" dirty="0" err="1">
                <a:solidFill>
                  <a:srgbClr val="FFC000"/>
                </a:solidFill>
                <a:effectLst>
                  <a:outerShdw blurRad="38100" dist="38100" dir="2700000" algn="tl">
                    <a:srgbClr val="000000">
                      <a:alpha val="43137"/>
                    </a:srgbClr>
                  </a:outerShdw>
                </a:effectLst>
              </a:rPr>
              <a:t>Enduring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Challenges</a:t>
            </a:r>
            <a:r>
              <a:rPr lang="es-US" b="1" dirty="0">
                <a:solidFill>
                  <a:srgbClr val="FFC000"/>
                </a:solidFill>
                <a:effectLst>
                  <a:outerShdw blurRad="38100" dist="38100" dir="2700000" algn="tl">
                    <a:srgbClr val="000000">
                      <a:alpha val="43137"/>
                    </a:srgbClr>
                  </a:outerShdw>
                </a:effectLst>
              </a:rPr>
              <a:t> (</a:t>
            </a:r>
            <a:r>
              <a:rPr lang="el-GR" b="1" dirty="0">
                <a:solidFill>
                  <a:srgbClr val="FFC000"/>
                </a:solidFill>
                <a:effectLst>
                  <a:outerShdw blurRad="38100" dist="38100" dir="2700000" algn="tl">
                    <a:srgbClr val="000000">
                      <a:alpha val="43137"/>
                    </a:srgbClr>
                  </a:outerShdw>
                </a:effectLst>
              </a:rPr>
              <a:t>σ. </a:t>
            </a:r>
            <a:r>
              <a:rPr lang="es-US" b="1" dirty="0">
                <a:solidFill>
                  <a:srgbClr val="FFC000"/>
                </a:solidFill>
                <a:effectLst>
                  <a:outerShdw blurRad="38100" dist="38100" dir="2700000" algn="tl">
                    <a:srgbClr val="000000">
                      <a:alpha val="43137"/>
                    </a:srgbClr>
                  </a:outerShdw>
                </a:effectLst>
              </a:rPr>
              <a:t>Cambridge </a:t>
            </a:r>
            <a:r>
              <a:rPr lang="es-US" b="1" dirty="0" err="1">
                <a:solidFill>
                  <a:srgbClr val="FFC000"/>
                </a:solidFill>
                <a:effectLst>
                  <a:outerShdw blurRad="38100" dist="38100" dir="2700000" algn="tl">
                    <a:srgbClr val="000000">
                      <a:alpha val="43137"/>
                    </a:srgbClr>
                  </a:outerShdw>
                </a:effectLst>
              </a:rPr>
              <a:t>University</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Press</a:t>
            </a:r>
            <a:r>
              <a:rPr lang="es-US" b="1" dirty="0">
                <a:solidFill>
                  <a:srgbClr val="FFC000"/>
                </a:solidFill>
                <a:effectLst>
                  <a:outerShdw blurRad="38100" dist="38100" dir="2700000" algn="tl">
                    <a:srgbClr val="000000">
                      <a:alpha val="43137"/>
                    </a:srgbClr>
                  </a:outerShdw>
                </a:effectLst>
              </a:rPr>
              <a:t>). Cambridge.</a:t>
            </a:r>
          </a:p>
          <a:p>
            <a:r>
              <a:rPr lang="es-US" b="1" dirty="0">
                <a:solidFill>
                  <a:srgbClr val="FFC000"/>
                </a:solidFill>
                <a:effectLst>
                  <a:outerShdw blurRad="38100" dist="38100" dir="2700000" algn="tl">
                    <a:srgbClr val="000000">
                      <a:alpha val="43137"/>
                    </a:srgbClr>
                  </a:outerShdw>
                </a:effectLst>
              </a:rPr>
              <a:t>Mol, A. (2006). </a:t>
            </a:r>
            <a:r>
              <a:rPr lang="es-US" b="1" dirty="0" err="1">
                <a:solidFill>
                  <a:srgbClr val="FFC000"/>
                </a:solidFill>
                <a:effectLst>
                  <a:outerShdw blurRad="38100" dist="38100" dir="2700000" algn="tl">
                    <a:srgbClr val="000000">
                      <a:alpha val="43137"/>
                    </a:srgbClr>
                  </a:outerShdw>
                </a:effectLst>
              </a:rPr>
              <a:t>Environmental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governance</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Information</a:t>
            </a:r>
            <a:r>
              <a:rPr lang="es-US" b="1" dirty="0">
                <a:solidFill>
                  <a:srgbClr val="FFC000"/>
                </a:solidFill>
                <a:effectLst>
                  <a:outerShdw blurRad="38100" dist="38100" dir="2700000" algn="tl">
                    <a:srgbClr val="000000">
                      <a:alpha val="43137"/>
                    </a:srgbClr>
                  </a:outerShdw>
                </a:effectLst>
              </a:rPr>
              <a:t> Age: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emergence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informational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governance</a:t>
            </a:r>
            <a:r>
              <a:rPr lang="es-US" b="1" dirty="0">
                <a:solidFill>
                  <a:srgbClr val="FFC000"/>
                </a:solidFill>
                <a:effectLst>
                  <a:outerShdw blurRad="38100" dist="38100" dir="2700000" algn="tl">
                    <a:srgbClr val="000000">
                      <a:alpha val="43137"/>
                    </a:srgbClr>
                  </a:outerShdw>
                </a:effectLst>
              </a:rPr>
              <a:t> .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Plan C </a:t>
            </a:r>
            <a:r>
              <a:rPr lang="es-US" b="1" dirty="0" err="1">
                <a:solidFill>
                  <a:srgbClr val="FFC000"/>
                </a:solidFill>
                <a:effectLst>
                  <a:outerShdw blurRad="38100" dist="38100" dir="2700000" algn="tl">
                    <a:srgbClr val="000000">
                      <a:alpha val="43137"/>
                    </a:srgbClr>
                  </a:outerShdw>
                </a:effectLst>
              </a:rPr>
              <a:t>Gov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24(4).</a:t>
            </a:r>
          </a:p>
          <a:p>
            <a:r>
              <a:rPr lang="es-US" b="1" dirty="0" err="1">
                <a:solidFill>
                  <a:srgbClr val="FFC000"/>
                </a:solidFill>
                <a:effectLst>
                  <a:outerShdw blurRad="38100" dist="38100" dir="2700000" algn="tl">
                    <a:srgbClr val="000000">
                      <a:alpha val="43137"/>
                    </a:srgbClr>
                  </a:outerShdw>
                </a:effectLst>
              </a:rPr>
              <a:t>Peel</a:t>
            </a:r>
            <a:r>
              <a:rPr lang="es-US" b="1" dirty="0">
                <a:solidFill>
                  <a:srgbClr val="FFC000"/>
                </a:solidFill>
                <a:effectLst>
                  <a:outerShdw blurRad="38100" dist="38100" dir="2700000" algn="tl">
                    <a:srgbClr val="000000">
                      <a:alpha val="43137"/>
                    </a:srgbClr>
                  </a:outerShdw>
                </a:effectLst>
              </a:rPr>
              <a:t>, J., &amp; Lin, J. (2019). </a:t>
            </a:r>
            <a:r>
              <a:rPr lang="es-US" b="1" dirty="0" err="1">
                <a:solidFill>
                  <a:srgbClr val="FFC000"/>
                </a:solidFill>
                <a:effectLst>
                  <a:outerShdw blurRad="38100" dist="38100" dir="2700000" algn="tl">
                    <a:srgbClr val="000000">
                      <a:alpha val="43137"/>
                    </a:srgbClr>
                  </a:outerShdw>
                </a:effectLst>
              </a:rPr>
              <a:t>Transnational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litigation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contribution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global </a:t>
            </a:r>
            <a:r>
              <a:rPr lang="es-US" b="1" dirty="0" err="1">
                <a:solidFill>
                  <a:srgbClr val="FFC000"/>
                </a:solidFill>
                <a:effectLst>
                  <a:outerShdw blurRad="38100" dist="38100" dir="2700000" algn="tl">
                    <a:srgbClr val="000000">
                      <a:alpha val="43137"/>
                    </a:srgbClr>
                  </a:outerShdw>
                </a:effectLst>
              </a:rPr>
              <a:t>south</a:t>
            </a:r>
            <a:r>
              <a:rPr lang="es-US" b="1" dirty="0">
                <a:solidFill>
                  <a:srgbClr val="FFC000"/>
                </a:solidFill>
                <a:effectLst>
                  <a:outerShdw blurRad="38100" dist="38100" dir="2700000" algn="tl">
                    <a:srgbClr val="000000">
                      <a:alpha val="43137"/>
                    </a:srgbClr>
                  </a:outerShdw>
                </a:effectLst>
              </a:rPr>
              <a:t>. . Am J </a:t>
            </a:r>
            <a:r>
              <a:rPr lang="es-US" b="1" dirty="0" err="1">
                <a:solidFill>
                  <a:srgbClr val="FFC000"/>
                </a:solidFill>
                <a:effectLst>
                  <a:outerShdw blurRad="38100" dist="38100" dir="2700000" algn="tl">
                    <a:srgbClr val="000000">
                      <a:alpha val="43137"/>
                    </a:srgbClr>
                  </a:outerShdw>
                </a:effectLst>
              </a:rPr>
              <a:t>Int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Law</a:t>
            </a:r>
            <a:r>
              <a:rPr lang="es-US" b="1" dirty="0">
                <a:solidFill>
                  <a:srgbClr val="FFC000"/>
                </a:solidFill>
                <a:effectLst>
                  <a:outerShdw blurRad="38100" dist="38100" dir="2700000" algn="tl">
                    <a:srgbClr val="000000">
                      <a:alpha val="43137"/>
                    </a:srgbClr>
                  </a:outerShdw>
                </a:effectLst>
              </a:rPr>
              <a:t> 113(4).</a:t>
            </a:r>
          </a:p>
          <a:p>
            <a:r>
              <a:rPr lang="es-US" b="1" dirty="0" err="1">
                <a:solidFill>
                  <a:srgbClr val="FFC000"/>
                </a:solidFill>
                <a:effectLst>
                  <a:outerShdw blurRad="38100" dist="38100" dir="2700000" algn="tl">
                    <a:srgbClr val="000000">
                      <a:alpha val="43137"/>
                    </a:srgbClr>
                  </a:outerShdw>
                </a:effectLst>
              </a:rPr>
              <a:t>Peel</a:t>
            </a:r>
            <a:r>
              <a:rPr lang="es-US" b="1" dirty="0">
                <a:solidFill>
                  <a:srgbClr val="FFC000"/>
                </a:solidFill>
                <a:effectLst>
                  <a:outerShdw blurRad="38100" dist="38100" dir="2700000" algn="tl">
                    <a:srgbClr val="000000">
                      <a:alpha val="43137"/>
                    </a:srgbClr>
                  </a:outerShdw>
                </a:effectLst>
              </a:rPr>
              <a:t>, J., &amp; </a:t>
            </a:r>
            <a:r>
              <a:rPr lang="es-US" b="1" dirty="0" err="1">
                <a:solidFill>
                  <a:srgbClr val="FFC000"/>
                </a:solidFill>
                <a:effectLst>
                  <a:outerShdw blurRad="38100" dist="38100" dir="2700000" algn="tl">
                    <a:srgbClr val="000000">
                      <a:alpha val="43137"/>
                    </a:srgbClr>
                  </a:outerShdw>
                </a:effectLst>
              </a:rPr>
              <a:t>Osofsky</a:t>
            </a:r>
            <a:r>
              <a:rPr lang="es-US" b="1" dirty="0">
                <a:solidFill>
                  <a:srgbClr val="FFC000"/>
                </a:solidFill>
                <a:effectLst>
                  <a:outerShdw blurRad="38100" dist="38100" dir="2700000" algn="tl">
                    <a:srgbClr val="000000">
                      <a:alpha val="43137"/>
                    </a:srgbClr>
                  </a:outerShdw>
                </a:effectLst>
              </a:rPr>
              <a:t>, H. (2020).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change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litigation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Annu</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Law</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Soc</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a:t>
            </a:r>
            <a:r>
              <a:rPr lang="es-US" b="1" dirty="0">
                <a:solidFill>
                  <a:srgbClr val="FFC000"/>
                </a:solidFill>
                <a:effectLst>
                  <a:outerShdw blurRad="38100" dist="38100" dir="2700000" algn="tl">
                    <a:srgbClr val="000000">
                      <a:alpha val="43137"/>
                    </a:srgbClr>
                  </a:outerShdw>
                </a:effectLst>
              </a:rPr>
              <a:t> 16.</a:t>
            </a:r>
          </a:p>
          <a:p>
            <a:r>
              <a:rPr lang="es-US" b="1" dirty="0" err="1">
                <a:solidFill>
                  <a:srgbClr val="FFC000"/>
                </a:solidFill>
                <a:effectLst>
                  <a:outerShdw blurRad="38100" dist="38100" dir="2700000" algn="tl">
                    <a:srgbClr val="000000">
                      <a:alpha val="43137"/>
                    </a:srgbClr>
                  </a:outerShdw>
                </a:effectLst>
              </a:rPr>
              <a:t>Rockström</a:t>
            </a:r>
            <a:r>
              <a:rPr lang="es-US" b="1" dirty="0">
                <a:solidFill>
                  <a:srgbClr val="FFC000"/>
                </a:solidFill>
                <a:effectLst>
                  <a:outerShdw blurRad="38100" dist="38100" dir="2700000" algn="tl">
                    <a:srgbClr val="000000">
                      <a:alpha val="43137"/>
                    </a:srgbClr>
                  </a:outerShdw>
                </a:effectLst>
              </a:rPr>
              <a:t>, J., </a:t>
            </a:r>
            <a:r>
              <a:rPr lang="es-US" b="1" dirty="0" err="1">
                <a:solidFill>
                  <a:srgbClr val="FFC000"/>
                </a:solidFill>
                <a:effectLst>
                  <a:outerShdw blurRad="38100" dist="38100" dir="2700000" algn="tl">
                    <a:srgbClr val="000000">
                      <a:alpha val="43137"/>
                    </a:srgbClr>
                  </a:outerShdw>
                </a:effectLst>
              </a:rPr>
              <a:t>Gaffney</a:t>
            </a:r>
            <a:r>
              <a:rPr lang="es-US" b="1" dirty="0">
                <a:solidFill>
                  <a:srgbClr val="FFC000"/>
                </a:solidFill>
                <a:effectLst>
                  <a:outerShdw blurRad="38100" dist="38100" dir="2700000" algn="tl">
                    <a:srgbClr val="000000">
                      <a:alpha val="43137"/>
                    </a:srgbClr>
                  </a:outerShdw>
                </a:effectLst>
              </a:rPr>
              <a:t>, O., </a:t>
            </a:r>
            <a:r>
              <a:rPr lang="es-US" b="1" dirty="0" err="1">
                <a:solidFill>
                  <a:srgbClr val="FFC000"/>
                </a:solidFill>
                <a:effectLst>
                  <a:outerShdw blurRad="38100" dist="38100" dir="2700000" algn="tl">
                    <a:srgbClr val="000000">
                      <a:alpha val="43137"/>
                    </a:srgbClr>
                  </a:outerShdw>
                </a:effectLst>
              </a:rPr>
              <a:t>Rogelj</a:t>
            </a:r>
            <a:r>
              <a:rPr lang="es-US" b="1" dirty="0">
                <a:solidFill>
                  <a:srgbClr val="FFC000"/>
                </a:solidFill>
                <a:effectLst>
                  <a:outerShdw blurRad="38100" dist="38100" dir="2700000" algn="tl">
                    <a:srgbClr val="000000">
                      <a:alpha val="43137"/>
                    </a:srgbClr>
                  </a:outerShdw>
                </a:effectLst>
              </a:rPr>
              <a:t>, J., </a:t>
            </a:r>
            <a:r>
              <a:rPr lang="es-US" b="1" dirty="0" err="1">
                <a:solidFill>
                  <a:srgbClr val="FFC000"/>
                </a:solidFill>
                <a:effectLst>
                  <a:outerShdw blurRad="38100" dist="38100" dir="2700000" algn="tl">
                    <a:srgbClr val="000000">
                      <a:alpha val="43137"/>
                    </a:srgbClr>
                  </a:outerShdw>
                </a:effectLst>
              </a:rPr>
              <a:t>Meinshausen</a:t>
            </a:r>
            <a:r>
              <a:rPr lang="es-US" b="1" dirty="0">
                <a:solidFill>
                  <a:srgbClr val="FFC000"/>
                </a:solidFill>
                <a:effectLst>
                  <a:outerShdw blurRad="38100" dist="38100" dir="2700000" algn="tl">
                    <a:srgbClr val="000000">
                      <a:alpha val="43137"/>
                    </a:srgbClr>
                  </a:outerShdw>
                </a:effectLst>
              </a:rPr>
              <a:t>, M., </a:t>
            </a:r>
            <a:r>
              <a:rPr lang="es-US" b="1" dirty="0" err="1">
                <a:solidFill>
                  <a:srgbClr val="FFC000"/>
                </a:solidFill>
                <a:effectLst>
                  <a:outerShdw blurRad="38100" dist="38100" dir="2700000" algn="tl">
                    <a:srgbClr val="000000">
                      <a:alpha val="43137"/>
                    </a:srgbClr>
                  </a:outerShdw>
                </a:effectLst>
              </a:rPr>
              <a:t>Nakicenovic</a:t>
            </a:r>
            <a:r>
              <a:rPr lang="es-US" b="1" dirty="0">
                <a:solidFill>
                  <a:srgbClr val="FFC000"/>
                </a:solidFill>
                <a:effectLst>
                  <a:outerShdw blurRad="38100" dist="38100" dir="2700000" algn="tl">
                    <a:srgbClr val="000000">
                      <a:alpha val="43137"/>
                    </a:srgbClr>
                  </a:outerShdw>
                </a:effectLst>
              </a:rPr>
              <a:t>, N., &amp; </a:t>
            </a:r>
            <a:r>
              <a:rPr lang="es-US" b="1" dirty="0" err="1">
                <a:solidFill>
                  <a:srgbClr val="FFC000"/>
                </a:solidFill>
                <a:effectLst>
                  <a:outerShdw blurRad="38100" dist="38100" dir="2700000" algn="tl">
                    <a:srgbClr val="000000">
                      <a:alpha val="43137"/>
                    </a:srgbClr>
                  </a:outerShdw>
                </a:effectLst>
              </a:rPr>
              <a:t>Schellnhuber</a:t>
            </a:r>
            <a:r>
              <a:rPr lang="es-US" b="1" dirty="0">
                <a:solidFill>
                  <a:srgbClr val="FFC000"/>
                </a:solidFill>
                <a:effectLst>
                  <a:outerShdw blurRad="38100" dist="38100" dir="2700000" algn="tl">
                    <a:srgbClr val="000000">
                      <a:alpha val="43137"/>
                    </a:srgbClr>
                  </a:outerShdw>
                </a:effectLst>
              </a:rPr>
              <a:t>, H. (2017). A </a:t>
            </a:r>
            <a:r>
              <a:rPr lang="es-US" b="1" dirty="0" err="1">
                <a:solidFill>
                  <a:srgbClr val="FFC000"/>
                </a:solidFill>
                <a:effectLst>
                  <a:outerShdw blurRad="38100" dist="38100" dir="2700000" algn="tl">
                    <a:srgbClr val="000000">
                      <a:alpha val="43137"/>
                    </a:srgbClr>
                  </a:outerShdw>
                </a:effectLst>
              </a:rPr>
              <a:t>roadmap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rapid</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decarbonization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Science</a:t>
            </a:r>
            <a:r>
              <a:rPr lang="es-US" b="1" dirty="0">
                <a:solidFill>
                  <a:srgbClr val="FFC000"/>
                </a:solidFill>
                <a:effectLst>
                  <a:outerShdw blurRad="38100" dist="38100" dir="2700000" algn="tl">
                    <a:srgbClr val="000000">
                      <a:alpha val="43137"/>
                    </a:srgbClr>
                  </a:outerShdw>
                </a:effectLst>
              </a:rPr>
              <a:t> 355.</a:t>
            </a:r>
          </a:p>
          <a:p>
            <a:r>
              <a:rPr lang="es-US" b="1" dirty="0" err="1">
                <a:solidFill>
                  <a:srgbClr val="FFC000"/>
                </a:solidFill>
                <a:effectLst>
                  <a:outerShdw blurRad="38100" dist="38100" dir="2700000" algn="tl">
                    <a:srgbClr val="000000">
                      <a:alpha val="43137"/>
                    </a:srgbClr>
                  </a:outerShdw>
                </a:effectLst>
              </a:rPr>
              <a:t>Rockström</a:t>
            </a:r>
            <a:r>
              <a:rPr lang="es-US" b="1" dirty="0">
                <a:solidFill>
                  <a:srgbClr val="FFC000"/>
                </a:solidFill>
                <a:effectLst>
                  <a:outerShdw blurRad="38100" dist="38100" dir="2700000" algn="tl">
                    <a:srgbClr val="000000">
                      <a:alpha val="43137"/>
                    </a:srgbClr>
                  </a:outerShdw>
                </a:effectLst>
              </a:rPr>
              <a:t>, J., </a:t>
            </a:r>
            <a:r>
              <a:rPr lang="es-US" b="1" dirty="0" err="1">
                <a:solidFill>
                  <a:srgbClr val="FFC000"/>
                </a:solidFill>
                <a:effectLst>
                  <a:outerShdw blurRad="38100" dist="38100" dir="2700000" algn="tl">
                    <a:srgbClr val="000000">
                      <a:alpha val="43137"/>
                    </a:srgbClr>
                  </a:outerShdw>
                </a:effectLst>
              </a:rPr>
              <a:t>Gaffney</a:t>
            </a:r>
            <a:r>
              <a:rPr lang="es-US" b="1" dirty="0">
                <a:solidFill>
                  <a:srgbClr val="FFC000"/>
                </a:solidFill>
                <a:effectLst>
                  <a:outerShdw blurRad="38100" dist="38100" dir="2700000" algn="tl">
                    <a:srgbClr val="000000">
                      <a:alpha val="43137"/>
                    </a:srgbClr>
                  </a:outerShdw>
                </a:effectLst>
              </a:rPr>
              <a:t>, O., </a:t>
            </a:r>
            <a:r>
              <a:rPr lang="es-US" b="1" dirty="0" err="1">
                <a:solidFill>
                  <a:srgbClr val="FFC000"/>
                </a:solidFill>
                <a:effectLst>
                  <a:outerShdw blurRad="38100" dist="38100" dir="2700000" algn="tl">
                    <a:srgbClr val="000000">
                      <a:alpha val="43137"/>
                    </a:srgbClr>
                  </a:outerShdw>
                </a:effectLst>
              </a:rPr>
              <a:t>Rogelj</a:t>
            </a:r>
            <a:r>
              <a:rPr lang="es-US" b="1" dirty="0">
                <a:solidFill>
                  <a:srgbClr val="FFC000"/>
                </a:solidFill>
                <a:effectLst>
                  <a:outerShdw blurRad="38100" dist="38100" dir="2700000" algn="tl">
                    <a:srgbClr val="000000">
                      <a:alpha val="43137"/>
                    </a:srgbClr>
                  </a:outerShdw>
                </a:effectLst>
              </a:rPr>
              <a:t>, J., </a:t>
            </a:r>
            <a:r>
              <a:rPr lang="es-US" b="1" dirty="0" err="1">
                <a:solidFill>
                  <a:srgbClr val="FFC000"/>
                </a:solidFill>
                <a:effectLst>
                  <a:outerShdw blurRad="38100" dist="38100" dir="2700000" algn="tl">
                    <a:srgbClr val="000000">
                      <a:alpha val="43137"/>
                    </a:srgbClr>
                  </a:outerShdw>
                </a:effectLst>
              </a:rPr>
              <a:t>Meinshausen</a:t>
            </a:r>
            <a:r>
              <a:rPr lang="es-US" b="1" dirty="0">
                <a:solidFill>
                  <a:srgbClr val="FFC000"/>
                </a:solidFill>
                <a:effectLst>
                  <a:outerShdw blurRad="38100" dist="38100" dir="2700000" algn="tl">
                    <a:srgbClr val="000000">
                      <a:alpha val="43137"/>
                    </a:srgbClr>
                  </a:outerShdw>
                </a:effectLst>
              </a:rPr>
              <a:t>, M., </a:t>
            </a:r>
            <a:r>
              <a:rPr lang="es-US" b="1" dirty="0" err="1">
                <a:solidFill>
                  <a:srgbClr val="FFC000"/>
                </a:solidFill>
                <a:effectLst>
                  <a:outerShdw blurRad="38100" dist="38100" dir="2700000" algn="tl">
                    <a:srgbClr val="000000">
                      <a:alpha val="43137"/>
                    </a:srgbClr>
                  </a:outerShdw>
                </a:effectLst>
              </a:rPr>
              <a:t>Nakicenovic</a:t>
            </a:r>
            <a:r>
              <a:rPr lang="es-US" b="1" dirty="0">
                <a:solidFill>
                  <a:srgbClr val="FFC000"/>
                </a:solidFill>
                <a:effectLst>
                  <a:outerShdw blurRad="38100" dist="38100" dir="2700000" algn="tl">
                    <a:srgbClr val="000000">
                      <a:alpha val="43137"/>
                    </a:srgbClr>
                  </a:outerShdw>
                </a:effectLst>
              </a:rPr>
              <a:t>, N., &amp; </a:t>
            </a:r>
            <a:r>
              <a:rPr lang="es-US" b="1" dirty="0" err="1">
                <a:solidFill>
                  <a:srgbClr val="FFC000"/>
                </a:solidFill>
                <a:effectLst>
                  <a:outerShdw blurRad="38100" dist="38100" dir="2700000" algn="tl">
                    <a:srgbClr val="000000">
                      <a:alpha val="43137"/>
                    </a:srgbClr>
                  </a:outerShdw>
                </a:effectLst>
              </a:rPr>
              <a:t>Schellnhuber</a:t>
            </a:r>
            <a:r>
              <a:rPr lang="es-US" b="1" dirty="0">
                <a:solidFill>
                  <a:srgbClr val="FFC000"/>
                </a:solidFill>
                <a:effectLst>
                  <a:outerShdw blurRad="38100" dist="38100" dir="2700000" algn="tl">
                    <a:srgbClr val="000000">
                      <a:alpha val="43137"/>
                    </a:srgbClr>
                  </a:outerShdw>
                </a:effectLst>
              </a:rPr>
              <a:t>, H. (2017). A </a:t>
            </a:r>
            <a:r>
              <a:rPr lang="es-US" b="1" dirty="0" err="1">
                <a:solidFill>
                  <a:srgbClr val="FFC000"/>
                </a:solidFill>
                <a:effectLst>
                  <a:outerShdw blurRad="38100" dist="38100" dir="2700000" algn="tl">
                    <a:srgbClr val="000000">
                      <a:alpha val="43137"/>
                    </a:srgbClr>
                  </a:outerShdw>
                </a:effectLst>
              </a:rPr>
              <a:t>roadmap</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rapid</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decarbonization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Science</a:t>
            </a:r>
            <a:r>
              <a:rPr lang="es-US" b="1" dirty="0">
                <a:solidFill>
                  <a:srgbClr val="FFC000"/>
                </a:solidFill>
                <a:effectLst>
                  <a:outerShdw blurRad="38100" dist="38100" dir="2700000" algn="tl">
                    <a:srgbClr val="000000">
                      <a:alpha val="43137"/>
                    </a:srgbClr>
                  </a:outerShdw>
                </a:effectLst>
              </a:rPr>
              <a:t> 355 (6331).</a:t>
            </a:r>
          </a:p>
          <a:p>
            <a:r>
              <a:rPr lang="es-US" b="1" dirty="0" err="1">
                <a:solidFill>
                  <a:srgbClr val="FFC000"/>
                </a:solidFill>
                <a:effectLst>
                  <a:outerShdw blurRad="38100" dist="38100" dir="2700000" algn="tl">
                    <a:srgbClr val="000000">
                      <a:alpha val="43137"/>
                    </a:srgbClr>
                  </a:outerShdw>
                </a:effectLst>
              </a:rPr>
              <a:t>Roelfsema</a:t>
            </a:r>
            <a:r>
              <a:rPr lang="es-US" b="1" dirty="0">
                <a:solidFill>
                  <a:srgbClr val="FFC000"/>
                </a:solidFill>
                <a:effectLst>
                  <a:outerShdw blurRad="38100" dist="38100" dir="2700000" algn="tl">
                    <a:srgbClr val="000000">
                      <a:alpha val="43137"/>
                    </a:srgbClr>
                  </a:outerShdw>
                </a:effectLst>
              </a:rPr>
              <a:t>, M., van </a:t>
            </a:r>
            <a:r>
              <a:rPr lang="es-US" b="1" dirty="0" err="1">
                <a:solidFill>
                  <a:srgbClr val="FFC000"/>
                </a:solidFill>
                <a:effectLst>
                  <a:outerShdw blurRad="38100" dist="38100" dir="2700000" algn="tl">
                    <a:srgbClr val="000000">
                      <a:alpha val="43137"/>
                    </a:srgbClr>
                  </a:outerShdw>
                </a:effectLst>
              </a:rPr>
              <a:t>Soest</a:t>
            </a:r>
            <a:r>
              <a:rPr lang="es-US" b="1" dirty="0">
                <a:solidFill>
                  <a:srgbClr val="FFC000"/>
                </a:solidFill>
                <a:effectLst>
                  <a:outerShdw blurRad="38100" dist="38100" dir="2700000" algn="tl">
                    <a:srgbClr val="000000">
                      <a:alpha val="43137"/>
                    </a:srgbClr>
                  </a:outerShdw>
                </a:effectLst>
              </a:rPr>
              <a:t>, H., </a:t>
            </a:r>
            <a:r>
              <a:rPr lang="es-US" b="1" dirty="0" err="1">
                <a:solidFill>
                  <a:srgbClr val="FFC000"/>
                </a:solidFill>
                <a:effectLst>
                  <a:outerShdw blurRad="38100" dist="38100" dir="2700000" algn="tl">
                    <a:srgbClr val="000000">
                      <a:alpha val="43137"/>
                    </a:srgbClr>
                  </a:outerShdw>
                </a:effectLst>
              </a:rPr>
              <a:t>Harmsen</a:t>
            </a:r>
            <a:r>
              <a:rPr lang="es-US" b="1" dirty="0">
                <a:solidFill>
                  <a:srgbClr val="FFC000"/>
                </a:solidFill>
                <a:effectLst>
                  <a:outerShdw blurRad="38100" dist="38100" dir="2700000" algn="tl">
                    <a:srgbClr val="000000">
                      <a:alpha val="43137"/>
                    </a:srgbClr>
                  </a:outerShdw>
                </a:effectLst>
              </a:rPr>
              <a:t>, M., van </a:t>
            </a:r>
            <a:r>
              <a:rPr lang="es-US" b="1" dirty="0" err="1">
                <a:solidFill>
                  <a:srgbClr val="FFC000"/>
                </a:solidFill>
                <a:effectLst>
                  <a:outerShdw blurRad="38100" dist="38100" dir="2700000" algn="tl">
                    <a:srgbClr val="000000">
                      <a:alpha val="43137"/>
                    </a:srgbClr>
                  </a:outerShdw>
                </a:effectLst>
              </a:rPr>
              <a:t>Vuuren</a:t>
            </a:r>
            <a:r>
              <a:rPr lang="es-US" b="1" dirty="0">
                <a:solidFill>
                  <a:srgbClr val="FFC000"/>
                </a:solidFill>
                <a:effectLst>
                  <a:outerShdw blurRad="38100" dist="38100" dir="2700000" algn="tl">
                    <a:srgbClr val="000000">
                      <a:alpha val="43137"/>
                    </a:srgbClr>
                  </a:outerShdw>
                </a:effectLst>
              </a:rPr>
              <a:t>, D., </a:t>
            </a:r>
            <a:r>
              <a:rPr lang="es-US" b="1" dirty="0" err="1">
                <a:solidFill>
                  <a:srgbClr val="FFC000"/>
                </a:solidFill>
                <a:effectLst>
                  <a:outerShdw blurRad="38100" dist="38100" dir="2700000" algn="tl">
                    <a:srgbClr val="000000">
                      <a:alpha val="43137"/>
                    </a:srgbClr>
                  </a:outerShdw>
                </a:effectLst>
              </a:rPr>
              <a:t>Bertram</a:t>
            </a:r>
            <a:r>
              <a:rPr lang="es-US" b="1" dirty="0">
                <a:solidFill>
                  <a:srgbClr val="FFC000"/>
                </a:solidFill>
                <a:effectLst>
                  <a:outerShdw blurRad="38100" dist="38100" dir="2700000" algn="tl">
                    <a:srgbClr val="000000">
                      <a:alpha val="43137"/>
                    </a:srgbClr>
                  </a:outerShdw>
                </a:effectLst>
              </a:rPr>
              <a:t>, C., den </a:t>
            </a:r>
            <a:r>
              <a:rPr lang="es-US" b="1" dirty="0" err="1">
                <a:solidFill>
                  <a:srgbClr val="FFC000"/>
                </a:solidFill>
                <a:effectLst>
                  <a:outerShdw blurRad="38100" dist="38100" dir="2700000" algn="tl">
                    <a:srgbClr val="000000">
                      <a:alpha val="43137"/>
                    </a:srgbClr>
                  </a:outerShdw>
                </a:effectLst>
              </a:rPr>
              <a:t>Elzen</a:t>
            </a:r>
            <a:r>
              <a:rPr lang="es-US" b="1" dirty="0">
                <a:solidFill>
                  <a:srgbClr val="FFC000"/>
                </a:solidFill>
                <a:effectLst>
                  <a:outerShdw blurRad="38100" dist="38100" dir="2700000" algn="tl">
                    <a:srgbClr val="000000">
                      <a:alpha val="43137"/>
                    </a:srgbClr>
                  </a:outerShdw>
                </a:effectLst>
              </a:rPr>
              <a:t>, M., . . . </a:t>
            </a:r>
            <a:r>
              <a:rPr lang="es-US" b="1" dirty="0" err="1">
                <a:solidFill>
                  <a:srgbClr val="FFC000"/>
                </a:solidFill>
                <a:effectLst>
                  <a:outerShdw blurRad="38100" dist="38100" dir="2700000" algn="tl">
                    <a:srgbClr val="000000">
                      <a:alpha val="43137"/>
                    </a:srgbClr>
                  </a:outerShdw>
                </a:effectLst>
              </a:rPr>
              <a:t>Gidden</a:t>
            </a:r>
            <a:r>
              <a:rPr lang="es-US" b="1" dirty="0">
                <a:solidFill>
                  <a:srgbClr val="FFC000"/>
                </a:solidFill>
                <a:effectLst>
                  <a:outerShdw blurRad="38100" dist="38100" dir="2700000" algn="tl">
                    <a:srgbClr val="000000">
                      <a:alpha val="43137"/>
                    </a:srgbClr>
                  </a:outerShdw>
                </a:effectLst>
              </a:rPr>
              <a:t>, M. e. (2020). </a:t>
            </a:r>
            <a:r>
              <a:rPr lang="es-US" b="1" dirty="0" err="1">
                <a:solidFill>
                  <a:srgbClr val="FFC000"/>
                </a:solidFill>
                <a:effectLst>
                  <a:outerShdw blurRad="38100" dist="38100" dir="2700000" algn="tl">
                    <a:srgbClr val="000000">
                      <a:alpha val="43137"/>
                    </a:srgbClr>
                  </a:outerShdw>
                </a:effectLst>
              </a:rPr>
              <a:t>Taking</a:t>
            </a:r>
            <a:r>
              <a:rPr lang="es-US" b="1" dirty="0">
                <a:solidFill>
                  <a:srgbClr val="FFC000"/>
                </a:solidFill>
                <a:effectLst>
                  <a:outerShdw blurRad="38100" dist="38100" dir="2700000" algn="tl">
                    <a:srgbClr val="000000">
                      <a:alpha val="43137"/>
                    </a:srgbClr>
                  </a:outerShdw>
                </a:effectLst>
              </a:rPr>
              <a:t> stock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policies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to</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evaluate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implementation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Paris </a:t>
            </a:r>
            <a:r>
              <a:rPr lang="es-US" b="1" dirty="0" err="1">
                <a:solidFill>
                  <a:srgbClr val="FFC000"/>
                </a:solidFill>
                <a:effectLst>
                  <a:outerShdw blurRad="38100" dist="38100" dir="2700000" algn="tl">
                    <a:srgbClr val="000000">
                      <a:alpha val="43137"/>
                    </a:srgbClr>
                  </a:outerShdw>
                </a:effectLst>
              </a:rPr>
              <a:t>Agreement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Nat</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Commun</a:t>
            </a:r>
            <a:r>
              <a:rPr lang="es-US" b="1" dirty="0">
                <a:solidFill>
                  <a:srgbClr val="FFC000"/>
                </a:solidFill>
                <a:effectLst>
                  <a:outerShdw blurRad="38100" dist="38100" dir="2700000" algn="tl">
                    <a:srgbClr val="000000">
                      <a:alpha val="43137"/>
                    </a:srgbClr>
                  </a:outerShdw>
                </a:effectLst>
              </a:rPr>
              <a:t> 11(1).</a:t>
            </a:r>
          </a:p>
          <a:p>
            <a:r>
              <a:rPr lang="es-US" b="1" dirty="0">
                <a:solidFill>
                  <a:srgbClr val="FFC000"/>
                </a:solidFill>
                <a:effectLst>
                  <a:outerShdw blurRad="38100" dist="38100" dir="2700000" algn="tl">
                    <a:srgbClr val="000000">
                      <a:alpha val="43137"/>
                    </a:srgbClr>
                  </a:outerShdw>
                </a:effectLst>
              </a:rPr>
              <a:t>Soma, K., </a:t>
            </a:r>
            <a:r>
              <a:rPr lang="es-US" b="1" dirty="0" err="1">
                <a:solidFill>
                  <a:srgbClr val="FFC000"/>
                </a:solidFill>
                <a:effectLst>
                  <a:outerShdw blurRad="38100" dist="38100" dir="2700000" algn="tl">
                    <a:srgbClr val="000000">
                      <a:alpha val="43137"/>
                    </a:srgbClr>
                  </a:outerShdw>
                </a:effectLst>
              </a:rPr>
              <a:t>Termeer</a:t>
            </a:r>
            <a:r>
              <a:rPr lang="es-US" b="1" dirty="0">
                <a:solidFill>
                  <a:srgbClr val="FFC000"/>
                </a:solidFill>
                <a:effectLst>
                  <a:outerShdw blurRad="38100" dist="38100" dir="2700000" algn="tl">
                    <a:srgbClr val="000000">
                      <a:alpha val="43137"/>
                    </a:srgbClr>
                  </a:outerShdw>
                </a:effectLst>
              </a:rPr>
              <a:t>, C., &amp; Opdam, P. (2016). </a:t>
            </a:r>
            <a:r>
              <a:rPr lang="es-US" b="1" dirty="0" err="1">
                <a:solidFill>
                  <a:srgbClr val="FFC000"/>
                </a:solidFill>
                <a:effectLst>
                  <a:outerShdw blurRad="38100" dist="38100" dir="2700000" algn="tl">
                    <a:srgbClr val="000000">
                      <a:alpha val="43137"/>
                    </a:srgbClr>
                  </a:outerShdw>
                </a:effectLst>
              </a:rPr>
              <a:t>Informational</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governance</a:t>
            </a:r>
            <a:r>
              <a:rPr lang="es-US" b="1" dirty="0">
                <a:solidFill>
                  <a:srgbClr val="FFC000"/>
                </a:solidFill>
                <a:effectLst>
                  <a:outerShdw blurRad="38100" dist="38100" dir="2700000" algn="tl">
                    <a:srgbClr val="000000">
                      <a:alpha val="43137"/>
                    </a:srgbClr>
                  </a:outerShdw>
                </a:effectLst>
              </a:rPr>
              <a:t>–a </a:t>
            </a:r>
            <a:r>
              <a:rPr lang="es-US" b="1" dirty="0" err="1">
                <a:solidFill>
                  <a:srgbClr val="FFC000"/>
                </a:solidFill>
                <a:effectLst>
                  <a:outerShdw blurRad="38100" dist="38100" dir="2700000" algn="tl">
                    <a:srgbClr val="000000">
                      <a:alpha val="43137"/>
                    </a:srgbClr>
                  </a:outerShdw>
                </a:effectLst>
              </a:rPr>
              <a:t>systematic</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iterature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review</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of</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governance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for</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sustainability</a:t>
            </a:r>
            <a:r>
              <a:rPr lang="es-US" b="1" dirty="0">
                <a:solidFill>
                  <a:srgbClr val="FFC000"/>
                </a:solidFill>
                <a:effectLst>
                  <a:outerShdw blurRad="38100" dist="38100" dir="2700000" algn="tl">
                    <a:srgbClr val="000000">
                      <a:alpha val="43137"/>
                    </a:srgbClr>
                  </a:outerShdw>
                </a:effectLst>
              </a:rPr>
              <a:t> in </a:t>
            </a:r>
            <a:r>
              <a:rPr lang="es-US" b="1" dirty="0" err="1">
                <a:solidFill>
                  <a:srgbClr val="FFC000"/>
                </a:solidFill>
                <a:effectLst>
                  <a:outerShdw blurRad="38100" dist="38100" dir="2700000" algn="tl">
                    <a:srgbClr val="000000">
                      <a:alpha val="43137"/>
                    </a:srgbClr>
                  </a:outerShdw>
                </a:effectLst>
              </a:rPr>
              <a:t>the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Information</a:t>
            </a:r>
            <a:r>
              <a:rPr lang="es-US" b="1" dirty="0">
                <a:solidFill>
                  <a:srgbClr val="FFC000"/>
                </a:solidFill>
                <a:effectLst>
                  <a:outerShdw blurRad="38100" dist="38100" dir="2700000" algn="tl">
                    <a:srgbClr val="000000">
                      <a:alpha val="43137"/>
                    </a:srgbClr>
                  </a:outerShdw>
                </a:effectLst>
              </a:rPr>
              <a:t> Age.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Sci</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Policy</a:t>
            </a:r>
            <a:r>
              <a:rPr lang="es-US" b="1" dirty="0">
                <a:solidFill>
                  <a:srgbClr val="FFC000"/>
                </a:solidFill>
                <a:effectLst>
                  <a:outerShdw blurRad="38100" dist="38100" dir="2700000" algn="tl">
                    <a:srgbClr val="000000">
                      <a:alpha val="43137"/>
                    </a:srgbClr>
                  </a:outerShdw>
                </a:effectLst>
              </a:rPr>
              <a:t> 56.</a:t>
            </a:r>
          </a:p>
          <a:p>
            <a:r>
              <a:rPr lang="es-US" b="1" dirty="0">
                <a:solidFill>
                  <a:srgbClr val="FFC000"/>
                </a:solidFill>
                <a:effectLst>
                  <a:outerShdw blurRad="38100" dist="38100" dir="2700000" algn="tl">
                    <a:srgbClr val="000000">
                      <a:alpha val="43137"/>
                    </a:srgbClr>
                  </a:outerShdw>
                </a:effectLst>
              </a:rPr>
              <a:t>Tobin, P., Schmidt, N., </a:t>
            </a:r>
            <a:r>
              <a:rPr lang="es-US" b="1" dirty="0" err="1">
                <a:solidFill>
                  <a:srgbClr val="FFC000"/>
                </a:solidFill>
                <a:effectLst>
                  <a:outerShdw blurRad="38100" dist="38100" dir="2700000" algn="tl">
                    <a:srgbClr val="000000">
                      <a:alpha val="43137"/>
                    </a:srgbClr>
                  </a:outerShdw>
                </a:effectLst>
              </a:rPr>
              <a:t>Tosun</a:t>
            </a:r>
            <a:r>
              <a:rPr lang="es-US" b="1" dirty="0">
                <a:solidFill>
                  <a:srgbClr val="FFC000"/>
                </a:solidFill>
                <a:effectLst>
                  <a:outerShdw blurRad="38100" dist="38100" dir="2700000" algn="tl">
                    <a:srgbClr val="000000">
                      <a:alpha val="43137"/>
                    </a:srgbClr>
                  </a:outerShdw>
                </a:effectLst>
              </a:rPr>
              <a:t>, J., &amp; Burns, C. (2018). </a:t>
            </a:r>
            <a:r>
              <a:rPr lang="es-US" b="1" dirty="0" err="1">
                <a:solidFill>
                  <a:srgbClr val="FFC000"/>
                </a:solidFill>
                <a:effectLst>
                  <a:outerShdw blurRad="38100" dist="38100" dir="2700000" algn="tl">
                    <a:srgbClr val="000000">
                      <a:alpha val="43137"/>
                    </a:srgbClr>
                  </a:outerShdw>
                </a:effectLst>
              </a:rPr>
              <a:t>Mapping</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states</a:t>
            </a:r>
            <a:r>
              <a:rPr lang="es-US" b="1" dirty="0">
                <a:solidFill>
                  <a:srgbClr val="FFC000"/>
                </a:solidFill>
                <a:effectLst>
                  <a:outerShdw blurRad="38100" dist="38100" dir="2700000" algn="tl">
                    <a:srgbClr val="000000">
                      <a:alpha val="43137"/>
                    </a:srgbClr>
                  </a:outerShdw>
                </a:effectLst>
              </a:rPr>
              <a:t>’ Paris </a:t>
            </a:r>
            <a:r>
              <a:rPr lang="es-US" b="1" dirty="0" err="1">
                <a:solidFill>
                  <a:srgbClr val="FFC000"/>
                </a:solidFill>
                <a:effectLst>
                  <a:outerShdw blurRad="38100" dist="38100" dir="2700000" algn="tl">
                    <a:srgbClr val="000000">
                      <a:alpha val="43137"/>
                    </a:srgbClr>
                  </a:outerShdw>
                </a:effectLst>
              </a:rPr>
              <a:t>climate</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pledges</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analysing</a:t>
            </a:r>
            <a:r>
              <a:rPr lang="es-US" b="1" dirty="0">
                <a:solidFill>
                  <a:srgbClr val="FFC000"/>
                </a:solidFill>
                <a:effectLst>
                  <a:outerShdw blurRad="38100" dist="38100" dir="2700000" algn="tl">
                    <a:srgbClr val="000000">
                      <a:alpha val="43137"/>
                    </a:srgbClr>
                  </a:outerShdw>
                </a:effectLst>
              </a:rPr>
              <a:t> targets and </a:t>
            </a:r>
            <a:r>
              <a:rPr lang="es-US" b="1" dirty="0" err="1">
                <a:solidFill>
                  <a:srgbClr val="FFC000"/>
                </a:solidFill>
                <a:effectLst>
                  <a:outerShdw blurRad="38100" dist="38100" dir="2700000" algn="tl">
                    <a:srgbClr val="000000">
                      <a:alpha val="43137"/>
                    </a:srgbClr>
                  </a:outerShdw>
                </a:effectLst>
              </a:rPr>
              <a:t>groups</a:t>
            </a:r>
            <a:r>
              <a:rPr lang="es-US" b="1" dirty="0">
                <a:solidFill>
                  <a:srgbClr val="FFC000"/>
                </a:solidFill>
                <a:effectLst>
                  <a:outerShdw blurRad="38100" dist="38100" dir="2700000" algn="tl">
                    <a:srgbClr val="000000">
                      <a:alpha val="43137"/>
                    </a:srgbClr>
                  </a:outerShdw>
                </a:effectLst>
              </a:rPr>
              <a:t> at COP 21. </a:t>
            </a:r>
            <a:r>
              <a:rPr lang="es-US" b="1" dirty="0" err="1">
                <a:solidFill>
                  <a:srgbClr val="FFC000"/>
                </a:solidFill>
                <a:effectLst>
                  <a:outerShdw blurRad="38100" dist="38100" dir="2700000" algn="tl">
                    <a:srgbClr val="000000">
                      <a:alpha val="43137"/>
                    </a:srgbClr>
                  </a:outerShdw>
                </a:effectLst>
              </a:rPr>
              <a:t>Glob</a:t>
            </a:r>
            <a:r>
              <a:rPr lang="es-US" b="1" dirty="0">
                <a:solidFill>
                  <a:srgbClr val="FFC000"/>
                </a:solidFill>
                <a:effectLst>
                  <a:outerShdw blurRad="38100" dist="38100" dir="2700000" algn="tl">
                    <a:srgbClr val="000000">
                      <a:alpha val="43137"/>
                    </a:srgbClr>
                  </a:outerShdw>
                </a:effectLst>
              </a:rPr>
              <a:t> </a:t>
            </a:r>
            <a:r>
              <a:rPr lang="es-US" b="1" dirty="0" err="1">
                <a:solidFill>
                  <a:srgbClr val="FFC000"/>
                </a:solidFill>
                <a:effectLst>
                  <a:outerShdw blurRad="38100" dist="38100" dir="2700000" algn="tl">
                    <a:srgbClr val="000000">
                      <a:alpha val="43137"/>
                    </a:srgbClr>
                  </a:outerShdw>
                </a:effectLst>
              </a:rPr>
              <a:t>Environ</a:t>
            </a:r>
            <a:r>
              <a:rPr lang="es-US" b="1" dirty="0">
                <a:solidFill>
                  <a:srgbClr val="FFC000"/>
                </a:solidFill>
                <a:effectLst>
                  <a:outerShdw blurRad="38100" dist="38100" dir="2700000" algn="tl">
                    <a:srgbClr val="000000">
                      <a:alpha val="43137"/>
                    </a:srgbClr>
                  </a:outerShdw>
                </a:effectLst>
              </a:rPr>
              <a:t> Chang 48.</a:t>
            </a:r>
          </a:p>
          <a:p>
            <a:endParaRPr lang="es-US" b="1" dirty="0">
              <a:solidFill>
                <a:srgbClr val="FFC000"/>
              </a:solidFill>
              <a:effectLst>
                <a:outerShdw blurRad="38100" dist="38100" dir="2700000" algn="tl">
                  <a:srgbClr val="000000">
                    <a:alpha val="43137"/>
                  </a:srgbClr>
                </a:outerShdw>
              </a:effectLst>
            </a:endParaRPr>
          </a:p>
          <a:p>
            <a:endParaRPr lang="el-GR"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9062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907AB0-92D0-4EC7-9781-28F2A802932C}"/>
              </a:ext>
            </a:extLst>
          </p:cNvPr>
          <p:cNvSpPr txBox="1">
            <a:spLocks/>
          </p:cNvSpPr>
          <p:nvPr/>
        </p:nvSpPr>
        <p:spPr>
          <a:xfrm>
            <a:off x="838200" y="2517482"/>
            <a:ext cx="10515600" cy="64743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b="1" dirty="0">
                <a:solidFill>
                  <a:schemeClr val="bg1"/>
                </a:solidFill>
                <a:effectLst>
                  <a:outerShdw blurRad="38100" dist="38100" dir="2700000" algn="tl">
                    <a:srgbClr val="000000">
                      <a:alpha val="43137"/>
                    </a:srgbClr>
                  </a:outerShdw>
                </a:effectLst>
              </a:rPr>
              <a:t>Δράση για το κλίμα 2</a:t>
            </a:r>
            <a:r>
              <a:rPr lang="el-GR" b="1" baseline="30000" dirty="0">
                <a:solidFill>
                  <a:schemeClr val="bg1"/>
                </a:solidFill>
                <a:effectLst>
                  <a:outerShdw blurRad="38100" dist="38100" dir="2700000" algn="tl">
                    <a:srgbClr val="000000">
                      <a:alpha val="43137"/>
                    </a:srgbClr>
                  </a:outerShdw>
                </a:effectLst>
              </a:rPr>
              <a:t>ο</a:t>
            </a:r>
            <a:r>
              <a:rPr lang="el-GR" b="1" dirty="0">
                <a:solidFill>
                  <a:schemeClr val="bg1"/>
                </a:solidFill>
                <a:effectLst>
                  <a:outerShdw blurRad="38100" dist="38100" dir="2700000" algn="tl">
                    <a:srgbClr val="000000">
                      <a:alpha val="43137"/>
                    </a:srgbClr>
                  </a:outerShdw>
                </a:effectLst>
              </a:rPr>
              <a:t> Μέρος</a:t>
            </a:r>
          </a:p>
        </p:txBody>
      </p:sp>
      <p:sp>
        <p:nvSpPr>
          <p:cNvPr id="3" name="Τίτλος 1">
            <a:extLst>
              <a:ext uri="{FF2B5EF4-FFF2-40B4-BE49-F238E27FC236}">
                <a16:creationId xmlns:a16="http://schemas.microsoft.com/office/drawing/2014/main" id="{B6CBEE98-EE35-44CD-9871-12EB65AE23CB}"/>
              </a:ext>
            </a:extLst>
          </p:cNvPr>
          <p:cNvSpPr txBox="1">
            <a:spLocks/>
          </p:cNvSpPr>
          <p:nvPr/>
        </p:nvSpPr>
        <p:spPr>
          <a:xfrm>
            <a:off x="936674" y="3429000"/>
            <a:ext cx="10515600" cy="647432"/>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a:solidFill>
                  <a:schemeClr val="bg1"/>
                </a:solidFill>
                <a:effectLst>
                  <a:outerShdw blurRad="38100" dist="38100" dir="2700000" algn="tl">
                    <a:srgbClr val="000000">
                      <a:alpha val="43137"/>
                    </a:srgbClr>
                  </a:outerShdw>
                </a:effectLst>
              </a:rPr>
              <a:t>Σχεδιασμός Προγράμματος Περιβαλλοντικής Εκπαίδευσης, για μαθητές δημοτικού</a:t>
            </a:r>
            <a:endParaRPr lang="el-GR"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91649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2300</Words>
  <Application>Microsoft Macintosh PowerPoint</Application>
  <PresentationFormat>Ευρεία οθόνη</PresentationFormat>
  <Paragraphs>95</Paragraphs>
  <Slides>15</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Calibri</vt:lpstr>
      <vt:lpstr>Calibri Light</vt:lpstr>
      <vt:lpstr>Θέμα του Office</vt:lpstr>
      <vt:lpstr>ΣΧΟΛΗ ΑΝΘΡΩΠΙΣΤΙΚΩΝ ΕΠΙΣΤΗΜΩΝ ΤΜΗΜΑ ΕΠΙΣΤΗΜΩΝ ΤΗΣ ΠΡΟΣΧΟΛΙΚΗΣ ΑΓΩΓΗΣ ΚΑΙ ΤΟΥ ΕΚΠΑΙΔΕΥΤΙΚΟΥ ΣΧΕΔΙΑΣΜΟΥ ΠΡΟΓΡΑΜΜΑ ΜΕΤΑΠΤΥΧΙΑΚΩΝ ΣΠΟΥΔΩΝ “ΠΕΡΙΒΑΛΛΟΝΤΙΚΗ ΕΚΠΑΙΔΕΥΣΗ”  Ε2.ΠΕΡΙΒΑΛΛΟΝΤΙΚΑ ΖΗΤΗΜΑΤΑ ΣΤΗΝ ΠΡΟΟΠΤΙΚΗ ΤΗΣ ΑΕΙΦΟΡΟΥ ΑΝΑΠΤΥΞΗΣ </vt:lpstr>
      <vt:lpstr>ΣΤΟΧΟΣ 13|AGENDA 2030</vt:lpstr>
      <vt:lpstr>Δράση για το κλίμα</vt:lpstr>
      <vt:lpstr>Δράση για το κλίμα 1ο Μέρος</vt:lpstr>
      <vt:lpstr>Δράσεις για την κλιματική αλλαγή</vt:lpstr>
      <vt:lpstr>Δράσεις για την κλιματική αλλαγή</vt:lpstr>
      <vt:lpstr>Δράσεις για την κλιματική αλλαγή</vt:lpstr>
      <vt:lpstr>Βιβλιογραφία</vt:lpstr>
      <vt:lpstr>Παρουσίαση του PowerPoint</vt:lpstr>
      <vt:lpstr>Σχεδιασμός Προγράμματος Περιβαλλοντικής Εκπαίδευσης, για μαθητές δημοτικού </vt:lpstr>
      <vt:lpstr>Σχεδιασμός Προγράμματος Περιβαλλοντικής Εκπαίδευσης, για μαθητές δημοτικού </vt:lpstr>
      <vt:lpstr>Σχεδιασμός Προγράμματος Περιβαλλοντικής Εκπαίδευσης, για μαθητές δημοτικού </vt:lpstr>
      <vt:lpstr>Σχεδιασμός Προγράμματος Περιβαλλοντικής Εκπαίδευσης, για μαθητές δημοτικού </vt:lpstr>
      <vt:lpstr>Σχεδιασμός Προγράμματος Περιβαλλοντικής Εκπαίδευσης, για μαθητές δημοτικού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Δράση για το κλίμα</dc:title>
  <dc:creator>TOSHIBA</dc:creator>
  <cp:lastModifiedBy>Thanos Mogias</cp:lastModifiedBy>
  <cp:revision>26</cp:revision>
  <dcterms:created xsi:type="dcterms:W3CDTF">2023-05-22T06:30:45Z</dcterms:created>
  <dcterms:modified xsi:type="dcterms:W3CDTF">2023-05-25T05:33:43Z</dcterms:modified>
</cp:coreProperties>
</file>