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286" r:id="rId4"/>
    <p:sldId id="287" r:id="rId5"/>
    <p:sldId id="288" r:id="rId6"/>
    <p:sldId id="289" r:id="rId7"/>
    <p:sldId id="290" r:id="rId8"/>
    <p:sldId id="291" r:id="rId9"/>
    <p:sldId id="292" r:id="rId10"/>
    <p:sldId id="293" r:id="rId11"/>
    <p:sldId id="294" r:id="rId12"/>
    <p:sldId id="295" r:id="rId13"/>
    <p:sldId id="296" r:id="rId14"/>
    <p:sldId id="297" r:id="rId15"/>
    <p:sldId id="268" r:id="rId16"/>
    <p:sldId id="258" r:id="rId17"/>
    <p:sldId id="260" r:id="rId18"/>
    <p:sldId id="269" r:id="rId19"/>
    <p:sldId id="271" r:id="rId20"/>
    <p:sldId id="261" r:id="rId21"/>
    <p:sldId id="270" r:id="rId22"/>
    <p:sldId id="262" r:id="rId23"/>
    <p:sldId id="263" r:id="rId24"/>
    <p:sldId id="264" r:id="rId25"/>
    <p:sldId id="283" r:id="rId26"/>
    <p:sldId id="265" r:id="rId27"/>
    <p:sldId id="266" r:id="rId28"/>
    <p:sldId id="284" r:id="rId29"/>
    <p:sldId id="285" r:id="rId30"/>
    <p:sldId id="272" r:id="rId31"/>
    <p:sldId id="273" r:id="rId32"/>
    <p:sldId id="274" r:id="rId33"/>
    <p:sldId id="275" r:id="rId34"/>
    <p:sldId id="276" r:id="rId35"/>
    <p:sldId id="277" r:id="rId36"/>
    <p:sldId id="278" r:id="rId37"/>
    <p:sldId id="279" r:id="rId38"/>
    <p:sldId id="280" r:id="rId39"/>
    <p:sldId id="281" r:id="rId40"/>
    <p:sldId id="282" r:id="rId41"/>
    <p:sldId id="30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p:cViewPr varScale="1">
        <p:scale>
          <a:sx n="103" d="100"/>
          <a:sy n="103" d="100"/>
        </p:scale>
        <p:origin x="178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5/25/23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5/25/23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dreamstime.com/"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dreamstime.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dreamstime.com/"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0"/>
            <a:ext cx="8153400" cy="1905000"/>
          </a:xfrm>
        </p:spPr>
        <p:txBody>
          <a:bodyPr>
            <a:normAutofit/>
          </a:bodyPr>
          <a:lstStyle/>
          <a:p>
            <a:r>
              <a:rPr lang="el-GR" sz="2800" dirty="0"/>
              <a:t>Εργασία στο πλαίσιο του μαθήματος </a:t>
            </a:r>
            <a:br>
              <a:rPr lang="el-GR" sz="2800" dirty="0"/>
            </a:br>
            <a:r>
              <a:rPr lang="el-GR" sz="2800" dirty="0"/>
              <a:t>Ε2. Περιβαλλοντικά ζητήματα στην προοπτική της </a:t>
            </a:r>
            <a:r>
              <a:rPr lang="el-GR" sz="2800"/>
              <a:t>αειφόρου ανάπτυξης.</a:t>
            </a:r>
            <a:endParaRPr lang="en-GB" sz="2800" dirty="0"/>
          </a:p>
        </p:txBody>
      </p:sp>
      <p:sp>
        <p:nvSpPr>
          <p:cNvPr id="3" name="Subtitle 2"/>
          <p:cNvSpPr>
            <a:spLocks noGrp="1"/>
          </p:cNvSpPr>
          <p:nvPr>
            <p:ph type="subTitle" idx="1"/>
          </p:nvPr>
        </p:nvSpPr>
        <p:spPr>
          <a:xfrm>
            <a:off x="152400" y="5334000"/>
            <a:ext cx="8686800" cy="1079956"/>
          </a:xfrm>
        </p:spPr>
        <p:txBody>
          <a:bodyPr>
            <a:normAutofit lnSpcReduction="10000"/>
          </a:bodyPr>
          <a:lstStyle/>
          <a:p>
            <a:pPr algn="l"/>
            <a:r>
              <a:rPr lang="el-GR" sz="2000" b="1" dirty="0">
                <a:solidFill>
                  <a:schemeClr val="tx1"/>
                </a:solidFill>
              </a:rPr>
              <a:t>Ομάδα εργασίας: </a:t>
            </a:r>
            <a:endParaRPr lang="en-US" sz="2000" b="1" dirty="0">
              <a:solidFill>
                <a:schemeClr val="tx1"/>
              </a:solidFill>
            </a:endParaRPr>
          </a:p>
          <a:p>
            <a:pPr algn="l"/>
            <a:r>
              <a:rPr lang="el-GR" sz="2000" dirty="0">
                <a:solidFill>
                  <a:schemeClr val="tx1"/>
                </a:solidFill>
              </a:rPr>
              <a:t>Καστελλοριζιού Κοκώνα </a:t>
            </a:r>
            <a:r>
              <a:rPr lang="el-GR" sz="2000" b="1" dirty="0"/>
              <a:t>(Α.Μ.: 4242022008)</a:t>
            </a:r>
            <a:r>
              <a:rPr lang="en-GB" sz="2000" dirty="0"/>
              <a:t>,</a:t>
            </a:r>
          </a:p>
          <a:p>
            <a:pPr algn="l"/>
            <a:r>
              <a:rPr lang="el-GR" sz="2000" dirty="0">
                <a:solidFill>
                  <a:schemeClr val="tx1"/>
                </a:solidFill>
              </a:rPr>
              <a:t>Μάνδηλας Ευάγγελος</a:t>
            </a:r>
            <a:r>
              <a:rPr lang="en-US" sz="2000" dirty="0">
                <a:solidFill>
                  <a:schemeClr val="tx1"/>
                </a:solidFill>
              </a:rPr>
              <a:t> </a:t>
            </a:r>
            <a:r>
              <a:rPr lang="el-GR" sz="2000" b="1" dirty="0"/>
              <a:t>(Α.Μ.: 4242022014)</a:t>
            </a:r>
            <a:r>
              <a:rPr lang="en-GB" sz="2000" dirty="0"/>
              <a:t>.</a:t>
            </a:r>
          </a:p>
        </p:txBody>
      </p:sp>
      <p:pic>
        <p:nvPicPr>
          <p:cNvPr id="4" name="Picture 3" descr="https://unric.org/el/wp-content/uploads/sites/5/2019/05/SDG-icon-GR_RGB-14-696x69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31703" y="3720643"/>
            <a:ext cx="2057400" cy="1828800"/>
          </a:xfrm>
          <a:prstGeom prst="rect">
            <a:avLst/>
          </a:prstGeom>
          <a:noFill/>
          <a:ln>
            <a:noFill/>
          </a:ln>
        </p:spPr>
      </p:pic>
      <p:sp>
        <p:nvSpPr>
          <p:cNvPr id="5" name="Rectangle 4"/>
          <p:cNvSpPr/>
          <p:nvPr/>
        </p:nvSpPr>
        <p:spPr>
          <a:xfrm rot="16200000">
            <a:off x="4587763" y="4527321"/>
            <a:ext cx="1828800" cy="215444"/>
          </a:xfrm>
          <a:prstGeom prst="rect">
            <a:avLst/>
          </a:prstGeom>
        </p:spPr>
        <p:txBody>
          <a:bodyPr wrap="square">
            <a:spAutoFit/>
          </a:bodyPr>
          <a:lstStyle/>
          <a:p>
            <a:r>
              <a:rPr lang="el-GR" sz="800" dirty="0"/>
              <a:t>Εικόνα από </a:t>
            </a:r>
            <a:r>
              <a:rPr lang="en-US" sz="800" dirty="0"/>
              <a:t>https</a:t>
            </a:r>
            <a:r>
              <a:rPr lang="el-GR" sz="800" dirty="0"/>
              <a:t>://</a:t>
            </a:r>
            <a:r>
              <a:rPr lang="en-US" sz="800" dirty="0" err="1"/>
              <a:t>unric</a:t>
            </a:r>
            <a:r>
              <a:rPr lang="el-GR" sz="800" dirty="0"/>
              <a:t>.</a:t>
            </a:r>
            <a:r>
              <a:rPr lang="en-US" sz="800" dirty="0"/>
              <a:t>org</a:t>
            </a:r>
            <a:endParaRPr lang="en-GB" sz="800" dirty="0"/>
          </a:p>
        </p:txBody>
      </p:sp>
      <p:sp>
        <p:nvSpPr>
          <p:cNvPr id="6" name="Subtitle 2"/>
          <p:cNvSpPr txBox="1">
            <a:spLocks/>
          </p:cNvSpPr>
          <p:nvPr/>
        </p:nvSpPr>
        <p:spPr>
          <a:xfrm>
            <a:off x="762000" y="1905000"/>
            <a:ext cx="7772400" cy="1815643"/>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l-GR" sz="2400" dirty="0">
                <a:solidFill>
                  <a:schemeClr val="tx1"/>
                </a:solidFill>
                <a:latin typeface="+mj-lt"/>
              </a:rPr>
              <a:t>Θέμα: </a:t>
            </a:r>
            <a:r>
              <a:rPr lang="el-GR" sz="2800" b="1" i="1" dirty="0">
                <a:solidFill>
                  <a:schemeClr val="tx1"/>
                </a:solidFill>
                <a:latin typeface="+mj-lt"/>
              </a:rPr>
              <a:t>Ζωή στο νερό</a:t>
            </a:r>
            <a:r>
              <a:rPr lang="el-GR" sz="2800" b="1" dirty="0">
                <a:solidFill>
                  <a:schemeClr val="tx1"/>
                </a:solidFill>
                <a:latin typeface="+mj-lt"/>
              </a:rPr>
              <a:t>.</a:t>
            </a:r>
          </a:p>
          <a:p>
            <a:endParaRPr lang="el-GR" sz="2800" b="1" dirty="0">
              <a:solidFill>
                <a:schemeClr val="tx1"/>
              </a:solidFill>
              <a:latin typeface="+mj-lt"/>
            </a:endParaRPr>
          </a:p>
          <a:p>
            <a:pPr algn="l"/>
            <a:r>
              <a:rPr lang="el-GR" sz="2400" dirty="0">
                <a:solidFill>
                  <a:schemeClr val="tx1"/>
                </a:solidFill>
                <a:latin typeface="+mj-lt"/>
              </a:rPr>
              <a:t>1</a:t>
            </a:r>
            <a:r>
              <a:rPr lang="el-GR" sz="2400" baseline="30000" dirty="0">
                <a:solidFill>
                  <a:schemeClr val="tx1"/>
                </a:solidFill>
                <a:latin typeface="+mj-lt"/>
              </a:rPr>
              <a:t>ο</a:t>
            </a:r>
            <a:r>
              <a:rPr lang="el-GR" sz="2400" dirty="0">
                <a:solidFill>
                  <a:schemeClr val="tx1"/>
                </a:solidFill>
                <a:latin typeface="+mj-lt"/>
              </a:rPr>
              <a:t> μέρος: Βιβλιογραφική ανασκόπηση.</a:t>
            </a:r>
          </a:p>
          <a:p>
            <a:pPr algn="l"/>
            <a:r>
              <a:rPr lang="el-GR" sz="2400" dirty="0">
                <a:solidFill>
                  <a:schemeClr val="tx1"/>
                </a:solidFill>
                <a:latin typeface="+mj-lt"/>
              </a:rPr>
              <a:t>2</a:t>
            </a:r>
            <a:r>
              <a:rPr lang="el-GR" sz="2400" baseline="30000" dirty="0">
                <a:solidFill>
                  <a:schemeClr val="tx1"/>
                </a:solidFill>
                <a:latin typeface="+mj-lt"/>
              </a:rPr>
              <a:t>ο</a:t>
            </a:r>
            <a:r>
              <a:rPr lang="el-GR" sz="2400" dirty="0">
                <a:solidFill>
                  <a:schemeClr val="tx1"/>
                </a:solidFill>
                <a:latin typeface="+mj-lt"/>
              </a:rPr>
              <a:t> μέρος: Πρόταση περιβαλλοντικού προγράμματος εκπαίδευσης.</a:t>
            </a:r>
          </a:p>
        </p:txBody>
      </p:sp>
    </p:spTree>
    <p:extLst>
      <p:ext uri="{BB962C8B-B14F-4D97-AF65-F5344CB8AC3E}">
        <p14:creationId xmlns:p14="http://schemas.microsoft.com/office/powerpoint/2010/main" val="262883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just"/>
            <a:r>
              <a:rPr lang="el-GR" dirty="0"/>
              <a:t>Να αντιμετωπιστεί αποτελεσματικά η οξίνιση των ωκεανών.</a:t>
            </a:r>
          </a:p>
          <a:p>
            <a:pPr algn="just"/>
            <a:r>
              <a:rPr lang="el-GR" dirty="0"/>
              <a:t>Να αντιμετωπιστεί η υπεραλίευση ή η άναρχη αλιεία και να εφαρμοστούν σχέδια διαχείρισης, προκειμένου να αποκατασταθούν τα ιχθυαποθέματα . Ταυτόχρονα, με τη συμβολή του παγκόσμιου οργανισμού εμπορίου  να απαγορευθούν κάποιες μορφές αλιευτικών επιδοτήσεων που συμβάλλουν στην υπεραλίευση. </a:t>
            </a:r>
          </a:p>
          <a:p>
            <a:pPr algn="just"/>
            <a:r>
              <a:rPr lang="el-GR" dirty="0"/>
              <a:t>Να υπάρξει ολοκληρωμένο σχέδιο για αειφόρο διαχείριση των ωκεανών και των πόρων τους,της αλιείας, της υδατοκαλλιέργειας και του τουρισμού.</a:t>
            </a:r>
            <a:endParaRPr lang="en-GB" dirty="0"/>
          </a:p>
        </p:txBody>
      </p:sp>
    </p:spTree>
    <p:extLst>
      <p:ext uri="{BB962C8B-B14F-4D97-AF65-F5344CB8AC3E}">
        <p14:creationId xmlns:p14="http://schemas.microsoft.com/office/powerpoint/2010/main" val="4204065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Πώς όμως μπορεί να γίνουν τα παραπάνω;</a:t>
            </a:r>
            <a:endParaRPr lang="en-GB" b="1" dirty="0"/>
          </a:p>
        </p:txBody>
      </p:sp>
      <p:sp>
        <p:nvSpPr>
          <p:cNvPr id="3" name="Content Placeholder 2"/>
          <p:cNvSpPr>
            <a:spLocks noGrp="1"/>
          </p:cNvSpPr>
          <p:nvPr>
            <p:ph idx="1"/>
          </p:nvPr>
        </p:nvSpPr>
        <p:spPr>
          <a:xfrm>
            <a:off x="457200" y="1981200"/>
            <a:ext cx="8229600" cy="4144963"/>
          </a:xfrm>
        </p:spPr>
        <p:txBody>
          <a:bodyPr>
            <a:normAutofit/>
          </a:bodyPr>
          <a:lstStyle/>
          <a:p>
            <a:pPr algn="just"/>
            <a:r>
              <a:rPr lang="el-GR" dirty="0"/>
              <a:t>Κατ’αρχήν, στα υδάτινα σημεία που αποτελούν σημείο συνάντησης δύο ή περισσοτέρων κρατών θα  πρέπει να υπάρξει διεθνής συνεργασία για την προστασία των εκεί ευάλωτων οικοτόπων. Θα πρέπει να επιδιωχθεί η θέσπιση ολοκληρωμένων, αποτελεσματικών και δίκαιης διαχείρισης συστημάτων, προστατευόμενων από την κυβέρνηση περιοχών, ώστε να διατηρηθεί η βιοποικιλότητα από τη μια μεριά  αλλά ταυτόχρονα  να διασφαλιστεί κι ένα βιώσιμο μέλλον για τον αλιευτικό κλάδο. </a:t>
            </a:r>
            <a:endParaRPr lang="en-GB" dirty="0"/>
          </a:p>
        </p:txBody>
      </p:sp>
    </p:spTree>
    <p:extLst>
      <p:ext uri="{BB962C8B-B14F-4D97-AF65-F5344CB8AC3E}">
        <p14:creationId xmlns:p14="http://schemas.microsoft.com/office/powerpoint/2010/main" val="3164881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just"/>
            <a:r>
              <a:rPr lang="el-GR" dirty="0"/>
              <a:t>Σε ατομικό επίπεδο, καλό θα ήταν να κάνουμε επιλογές φιλικές προς το περιβάλλον, όταν καταναλώνουμε προϊόντα  από τις θάλασσες ή τους ωκεανούς και ως γενική αρχή να έχουμε πάντοτε οτι  καταναλώνουμε μόνο ό,τι χρειαζόμαστε. Η επιλογή πιστοποιημένων προϊόντων είναι επίσης μια ιδέα.. Ασυζητητί πρέπει να  μειώσουμε το πλαστικό μας αποτύπωμα, κυρίως μέσω της επαναχρησιμοποίησης ή της ανακύκλωσης του και ταυτόχρονα να επιδιώξουμε αποδοτικότερη συλλογή απορριμμάτων στις ακτές και τις παραλίες μας, με οργανωμένους καθαρισμούς και συλλογικές δράσεις.</a:t>
            </a:r>
            <a:endParaRPr lang="en-GB" dirty="0"/>
          </a:p>
        </p:txBody>
      </p:sp>
    </p:spTree>
    <p:extLst>
      <p:ext uri="{BB962C8B-B14F-4D97-AF65-F5344CB8AC3E}">
        <p14:creationId xmlns:p14="http://schemas.microsoft.com/office/powerpoint/2010/main" val="1746265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just"/>
            <a:r>
              <a:rPr lang="en-GB" dirty="0"/>
              <a:t> </a:t>
            </a:r>
            <a:r>
              <a:rPr lang="el-GR" dirty="0"/>
              <a:t>Απαραιτήτως πρέπει να μεταλαμπαδεύσουμε  το μήνυμα για το πόσο σημαντική είναι η ζωή στο νερό και γιατί πρέπει όλοι να βάλουμε το λιθαράκι μας για να την προστατεύσουμε. Φυσικά θα πρέπει να διακρινόμαστε από  οικολογική συνείδηση, να μην ρυπαίνουμε το περιβάλλον αλλά αντιθέτως να έχουμε ως οδηγό έναν αειφορικό τρόπο σκέψης ώστε να παραδώσουμε και στις επόμενες γενεές έναν πλανήτη όπου θα αξίζει να ζει κανείς.Θα πρέπει να γίνει σε όλους συνείδηση (κι εδώ η εκπαίδευση μπορεί να παίξει αποφασιστικό ρόλο) πως η  κλιματική αλλαγή συμβαίνει ήδη, δεν είναι κάτι το αφηρημένο ή μελλοντικό. </a:t>
            </a:r>
            <a:endParaRPr lang="en-GB" dirty="0"/>
          </a:p>
        </p:txBody>
      </p:sp>
    </p:spTree>
    <p:extLst>
      <p:ext uri="{BB962C8B-B14F-4D97-AF65-F5344CB8AC3E}">
        <p14:creationId xmlns:p14="http://schemas.microsoft.com/office/powerpoint/2010/main" val="1934252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lstStyle/>
          <a:p>
            <a:pPr algn="just"/>
            <a:r>
              <a:rPr lang="el-GR" dirty="0"/>
              <a:t>Αυτή οδηγεί, μεταξύ άλλων, σε άνοδο της στάθμης της θάλασσας και σε αύξηση των ακραίων καιρικών φαινομένων που απειλούν άμεσα τις ζωές και τα μέσα διαβίωσης των παράκτιων κοινοτήτων. </a:t>
            </a:r>
          </a:p>
          <a:p>
            <a:pPr algn="just"/>
            <a:r>
              <a:rPr lang="el-GR" dirty="0"/>
              <a:t>Ένας υγιής ωκεανός σημαίνει έναν υγιή πλανήτη – έναν πλανήτη που μπορεί να προστατεύει και να συντηρεί καλύτερα όλα τα έμβια όντα που εξαρτώνται από αυτόν.</a:t>
            </a:r>
            <a:endParaRPr lang="en-GB" dirty="0"/>
          </a:p>
        </p:txBody>
      </p:sp>
    </p:spTree>
    <p:extLst>
      <p:ext uri="{BB962C8B-B14F-4D97-AF65-F5344CB8AC3E}">
        <p14:creationId xmlns:p14="http://schemas.microsoft.com/office/powerpoint/2010/main" val="1631521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lstStyle/>
          <a:p>
            <a:pPr algn="ctr"/>
            <a:r>
              <a:rPr lang="el-GR" b="1" dirty="0"/>
              <a:t>Β’ μέρος:</a:t>
            </a:r>
            <a:endParaRPr lang="en-GB" b="1" dirty="0"/>
          </a:p>
        </p:txBody>
      </p:sp>
      <p:sp>
        <p:nvSpPr>
          <p:cNvPr id="3" name="Content Placeholder 2"/>
          <p:cNvSpPr>
            <a:spLocks noGrp="1"/>
          </p:cNvSpPr>
          <p:nvPr>
            <p:ph idx="1"/>
          </p:nvPr>
        </p:nvSpPr>
        <p:spPr>
          <a:xfrm>
            <a:off x="457200" y="1905000"/>
            <a:ext cx="8153400" cy="4191000"/>
          </a:xfrm>
        </p:spPr>
        <p:txBody>
          <a:bodyPr>
            <a:normAutofit/>
          </a:bodyPr>
          <a:lstStyle/>
          <a:p>
            <a:pPr marL="0" indent="0" algn="ctr">
              <a:buNone/>
            </a:pPr>
            <a:r>
              <a:rPr lang="el-GR" dirty="0"/>
              <a:t>Σχέδιο Προγράμματος Περιβαλλοντικής Εκπαίδευσης (ΠΠΕ) για την προσχολική εκπαίδευση με τίτλο: </a:t>
            </a:r>
            <a:endParaRPr lang="el-GR" dirty="0">
              <a:solidFill>
                <a:srgbClr val="7030A0"/>
              </a:solidFill>
            </a:endParaRPr>
          </a:p>
          <a:p>
            <a:pPr marL="0" indent="0" algn="ctr">
              <a:buNone/>
            </a:pPr>
            <a:r>
              <a:rPr lang="el-GR" i="1" dirty="0">
                <a:solidFill>
                  <a:srgbClr val="7030A0"/>
                </a:solidFill>
              </a:rPr>
              <a:t>Η θάλασσα πνίγεται!</a:t>
            </a:r>
            <a:r>
              <a:rPr lang="el-GR" dirty="0">
                <a:solidFill>
                  <a:srgbClr val="7030A0"/>
                </a:solidFill>
              </a:rPr>
              <a:t> </a:t>
            </a:r>
          </a:p>
          <a:p>
            <a:pPr marL="0" indent="0" algn="ctr">
              <a:buNone/>
            </a:pPr>
            <a:r>
              <a:rPr lang="el-GR" dirty="0"/>
              <a:t>Ένα περιβαλλοντικό πρόγραμμα προσχολικής εκπαίδευσης με θέμα τη ρύπανση των υδάτων και την υπεραλίευση, των αιτιών και των επιπτώσεων αυτών. </a:t>
            </a:r>
            <a:endParaRPr lang="el-GR" sz="3600" b="1" dirty="0"/>
          </a:p>
          <a:p>
            <a:pPr marL="0" indent="0" algn="ctr">
              <a:buNone/>
            </a:pPr>
            <a:endParaRPr lang="en-GB" dirty="0"/>
          </a:p>
        </p:txBody>
      </p:sp>
    </p:spTree>
    <p:extLst>
      <p:ext uri="{BB962C8B-B14F-4D97-AF65-F5344CB8AC3E}">
        <p14:creationId xmlns:p14="http://schemas.microsoft.com/office/powerpoint/2010/main" val="298833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https://e4k4c4x9.rocketcdn.me/el/wp-content/uploads/sites/5/2020/03/EL_SDG_poster_with-UN-emblem_RGB-e1583502068194.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991600" cy="6781800"/>
          </a:xfrm>
          <a:prstGeom prst="rect">
            <a:avLst/>
          </a:prstGeom>
          <a:noFill/>
          <a:ln>
            <a:noFill/>
          </a:ln>
        </p:spPr>
      </p:pic>
      <p:pic>
        <p:nvPicPr>
          <p:cNvPr id="5" name="Picture 4" descr="https://unric.org/el/wp-content/uploads/sites/5/2019/05/SDG-icon-GR_RGB-14-696x696.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3490" y="4800600"/>
            <a:ext cx="1246909" cy="1276350"/>
          </a:xfrm>
          <a:prstGeom prst="rect">
            <a:avLst/>
          </a:prstGeom>
          <a:noFill/>
          <a:ln>
            <a:noFill/>
          </a:ln>
        </p:spPr>
      </p:pic>
      <p:sp>
        <p:nvSpPr>
          <p:cNvPr id="3" name="Down Arrow 2"/>
          <p:cNvSpPr/>
          <p:nvPr/>
        </p:nvSpPr>
        <p:spPr>
          <a:xfrm rot="3148036">
            <a:off x="5699673" y="-356854"/>
            <a:ext cx="1583641" cy="5492901"/>
          </a:xfrm>
          <a:prstGeom prst="downArrow">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5212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mph" presetSubtype="0" fill="hold" nodeType="clickEffect">
                                  <p:stCondLst>
                                    <p:cond delay="0"/>
                                  </p:stCondLst>
                                  <p:childTnLst>
                                    <p:animScale>
                                      <p:cBhvr>
                                        <p:cTn id="12"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Παιδαγωγική διαδικασία (1/10)</a:t>
            </a:r>
            <a:endParaRPr lang="en-GB" dirty="0"/>
          </a:p>
        </p:txBody>
      </p:sp>
      <p:sp>
        <p:nvSpPr>
          <p:cNvPr id="3" name="Content Placeholder 2"/>
          <p:cNvSpPr>
            <a:spLocks noGrp="1"/>
          </p:cNvSpPr>
          <p:nvPr>
            <p:ph idx="1"/>
          </p:nvPr>
        </p:nvSpPr>
        <p:spPr/>
        <p:txBody>
          <a:bodyPr>
            <a:normAutofit/>
          </a:bodyPr>
          <a:lstStyle/>
          <a:p>
            <a:pPr marL="0" indent="0">
              <a:buNone/>
            </a:pPr>
            <a:r>
              <a:rPr lang="el-GR" dirty="0"/>
              <a:t>Α. Κύριο θέμα – Θεματικές ενότητες:</a:t>
            </a:r>
          </a:p>
          <a:p>
            <a:pPr marL="0" indent="0" algn="just">
              <a:buNone/>
            </a:pPr>
            <a:endParaRPr lang="en-US" sz="2800" dirty="0"/>
          </a:p>
          <a:p>
            <a:pPr marL="0" indent="0" algn="just">
              <a:buNone/>
            </a:pPr>
            <a:r>
              <a:rPr lang="el-GR" dirty="0"/>
              <a:t>Κύριο θέμα: </a:t>
            </a:r>
            <a:r>
              <a:rPr lang="el-GR" b="1" i="1" dirty="0"/>
              <a:t>Η ζωή στο νερό. </a:t>
            </a:r>
          </a:p>
          <a:p>
            <a:pPr marL="0" indent="0">
              <a:buNone/>
            </a:pPr>
            <a:r>
              <a:rPr lang="el-GR" dirty="0"/>
              <a:t>Τίτλος προγράμματος: </a:t>
            </a:r>
            <a:r>
              <a:rPr lang="el-GR" b="1" i="1" dirty="0"/>
              <a:t>Η θάλασσα πνίγεται!</a:t>
            </a:r>
          </a:p>
          <a:p>
            <a:pPr marL="0" indent="0" algn="ctr">
              <a:buNone/>
            </a:pPr>
            <a:endParaRPr lang="el-GR" dirty="0"/>
          </a:p>
          <a:p>
            <a:pPr marL="0" indent="0" algn="ctr">
              <a:buNone/>
            </a:pPr>
            <a:r>
              <a:rPr lang="el-GR" dirty="0"/>
              <a:t>Μια διαθεματική, διεπιστημονική και ολιστική προσέγγιση μορφών  και συνεπειών της θαλάσσιας ρύπανσης και της υπεραλίευσης για το νηπιαγωγείο.</a:t>
            </a:r>
            <a:endParaRPr lang="en-US" dirty="0"/>
          </a:p>
          <a:p>
            <a:pPr marL="0" indent="0" algn="ctr">
              <a:buNone/>
            </a:pPr>
            <a:endParaRPr lang="en-US" b="1" i="1" dirty="0"/>
          </a:p>
          <a:p>
            <a:pPr marL="0" indent="0" algn="just">
              <a:buNone/>
            </a:pPr>
            <a:endParaRPr lang="en-GB" sz="2800" dirty="0"/>
          </a:p>
          <a:p>
            <a:pPr marL="0" indent="0">
              <a:buNone/>
            </a:pPr>
            <a:endParaRPr lang="el-GR" dirty="0"/>
          </a:p>
          <a:p>
            <a:pPr marL="0" indent="0">
              <a:buNone/>
            </a:pPr>
            <a:endParaRPr lang="en-GB" dirty="0"/>
          </a:p>
        </p:txBody>
      </p:sp>
    </p:spTree>
    <p:extLst>
      <p:ext uri="{BB962C8B-B14F-4D97-AF65-F5344CB8AC3E}">
        <p14:creationId xmlns:p14="http://schemas.microsoft.com/office/powerpoint/2010/main" val="1195592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Παιδαγωγική διαδικασία (2/10)</a:t>
            </a:r>
            <a:endParaRPr lang="en-GB" dirty="0"/>
          </a:p>
        </p:txBody>
      </p:sp>
      <p:sp>
        <p:nvSpPr>
          <p:cNvPr id="3" name="Content Placeholder 2"/>
          <p:cNvSpPr>
            <a:spLocks noGrp="1"/>
          </p:cNvSpPr>
          <p:nvPr>
            <p:ph idx="1"/>
          </p:nvPr>
        </p:nvSpPr>
        <p:spPr/>
        <p:txBody>
          <a:bodyPr/>
          <a:lstStyle/>
          <a:p>
            <a:pPr marL="0" indent="0">
              <a:buNone/>
            </a:pPr>
            <a:r>
              <a:rPr lang="el-GR" dirty="0"/>
              <a:t>Θεματικές ενότητες:</a:t>
            </a:r>
          </a:p>
          <a:p>
            <a:pPr marL="0" indent="0" algn="just">
              <a:buNone/>
            </a:pPr>
            <a:endParaRPr lang="en-US" sz="2800" dirty="0"/>
          </a:p>
          <a:p>
            <a:pPr marL="514350" indent="-514350" algn="just">
              <a:buFont typeface="+mj-lt"/>
              <a:buAutoNum type="arabicPeriod"/>
            </a:pPr>
            <a:r>
              <a:rPr lang="el-GR" sz="2800" b="1" dirty="0"/>
              <a:t>Η ζωή στη θάλασσα και κίνδυνοι που την απειλούν.</a:t>
            </a:r>
          </a:p>
          <a:p>
            <a:pPr marL="514350" indent="-514350" algn="just">
              <a:buFont typeface="+mj-lt"/>
              <a:buAutoNum type="arabicPeriod"/>
            </a:pPr>
            <a:r>
              <a:rPr lang="el-GR" sz="2800" b="1" dirty="0"/>
              <a:t>Κατηγορίες ψαριών: απειλούμενα με εξαφάνιση  – βρώσιμα – δηλητηριώδη. </a:t>
            </a:r>
          </a:p>
          <a:p>
            <a:pPr marL="0" indent="0" algn="just">
              <a:buNone/>
            </a:pPr>
            <a:endParaRPr lang="en-US" sz="2800" dirty="0"/>
          </a:p>
          <a:p>
            <a:pPr marL="0" indent="0" algn="just">
              <a:buNone/>
            </a:pPr>
            <a:endParaRPr lang="en-GB" sz="2800" dirty="0"/>
          </a:p>
          <a:p>
            <a:pPr marL="0" indent="0">
              <a:buNone/>
            </a:pPr>
            <a:endParaRPr lang="el-GR" dirty="0"/>
          </a:p>
          <a:p>
            <a:pPr marL="0" indent="0">
              <a:buNone/>
            </a:pPr>
            <a:endParaRPr lang="en-GB" dirty="0"/>
          </a:p>
        </p:txBody>
      </p:sp>
    </p:spTree>
    <p:extLst>
      <p:ext uri="{BB962C8B-B14F-4D97-AF65-F5344CB8AC3E}">
        <p14:creationId xmlns:p14="http://schemas.microsoft.com/office/powerpoint/2010/main" val="1939415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9428" y="990600"/>
            <a:ext cx="2057400" cy="2057400"/>
          </a:xfrm>
          <a:prstGeom prst="rect">
            <a:avLst/>
          </a:prstGeom>
        </p:spPr>
      </p:pic>
      <p:sp>
        <p:nvSpPr>
          <p:cNvPr id="6" name="Rectangle 5"/>
          <p:cNvSpPr/>
          <p:nvPr/>
        </p:nvSpPr>
        <p:spPr>
          <a:xfrm rot="16200000">
            <a:off x="8101028" y="1919272"/>
            <a:ext cx="1371600" cy="200055"/>
          </a:xfrm>
          <a:prstGeom prst="rect">
            <a:avLst/>
          </a:prstGeom>
        </p:spPr>
        <p:txBody>
          <a:bodyPr wrap="square">
            <a:spAutoFit/>
          </a:bodyPr>
          <a:lstStyle/>
          <a:p>
            <a:r>
              <a:rPr lang="en-GB" sz="700" dirty="0">
                <a:hlinkClick r:id="rId3"/>
              </a:rPr>
              <a:t>https://www.dreamstime.com</a:t>
            </a:r>
            <a:endParaRPr lang="el-GR" sz="700" dirty="0"/>
          </a:p>
        </p:txBody>
      </p:sp>
      <p:sp>
        <p:nvSpPr>
          <p:cNvPr id="3" name="Content Placeholder 2"/>
          <p:cNvSpPr>
            <a:spLocks noGrp="1"/>
          </p:cNvSpPr>
          <p:nvPr>
            <p:ph idx="1"/>
          </p:nvPr>
        </p:nvSpPr>
        <p:spPr/>
        <p:txBody>
          <a:bodyPr>
            <a:normAutofit/>
          </a:bodyPr>
          <a:lstStyle/>
          <a:p>
            <a:pPr marL="0" indent="0">
              <a:buNone/>
            </a:pPr>
            <a:r>
              <a:rPr lang="el-GR" dirty="0"/>
              <a:t>Β. Παιδαγωγικοί στόχοι:</a:t>
            </a:r>
          </a:p>
          <a:p>
            <a:pPr marL="0" indent="0">
              <a:buNone/>
            </a:pPr>
            <a:endParaRPr lang="el-GR" dirty="0"/>
          </a:p>
          <a:p>
            <a:pPr marL="0" indent="0">
              <a:buNone/>
            </a:pPr>
            <a:r>
              <a:rPr lang="el-GR" dirty="0"/>
              <a:t>Γνωστικοί – Συναισθηματικοί – Ψυχοκινητικοί. </a:t>
            </a:r>
          </a:p>
          <a:p>
            <a:pPr marL="0" indent="0">
              <a:buNone/>
            </a:pPr>
            <a:endParaRPr lang="el-GR" dirty="0"/>
          </a:p>
          <a:p>
            <a:pPr marL="0" indent="0">
              <a:buNone/>
            </a:pPr>
            <a:r>
              <a:rPr lang="el-GR" dirty="0"/>
              <a:t>Αξίες – Στάσεις.</a:t>
            </a:r>
          </a:p>
          <a:p>
            <a:pPr marL="0" indent="0">
              <a:buNone/>
            </a:pPr>
            <a:endParaRPr lang="el-GR" dirty="0"/>
          </a:p>
          <a:p>
            <a:pPr marL="0" indent="0">
              <a:buNone/>
            </a:pPr>
            <a:r>
              <a:rPr lang="el-GR" dirty="0"/>
              <a:t>Ευαισθητοποίηση – Δράση.</a:t>
            </a:r>
          </a:p>
        </p:txBody>
      </p:sp>
      <p:sp>
        <p:nvSpPr>
          <p:cNvPr id="4" name="Title 1"/>
          <p:cNvSpPr txBox="1">
            <a:spLocks/>
          </p:cNvSpPr>
          <p:nvPr/>
        </p:nvSpPr>
        <p:spPr>
          <a:xfrm>
            <a:off x="457200" y="4191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Παιδαγωγική διαδικασία (3/10)</a:t>
            </a:r>
            <a:endParaRPr lang="en-GB" dirty="0"/>
          </a:p>
        </p:txBody>
      </p:sp>
    </p:spTree>
    <p:extLst>
      <p:ext uri="{BB962C8B-B14F-4D97-AF65-F5344CB8AC3E}">
        <p14:creationId xmlns:p14="http://schemas.microsoft.com/office/powerpoint/2010/main" val="1032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Α’ μέρος</a:t>
            </a:r>
            <a:endParaRPr lang="en-GB" b="1" dirty="0"/>
          </a:p>
        </p:txBody>
      </p:sp>
      <p:sp>
        <p:nvSpPr>
          <p:cNvPr id="3" name="Content Placeholder 2"/>
          <p:cNvSpPr>
            <a:spLocks noGrp="1"/>
          </p:cNvSpPr>
          <p:nvPr>
            <p:ph idx="1"/>
          </p:nvPr>
        </p:nvSpPr>
        <p:spPr>
          <a:xfrm>
            <a:off x="457200" y="2133600"/>
            <a:ext cx="8229600" cy="3992563"/>
          </a:xfrm>
        </p:spPr>
        <p:txBody>
          <a:bodyPr>
            <a:normAutofit/>
          </a:bodyPr>
          <a:lstStyle/>
          <a:p>
            <a:pPr marL="0" indent="0" algn="ctr">
              <a:buNone/>
            </a:pPr>
            <a:r>
              <a:rPr lang="el-GR" sz="3600" dirty="0"/>
              <a:t>Ο στόχος 14 στην Αντζέντα 2030 για τη βιώσιμη ανάπτυξη.</a:t>
            </a:r>
            <a:endParaRPr lang="en-GB" sz="3600" dirty="0"/>
          </a:p>
        </p:txBody>
      </p:sp>
    </p:spTree>
    <p:extLst>
      <p:ext uri="{BB962C8B-B14F-4D97-AF65-F5344CB8AC3E}">
        <p14:creationId xmlns:p14="http://schemas.microsoft.com/office/powerpoint/2010/main" val="3345938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21264" y="1071785"/>
            <a:ext cx="1895027" cy="1895027"/>
          </a:xfrm>
          <a:prstGeom prst="rect">
            <a:avLst/>
          </a:prstGeom>
        </p:spPr>
      </p:pic>
      <p:sp>
        <p:nvSpPr>
          <p:cNvPr id="6" name="Rectangle 5"/>
          <p:cNvSpPr/>
          <p:nvPr/>
        </p:nvSpPr>
        <p:spPr>
          <a:xfrm rot="16200000">
            <a:off x="8330463" y="1919272"/>
            <a:ext cx="1371600" cy="200055"/>
          </a:xfrm>
          <a:prstGeom prst="rect">
            <a:avLst/>
          </a:prstGeom>
        </p:spPr>
        <p:txBody>
          <a:bodyPr wrap="square">
            <a:spAutoFit/>
          </a:bodyPr>
          <a:lstStyle/>
          <a:p>
            <a:r>
              <a:rPr lang="en-GB" sz="700" dirty="0">
                <a:hlinkClick r:id="rId3"/>
              </a:rPr>
              <a:t>https://www.dreamstime.com</a:t>
            </a:r>
            <a:endParaRPr lang="el-GR" sz="700" dirty="0"/>
          </a:p>
        </p:txBody>
      </p:sp>
      <p:sp>
        <p:nvSpPr>
          <p:cNvPr id="3" name="Content Placeholder 2"/>
          <p:cNvSpPr>
            <a:spLocks noGrp="1"/>
          </p:cNvSpPr>
          <p:nvPr>
            <p:ph idx="1"/>
          </p:nvPr>
        </p:nvSpPr>
        <p:spPr>
          <a:xfrm>
            <a:off x="228600" y="1981200"/>
            <a:ext cx="8229600" cy="4525963"/>
          </a:xfrm>
        </p:spPr>
        <p:txBody>
          <a:bodyPr>
            <a:normAutofit fontScale="70000" lnSpcReduction="20000"/>
          </a:bodyPr>
          <a:lstStyle/>
          <a:p>
            <a:pPr marL="0" indent="0">
              <a:buNone/>
            </a:pPr>
            <a:r>
              <a:rPr lang="el-GR" dirty="0"/>
              <a:t>Β. Παιδαγωγικοί στόχοι (1/2):</a:t>
            </a:r>
          </a:p>
          <a:p>
            <a:pPr marL="0" indent="0">
              <a:buNone/>
            </a:pPr>
            <a:endParaRPr lang="el-GR" dirty="0"/>
          </a:p>
          <a:p>
            <a:pPr lvl="0"/>
            <a:r>
              <a:rPr lang="el-GR" dirty="0"/>
              <a:t>να κατανοήσουν την έννοια της ρύπανσης των θαλασσών και κάποιες από τις επιπτώσεις αυτής,</a:t>
            </a:r>
          </a:p>
          <a:p>
            <a:pPr lvl="0"/>
            <a:r>
              <a:rPr lang="el-GR" dirty="0"/>
              <a:t>να συνειδητοποιήσουν το ρόλο της ανθρώπινης δραστηριότητας στη ρύπανση των θαλασσών,</a:t>
            </a:r>
          </a:p>
          <a:p>
            <a:pPr lvl="0"/>
            <a:r>
              <a:rPr lang="el-GR" dirty="0"/>
              <a:t>να ευαισθητοποιηθούν οι μαθητές/τριες σε θέματα που αφορούν στην ανάγκη για προστασία και διασφάλιση της ζωής στη θάλασσα,</a:t>
            </a:r>
            <a:endParaRPr lang="en-GB" dirty="0"/>
          </a:p>
          <a:p>
            <a:pPr lvl="0"/>
            <a:r>
              <a:rPr lang="el-GR" dirty="0"/>
              <a:t>να γνωρίσουν κάποιες μορφές, αιτίες και συνέπειες θαλάσσιας ρύπανσης,</a:t>
            </a:r>
            <a:endParaRPr lang="en-GB" dirty="0"/>
          </a:p>
          <a:p>
            <a:pPr lvl="0"/>
            <a:r>
              <a:rPr lang="el-GR" dirty="0"/>
              <a:t>να επιχειρήσουν να ταυτιστούν με τους πρωταγωνιστές ενός παραμυθιού, να αναγνωρίσουν αντίστοιχα συναισθήματα (ενσυναίσθηση) και να εκφραστούν μέσα από την αναπαράσταση της ιστορίας (θεατρικά, μουσικά και εικαστικά/ζωγραφική),</a:t>
            </a:r>
            <a:endParaRPr lang="en-GB" dirty="0"/>
          </a:p>
          <a:p>
            <a:pPr lvl="0"/>
            <a:r>
              <a:rPr lang="el-GR" dirty="0"/>
              <a:t>να εξασκηθούν στο να δρουν ομαδικά και συνεργατικά, </a:t>
            </a:r>
          </a:p>
          <a:p>
            <a:pPr lvl="0"/>
            <a:r>
              <a:rPr lang="el-GR" dirty="0"/>
              <a:t>να αναπτύξουν συναισθήματα αγάπης για τη θάλασσα και τη ζωή σε αυτήν,</a:t>
            </a:r>
          </a:p>
          <a:p>
            <a:pPr marL="0" lvl="0" indent="0" algn="r">
              <a:buNone/>
            </a:pPr>
            <a:r>
              <a:rPr lang="el-GR" dirty="0"/>
              <a:t>...</a:t>
            </a:r>
            <a:endParaRPr lang="en-GB" dirty="0"/>
          </a:p>
          <a:p>
            <a:pPr marL="0" indent="0">
              <a:buNone/>
            </a:pPr>
            <a:endParaRPr lang="en-GB" dirty="0"/>
          </a:p>
        </p:txBody>
      </p:sp>
      <p:sp>
        <p:nvSpPr>
          <p:cNvPr id="4" name="Title 1"/>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Παιδαγωγική διαδικασία (4/10)</a:t>
            </a:r>
            <a:endParaRPr lang="en-GB" dirty="0"/>
          </a:p>
        </p:txBody>
      </p:sp>
    </p:spTree>
    <p:extLst>
      <p:ext uri="{BB962C8B-B14F-4D97-AF65-F5344CB8AC3E}">
        <p14:creationId xmlns:p14="http://schemas.microsoft.com/office/powerpoint/2010/main" val="651617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8312" y="916130"/>
            <a:ext cx="1714501" cy="1714501"/>
          </a:xfrm>
          <a:prstGeom prst="rect">
            <a:avLst/>
          </a:prstGeom>
        </p:spPr>
      </p:pic>
      <p:sp>
        <p:nvSpPr>
          <p:cNvPr id="3" name="Content Placeholder 2"/>
          <p:cNvSpPr>
            <a:spLocks noGrp="1"/>
          </p:cNvSpPr>
          <p:nvPr>
            <p:ph idx="1"/>
          </p:nvPr>
        </p:nvSpPr>
        <p:spPr/>
        <p:txBody>
          <a:bodyPr>
            <a:normAutofit fontScale="85000" lnSpcReduction="20000"/>
          </a:bodyPr>
          <a:lstStyle/>
          <a:p>
            <a:pPr marL="0" indent="0">
              <a:buNone/>
            </a:pPr>
            <a:r>
              <a:rPr lang="el-GR" dirty="0"/>
              <a:t>Β. Παιδαγωγικοί στόχοι (2/2):</a:t>
            </a:r>
          </a:p>
          <a:p>
            <a:pPr marL="0" lvl="0" indent="0">
              <a:buNone/>
            </a:pPr>
            <a:endParaRPr lang="el-GR" dirty="0"/>
          </a:p>
          <a:p>
            <a:pPr lvl="0"/>
            <a:r>
              <a:rPr lang="el-GR" dirty="0"/>
              <a:t>να συνειδητοποιήσουν ότι, υπάρχουν ψάρια που απειλούνται με εξαφάνιση και γνωρίσουν κάποια από αυτά,</a:t>
            </a:r>
            <a:endParaRPr lang="en-GB" dirty="0"/>
          </a:p>
          <a:p>
            <a:pPr lvl="0"/>
            <a:r>
              <a:rPr lang="el-GR" dirty="0"/>
              <a:t>να γνωρίσουν και να εξοικειωθούν με κάποιες κατηγορίες ψαριών και να ομαδοποιήσουν αντίστοιχα κάποια ψάρια στις κατηγορίες αυτές (βρώσιμα, απειλούμενα με εξαφάνιση, δηλητηριώδη),</a:t>
            </a:r>
            <a:endParaRPr lang="en-GB" dirty="0"/>
          </a:p>
          <a:p>
            <a:pPr lvl="0"/>
            <a:r>
              <a:rPr lang="el-GR" dirty="0"/>
              <a:t>να εξασκηθούν στη χρήση του ηλεκτρονικού υπολογιστή (Η/Υ) και πινάκων αναφοράς,</a:t>
            </a:r>
          </a:p>
          <a:p>
            <a:pPr lvl="0"/>
            <a:r>
              <a:rPr lang="el-GR" dirty="0"/>
              <a:t>να έρθουν σε επαφή με τη γνώση, παίζοντας και διασκεδάζοντας,</a:t>
            </a:r>
            <a:endParaRPr lang="en-GB" dirty="0"/>
          </a:p>
          <a:p>
            <a:pPr lvl="0"/>
            <a:r>
              <a:rPr lang="el-GR" dirty="0"/>
              <a:t>να εμπλουτίσουν το λεξιλόγιό τους και να κατανοήσουν τις έννοιες των φράσεων «απειλούμενα είδη», «βρώσιμα είδη», «δηλητηριώδη είδη».</a:t>
            </a:r>
            <a:endParaRPr lang="en-GB" dirty="0"/>
          </a:p>
          <a:p>
            <a:endParaRPr lang="en-GB" dirty="0"/>
          </a:p>
        </p:txBody>
      </p:sp>
      <p:sp>
        <p:nvSpPr>
          <p:cNvPr id="5" name="Title 1"/>
          <p:cNvSpPr txBox="1">
            <a:spLocks/>
          </p:cNvSpPr>
          <p:nvPr/>
        </p:nvSpPr>
        <p:spPr>
          <a:xfrm>
            <a:off x="457200" y="34463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Παιδαγωγική διαδικασία (5/10)</a:t>
            </a:r>
            <a:endParaRPr lang="en-GB" dirty="0"/>
          </a:p>
        </p:txBody>
      </p:sp>
      <p:sp>
        <p:nvSpPr>
          <p:cNvPr id="6" name="Rectangle 5"/>
          <p:cNvSpPr/>
          <p:nvPr/>
        </p:nvSpPr>
        <p:spPr>
          <a:xfrm rot="16200000">
            <a:off x="8248979" y="1679316"/>
            <a:ext cx="1143001" cy="184666"/>
          </a:xfrm>
          <a:prstGeom prst="rect">
            <a:avLst/>
          </a:prstGeom>
        </p:spPr>
        <p:txBody>
          <a:bodyPr wrap="square">
            <a:spAutoFit/>
          </a:bodyPr>
          <a:lstStyle/>
          <a:p>
            <a:r>
              <a:rPr lang="en-GB" sz="600" dirty="0">
                <a:hlinkClick r:id="rId3"/>
              </a:rPr>
              <a:t>https</a:t>
            </a:r>
            <a:r>
              <a:rPr lang="en-GB" sz="400" dirty="0">
                <a:hlinkClick r:id="rId3"/>
              </a:rPr>
              <a:t>://</a:t>
            </a:r>
            <a:r>
              <a:rPr lang="en-GB" sz="600" dirty="0">
                <a:hlinkClick r:id="rId3"/>
              </a:rPr>
              <a:t>www.dreamstime.com</a:t>
            </a:r>
            <a:endParaRPr lang="el-GR" sz="600" dirty="0"/>
          </a:p>
        </p:txBody>
      </p:sp>
    </p:spTree>
    <p:extLst>
      <p:ext uri="{BB962C8B-B14F-4D97-AF65-F5344CB8AC3E}">
        <p14:creationId xmlns:p14="http://schemas.microsoft.com/office/powerpoint/2010/main" val="2851128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927" y="1510146"/>
            <a:ext cx="8229600" cy="5029200"/>
          </a:xfrm>
        </p:spPr>
        <p:txBody>
          <a:bodyPr>
            <a:noAutofit/>
          </a:bodyPr>
          <a:lstStyle/>
          <a:p>
            <a:pPr marL="0" indent="0" algn="ctr">
              <a:buNone/>
            </a:pPr>
            <a:r>
              <a:rPr lang="el-GR" sz="2400" dirty="0"/>
              <a:t>Γ. Μεθοδολογία υλοποίησης:</a:t>
            </a:r>
          </a:p>
          <a:p>
            <a:pPr marL="0" indent="0">
              <a:buNone/>
            </a:pPr>
            <a:endParaRPr lang="el-GR" sz="400" dirty="0"/>
          </a:p>
          <a:p>
            <a:pPr marL="0" indent="0" algn="ctr">
              <a:buNone/>
            </a:pPr>
            <a:endParaRPr lang="el-GR" sz="600" dirty="0"/>
          </a:p>
          <a:p>
            <a:pPr marL="0" indent="0" algn="ctr">
              <a:buNone/>
            </a:pPr>
            <a:r>
              <a:rPr lang="el-GR" sz="2000" dirty="0"/>
              <a:t>Διαθεματικό, διεπιστημονικό και βιωματικό μεθοδολογικό μοντέλο υλοποίησης.</a:t>
            </a:r>
          </a:p>
          <a:p>
            <a:pPr marL="0" indent="0" algn="ctr">
              <a:buNone/>
            </a:pPr>
            <a:endParaRPr lang="el-GR" sz="1050" dirty="0"/>
          </a:p>
          <a:p>
            <a:pPr marL="0" indent="0">
              <a:buNone/>
            </a:pPr>
            <a:endParaRPr lang="el-GR" sz="900" dirty="0"/>
          </a:p>
          <a:p>
            <a:pPr marL="0" indent="0" algn="ctr">
              <a:buNone/>
            </a:pPr>
            <a:r>
              <a:rPr lang="el-GR" sz="2400" dirty="0"/>
              <a:t>Μέθοδοι:</a:t>
            </a:r>
          </a:p>
          <a:p>
            <a:pPr marL="0" indent="0">
              <a:buNone/>
            </a:pPr>
            <a:endParaRPr lang="el-GR" sz="400" dirty="0"/>
          </a:p>
          <a:p>
            <a:pPr>
              <a:buFont typeface="Wingdings" pitchFamily="2" charset="2"/>
              <a:buChar char="§"/>
            </a:pPr>
            <a:r>
              <a:rPr lang="el-GR" sz="1800" dirty="0"/>
              <a:t>Δραματοποίηση.</a:t>
            </a:r>
          </a:p>
          <a:p>
            <a:pPr>
              <a:buFont typeface="Wingdings" pitchFamily="2" charset="2"/>
              <a:buChar char="§"/>
            </a:pPr>
            <a:r>
              <a:rPr lang="el-GR" sz="1800" dirty="0"/>
              <a:t>Επίλυση προβλήματος.</a:t>
            </a:r>
          </a:p>
          <a:p>
            <a:pPr>
              <a:buFont typeface="Wingdings" pitchFamily="2" charset="2"/>
              <a:buChar char="§"/>
            </a:pPr>
            <a:r>
              <a:rPr lang="el-GR" sz="1800" dirty="0"/>
              <a:t>Επίσκεψη πεδίου.</a:t>
            </a:r>
          </a:p>
          <a:p>
            <a:pPr>
              <a:buFont typeface="Wingdings" pitchFamily="2" charset="2"/>
              <a:buChar char="§"/>
            </a:pPr>
            <a:r>
              <a:rPr lang="el-GR" sz="1800" dirty="0"/>
              <a:t>Ανίχνευση και εμπλουτισμός εναλλακτικών ιδεών των μαθητών/τριών.</a:t>
            </a:r>
          </a:p>
          <a:p>
            <a:pPr>
              <a:buFont typeface="Wingdings" pitchFamily="2" charset="2"/>
              <a:buChar char="§"/>
            </a:pPr>
            <a:r>
              <a:rPr lang="el-GR" sz="1800" dirty="0"/>
              <a:t>Έρευνα με υποβολή ερωτήσεων.</a:t>
            </a:r>
          </a:p>
          <a:p>
            <a:pPr>
              <a:buFont typeface="Wingdings" pitchFamily="2" charset="2"/>
              <a:buChar char="§"/>
            </a:pPr>
            <a:r>
              <a:rPr lang="el-GR" sz="1800" dirty="0"/>
              <a:t>Μελέτη περίπτωσης.</a:t>
            </a:r>
          </a:p>
          <a:p>
            <a:pPr>
              <a:buFont typeface="Wingdings" pitchFamily="2" charset="2"/>
              <a:buChar char="§"/>
            </a:pPr>
            <a:r>
              <a:rPr lang="el-GR" sz="1800" dirty="0"/>
              <a:t>Ενημέρωση και συνέντευξη από ειδικό/ειδήμων.</a:t>
            </a:r>
          </a:p>
          <a:p>
            <a:pPr>
              <a:buFont typeface="Wingdings" pitchFamily="2" charset="2"/>
              <a:buChar char="§"/>
            </a:pPr>
            <a:r>
              <a:rPr lang="el-GR" sz="1800" dirty="0"/>
              <a:t>Δραματοποίηση.</a:t>
            </a:r>
          </a:p>
          <a:p>
            <a:pPr>
              <a:buFont typeface="Wingdings" pitchFamily="2" charset="2"/>
              <a:buChar char="§"/>
            </a:pPr>
            <a:r>
              <a:rPr lang="el-GR" sz="1800" dirty="0"/>
              <a:t>Παρουσίαση με έκθεση ομαδικών εργασιών.</a:t>
            </a:r>
            <a:endParaRPr lang="en-GB" sz="2400" dirty="0"/>
          </a:p>
        </p:txBody>
      </p:sp>
      <p:sp>
        <p:nvSpPr>
          <p:cNvPr id="4" name="Title 1"/>
          <p:cNvSpPr txBox="1">
            <a:spLocks/>
          </p:cNvSpPr>
          <p:nvPr/>
        </p:nvSpPr>
        <p:spPr>
          <a:xfrm>
            <a:off x="381000" y="36714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Παιδαγωγική διαδικασία (6/10)</a:t>
            </a:r>
            <a:endParaRPr lang="en-GB" dirty="0"/>
          </a:p>
        </p:txBody>
      </p:sp>
    </p:spTree>
    <p:extLst>
      <p:ext uri="{BB962C8B-B14F-4D97-AF65-F5344CB8AC3E}">
        <p14:creationId xmlns:p14="http://schemas.microsoft.com/office/powerpoint/2010/main" val="2815300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895600"/>
            <a:ext cx="7010400" cy="1600200"/>
          </a:xfrm>
        </p:spPr>
        <p:txBody>
          <a:bodyPr>
            <a:normAutofit/>
          </a:bodyPr>
          <a:lstStyle/>
          <a:p>
            <a:r>
              <a:rPr lang="el-GR" sz="4000" dirty="0"/>
              <a:t>2 μήνες με έναρξη τον Μάρτιο</a:t>
            </a:r>
            <a:endParaRPr lang="en-GB" sz="4000" dirty="0"/>
          </a:p>
        </p:txBody>
      </p:sp>
      <p:sp>
        <p:nvSpPr>
          <p:cNvPr id="3" name="Content Placeholder 2"/>
          <p:cNvSpPr>
            <a:spLocks noGrp="1"/>
          </p:cNvSpPr>
          <p:nvPr>
            <p:ph idx="1"/>
          </p:nvPr>
        </p:nvSpPr>
        <p:spPr/>
        <p:txBody>
          <a:bodyPr/>
          <a:lstStyle/>
          <a:p>
            <a:pPr marL="0" indent="0" algn="ctr">
              <a:buNone/>
            </a:pPr>
            <a:r>
              <a:rPr lang="el-GR" dirty="0"/>
              <a:t>Προβλεπόμενη διάρκεια – μήνας έναρξης:</a:t>
            </a:r>
            <a:endParaRPr lang="en-GB" dirty="0"/>
          </a:p>
        </p:txBody>
      </p:sp>
      <p:sp>
        <p:nvSpPr>
          <p:cNvPr id="4" name="Title 1"/>
          <p:cNvSpPr txBox="1">
            <a:spLocks/>
          </p:cNvSpPr>
          <p:nvPr/>
        </p:nvSpPr>
        <p:spPr>
          <a:xfrm>
            <a:off x="4572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Παιδαγωγική διαδικασία (7/10)</a:t>
            </a:r>
            <a:endParaRPr lang="en-GB" dirty="0"/>
          </a:p>
        </p:txBody>
      </p:sp>
    </p:spTree>
    <p:extLst>
      <p:ext uri="{BB962C8B-B14F-4D97-AF65-F5344CB8AC3E}">
        <p14:creationId xmlns:p14="http://schemas.microsoft.com/office/powerpoint/2010/main" val="1965085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a:bodyPr>
          <a:lstStyle/>
          <a:p>
            <a:pPr marL="0" indent="0">
              <a:buNone/>
            </a:pPr>
            <a:r>
              <a:rPr lang="el-GR" dirty="0"/>
              <a:t>Προβλεπόμενες επισκέψεις – συνεργασίες με άλλους φορείς:</a:t>
            </a:r>
          </a:p>
          <a:p>
            <a:pPr marL="0" indent="0">
              <a:buNone/>
            </a:pPr>
            <a:endParaRPr lang="el-GR" dirty="0"/>
          </a:p>
          <a:p>
            <a:pPr>
              <a:buFont typeface="Wingdings" pitchFamily="2" charset="2"/>
              <a:buChar char="Ø"/>
            </a:pPr>
            <a:r>
              <a:rPr lang="el-GR" dirty="0"/>
              <a:t>Ξενοδόχος</a:t>
            </a:r>
          </a:p>
          <a:p>
            <a:pPr>
              <a:buFont typeface="Wingdings" pitchFamily="2" charset="2"/>
              <a:buChar char="Ø"/>
            </a:pPr>
            <a:r>
              <a:rPr lang="el-GR" dirty="0"/>
              <a:t>Βιολογικός καθαρισμός</a:t>
            </a:r>
          </a:p>
          <a:p>
            <a:pPr>
              <a:buFont typeface="Wingdings" pitchFamily="2" charset="2"/>
              <a:buChar char="Ø"/>
            </a:pPr>
            <a:r>
              <a:rPr lang="el-GR" dirty="0"/>
              <a:t>Ψαράς</a:t>
            </a:r>
          </a:p>
          <a:p>
            <a:pPr>
              <a:buFont typeface="Wingdings" pitchFamily="2" charset="2"/>
              <a:buChar char="Ø"/>
            </a:pPr>
            <a:r>
              <a:rPr lang="el-GR" dirty="0"/>
              <a:t>Δήμαρχος</a:t>
            </a:r>
          </a:p>
          <a:p>
            <a:pPr>
              <a:buFont typeface="Wingdings" pitchFamily="2" charset="2"/>
              <a:buChar char="Ø"/>
            </a:pPr>
            <a:r>
              <a:rPr lang="el-GR" dirty="0"/>
              <a:t>Μουσείο/Ενυδρείο</a:t>
            </a:r>
          </a:p>
          <a:p>
            <a:pPr marL="0" indent="0">
              <a:buNone/>
            </a:pPr>
            <a:endParaRPr lang="en-GB" dirty="0"/>
          </a:p>
        </p:txBody>
      </p:sp>
      <p:sp>
        <p:nvSpPr>
          <p:cNvPr id="4" name="Title 1"/>
          <p:cNvSpPr txBox="1">
            <a:spLocks/>
          </p:cNvSpPr>
          <p:nvPr/>
        </p:nvSpPr>
        <p:spPr>
          <a:xfrm>
            <a:off x="3810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Παιδαγωγική διαδικασία (8/10)</a:t>
            </a:r>
            <a:endParaRPr lang="en-GB" dirty="0"/>
          </a:p>
        </p:txBody>
      </p:sp>
    </p:spTree>
    <p:extLst>
      <p:ext uri="{BB962C8B-B14F-4D97-AF65-F5344CB8AC3E}">
        <p14:creationId xmlns:p14="http://schemas.microsoft.com/office/powerpoint/2010/main" val="3283290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b="1" dirty="0"/>
              <a:t>Επισκέψεις και συνεργασία με φορείς και επαγγελματίες.</a:t>
            </a:r>
            <a:endParaRPr lang="en-GB" sz="3200" dirty="0"/>
          </a:p>
        </p:txBody>
      </p:sp>
      <p:sp>
        <p:nvSpPr>
          <p:cNvPr id="3" name="Content Placeholder 2"/>
          <p:cNvSpPr>
            <a:spLocks noGrp="1"/>
          </p:cNvSpPr>
          <p:nvPr>
            <p:ph idx="1"/>
          </p:nvPr>
        </p:nvSpPr>
        <p:spPr/>
        <p:txBody>
          <a:bodyPr>
            <a:normAutofit fontScale="92500" lnSpcReduction="10000"/>
          </a:bodyPr>
          <a:lstStyle/>
          <a:p>
            <a:r>
              <a:rPr lang="el-GR" dirty="0"/>
              <a:t>Επίσκεψη σε παραλία. Καθαρισμός αμμουδιάς με κατάλληλο εξοπλισμό.  </a:t>
            </a:r>
            <a:endParaRPr lang="en-GB" dirty="0"/>
          </a:p>
          <a:p>
            <a:r>
              <a:rPr lang="el-GR" dirty="0"/>
              <a:t>Επίσκεψη σε ενυδρείο ή σε μουσείο με αντίστοιχο θέμα. </a:t>
            </a:r>
            <a:endParaRPr lang="en-GB" dirty="0"/>
          </a:p>
          <a:p>
            <a:r>
              <a:rPr lang="el-GR" dirty="0"/>
              <a:t>Επίσκεψη σε ψαρά με ψαροκάικο, συνέντευξη για εντοπισμό δυσκολιών που αντιμετωπίζει. </a:t>
            </a:r>
            <a:endParaRPr lang="en-GB" dirty="0"/>
          </a:p>
          <a:p>
            <a:r>
              <a:rPr lang="el-GR" dirty="0"/>
              <a:t>Επίσκεψη σε μεγάλη ξενοδοχειακή μονάδα, συνέντευξη από τον διευθυντή, διερεύνηση της ποσότητας κατανάλωσης νερού κάθε καλοκαίρι, λόγω τουρισμού. Διερεύνηση ποσοστού αύξησης της ρύπανσης των παραλιών και των θαλασσών εκείνη την περίοδο. Προτάσεις για εναλλακτική πηγή νερού για ντουζ, για καζανάκια των ξενοδοχείων. </a:t>
            </a:r>
            <a:endParaRPr lang="en-GB" dirty="0"/>
          </a:p>
          <a:p>
            <a:r>
              <a:rPr lang="el-GR" dirty="0"/>
              <a:t>Επίσκεψη στο βιολογικό καθαρισμό.</a:t>
            </a:r>
            <a:endParaRPr lang="en-GB" dirty="0"/>
          </a:p>
        </p:txBody>
      </p:sp>
    </p:spTree>
    <p:extLst>
      <p:ext uri="{BB962C8B-B14F-4D97-AF65-F5344CB8AC3E}">
        <p14:creationId xmlns:p14="http://schemas.microsoft.com/office/powerpoint/2010/main" val="1653651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l-GR" dirty="0"/>
              <a:t>Πεδία σύνδεσης με το πρόγραμμα σπουδών – γνωστικά αντικείμενα:</a:t>
            </a:r>
          </a:p>
          <a:p>
            <a:pPr marL="0" indent="0">
              <a:buNone/>
            </a:pPr>
            <a:endParaRPr lang="el-GR" dirty="0"/>
          </a:p>
          <a:p>
            <a:pPr>
              <a:buFont typeface="Wingdings" pitchFamily="2" charset="2"/>
              <a:buChar char="v"/>
            </a:pPr>
            <a:r>
              <a:rPr lang="el-GR" dirty="0"/>
              <a:t>Γλώσσα, </a:t>
            </a:r>
          </a:p>
          <a:p>
            <a:pPr>
              <a:buFont typeface="Wingdings" pitchFamily="2" charset="2"/>
              <a:buChar char="v"/>
            </a:pPr>
            <a:r>
              <a:rPr lang="el-GR" dirty="0"/>
              <a:t>μαθηματικά, </a:t>
            </a:r>
          </a:p>
          <a:p>
            <a:pPr>
              <a:buFont typeface="Wingdings" pitchFamily="2" charset="2"/>
              <a:buChar char="v"/>
            </a:pPr>
            <a:r>
              <a:rPr lang="el-GR" dirty="0"/>
              <a:t>μελέτη περιβάλλοντος, </a:t>
            </a:r>
          </a:p>
          <a:p>
            <a:pPr>
              <a:buFont typeface="Wingdings" pitchFamily="2" charset="2"/>
              <a:buChar char="v"/>
            </a:pPr>
            <a:r>
              <a:rPr lang="el-GR" dirty="0"/>
              <a:t>εικαστικά, </a:t>
            </a:r>
          </a:p>
          <a:p>
            <a:pPr>
              <a:buFont typeface="Wingdings" pitchFamily="2" charset="2"/>
              <a:buChar char="v"/>
            </a:pPr>
            <a:r>
              <a:rPr lang="el-GR" dirty="0"/>
              <a:t>θεατρική και μουσικοκινητική αγωγή. </a:t>
            </a:r>
          </a:p>
          <a:p>
            <a:pPr marL="0" indent="0">
              <a:buNone/>
            </a:pPr>
            <a:endParaRPr lang="en-GB" dirty="0"/>
          </a:p>
        </p:txBody>
      </p:sp>
      <p:sp>
        <p:nvSpPr>
          <p:cNvPr id="4"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Παιδαγωγική διαδικασία (9/10)</a:t>
            </a:r>
            <a:endParaRPr lang="en-GB" dirty="0"/>
          </a:p>
        </p:txBody>
      </p:sp>
    </p:spTree>
    <p:extLst>
      <p:ext uri="{BB962C8B-B14F-4D97-AF65-F5344CB8AC3E}">
        <p14:creationId xmlns:p14="http://schemas.microsoft.com/office/powerpoint/2010/main" val="2932054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l-GR" dirty="0"/>
              <a:t>Παιδαγωγική διαδικασία (10/10)</a:t>
            </a:r>
            <a:endParaRPr lang="en-GB" dirty="0"/>
          </a:p>
        </p:txBody>
      </p:sp>
      <p:sp>
        <p:nvSpPr>
          <p:cNvPr id="3" name="Content Placeholder 2"/>
          <p:cNvSpPr>
            <a:spLocks noGrp="1"/>
          </p:cNvSpPr>
          <p:nvPr>
            <p:ph idx="1"/>
          </p:nvPr>
        </p:nvSpPr>
        <p:spPr>
          <a:xfrm>
            <a:off x="457200" y="2438400"/>
            <a:ext cx="8229600" cy="3886200"/>
          </a:xfrm>
        </p:spPr>
        <p:txBody>
          <a:bodyPr/>
          <a:lstStyle/>
          <a:p>
            <a:pPr marL="0" indent="0">
              <a:buNone/>
            </a:pPr>
            <a:r>
              <a:rPr lang="el-GR" dirty="0"/>
              <a:t>Τρόποι διάχυσης των αποτελεσμάτων:</a:t>
            </a:r>
          </a:p>
          <a:p>
            <a:pPr marL="0" indent="0">
              <a:buNone/>
            </a:pPr>
            <a:endParaRPr lang="el-GR" dirty="0"/>
          </a:p>
          <a:p>
            <a:r>
              <a:rPr lang="el-GR" dirty="0"/>
              <a:t>Έκθεση και διαμοιρασμός κατασκευών, ομαδικών εργασιών και αφισών.</a:t>
            </a:r>
          </a:p>
          <a:p>
            <a:r>
              <a:rPr lang="el-GR" dirty="0"/>
              <a:t>Θεατρικό δρώμενο.</a:t>
            </a:r>
          </a:p>
          <a:p>
            <a:r>
              <a:rPr lang="el-GR" dirty="0"/>
              <a:t>Επίσκεψη και ενημέρωση δημάρχου και αρμόδιων φορέων.</a:t>
            </a:r>
          </a:p>
          <a:p>
            <a:pPr marL="0" indent="0">
              <a:buNone/>
            </a:pPr>
            <a:endParaRPr lang="en-GB" dirty="0"/>
          </a:p>
        </p:txBody>
      </p:sp>
    </p:spTree>
    <p:extLst>
      <p:ext uri="{BB962C8B-B14F-4D97-AF65-F5344CB8AC3E}">
        <p14:creationId xmlns:p14="http://schemas.microsoft.com/office/powerpoint/2010/main" val="307578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Διάχυση γνώσεων και άνοιγμα στην κοινωνία.</a:t>
            </a:r>
            <a:endParaRPr lang="en-GB" sz="3200" dirty="0"/>
          </a:p>
        </p:txBody>
      </p:sp>
      <p:sp>
        <p:nvSpPr>
          <p:cNvPr id="3" name="Content Placeholder 2"/>
          <p:cNvSpPr>
            <a:spLocks noGrp="1"/>
          </p:cNvSpPr>
          <p:nvPr>
            <p:ph idx="1"/>
          </p:nvPr>
        </p:nvSpPr>
        <p:spPr>
          <a:xfrm>
            <a:off x="457200" y="2667000"/>
            <a:ext cx="8229600" cy="3657600"/>
          </a:xfrm>
        </p:spPr>
        <p:txBody>
          <a:bodyPr/>
          <a:lstStyle/>
          <a:p>
            <a:r>
              <a:rPr lang="el-GR" dirty="0"/>
              <a:t>Ετοιμάζουμε αστέρια και τα μοιράζουμε στη γειτονιά με αντίστοιχα μηνύματα.</a:t>
            </a:r>
          </a:p>
          <a:p>
            <a:r>
              <a:rPr lang="el-GR" dirty="0"/>
              <a:t>Φτιάχνουμε αφίσες.</a:t>
            </a:r>
          </a:p>
          <a:p>
            <a:r>
              <a:rPr lang="el-GR" dirty="0"/>
              <a:t>Επικοινωνούμε στο δήμαρχο τα συμπεράσματα και τα αιτήματά μας.</a:t>
            </a:r>
          </a:p>
          <a:p>
            <a:r>
              <a:rPr lang="el-GR" dirty="0"/>
              <a:t>Ανεβάζουμε θεατρική παράσταση. </a:t>
            </a:r>
            <a:endParaRPr lang="en-GB" dirty="0"/>
          </a:p>
          <a:p>
            <a:endParaRPr lang="en-GB" dirty="0"/>
          </a:p>
        </p:txBody>
      </p:sp>
    </p:spTree>
    <p:extLst>
      <p:ext uri="{BB962C8B-B14F-4D97-AF65-F5344CB8AC3E}">
        <p14:creationId xmlns:p14="http://schemas.microsoft.com/office/powerpoint/2010/main" val="3513882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33600"/>
            <a:ext cx="8229600" cy="1143000"/>
          </a:xfrm>
        </p:spPr>
        <p:txBody>
          <a:bodyPr>
            <a:normAutofit/>
          </a:bodyPr>
          <a:lstStyle/>
          <a:p>
            <a:r>
              <a:rPr lang="el-GR" sz="6000" dirty="0"/>
              <a:t>Δραστηριότητες</a:t>
            </a:r>
            <a:endParaRPr lang="en-GB" sz="6000" dirty="0"/>
          </a:p>
        </p:txBody>
      </p:sp>
    </p:spTree>
    <p:extLst>
      <p:ext uri="{BB962C8B-B14F-4D97-AF65-F5344CB8AC3E}">
        <p14:creationId xmlns:p14="http://schemas.microsoft.com/office/powerpoint/2010/main" val="4049392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dirty="0"/>
              <a:t>Γιατί είναι τόσο σημαντικό το υδάτινο στοιχείο του πλανήτη μας ώστε η διατήρηση και σωστή διαχείριση του να τίθεται ως στόχος στην Ατζέντα 2030 για τη </a:t>
            </a:r>
            <a:r>
              <a:rPr lang="el-GR" sz="2400" b="1"/>
              <a:t>βιώσιμη ανάπτυξη</a:t>
            </a:r>
            <a:r>
              <a:rPr lang="el-GR" sz="2400" b="1" dirty="0"/>
              <a:t>;</a:t>
            </a:r>
            <a:endParaRPr lang="en-GB" sz="2400" b="1" dirty="0"/>
          </a:p>
        </p:txBody>
      </p:sp>
      <p:sp>
        <p:nvSpPr>
          <p:cNvPr id="3" name="Content Placeholder 2"/>
          <p:cNvSpPr>
            <a:spLocks noGrp="1"/>
          </p:cNvSpPr>
          <p:nvPr>
            <p:ph idx="1"/>
          </p:nvPr>
        </p:nvSpPr>
        <p:spPr/>
        <p:txBody>
          <a:bodyPr>
            <a:normAutofit fontScale="92500" lnSpcReduction="10000"/>
          </a:bodyPr>
          <a:lstStyle/>
          <a:p>
            <a:pPr lvl="0" algn="just"/>
            <a:r>
              <a:rPr lang="el-GR" dirty="0"/>
              <a:t>Επειδή τα ¾ του πλανήτη μας καλύπτονται από υδάτινες επιφάνειες. Γι’αυτό άλλωστε η Γη είναι γνωστή ως ο «μπλε πλανήτης». Για το πρωταρχικό για τη ζωή του ανθρώπου στοιχείο, το οξυγόνο, σε ποσοστό πάνω από 50%  υπεύθυνος είναι ο ωκεανός. Την ίδια στιγμή οι ωκεανοί απορροφούν το 25% περίπου  του διοξειδίου του άνθρακα, απόρροια της ανθρώπινης δραστηριότητας, συντελώντας έτσι αποφασιστικά στη μείωση της υπερθέρμανσης του πλανήτη.</a:t>
            </a:r>
            <a:endParaRPr lang="en-GB" dirty="0"/>
          </a:p>
          <a:p>
            <a:pPr lvl="0" algn="just"/>
            <a:r>
              <a:rPr lang="el-GR" dirty="0"/>
              <a:t>Επειδή οι ωκεανοί είναι ρυθμιστές του κλιματος, ενώ ταυτόχρονα αποτελούν το μεγαλύτερο παγκόσμιο οικοσύστημα, με πάνω από μισό εκατομύριο  αναγνωρισμένα ωκεάνια ή θαλάσσια είδη.</a:t>
            </a:r>
            <a:endParaRPr lang="en-GB" dirty="0"/>
          </a:p>
          <a:p>
            <a:pPr algn="just"/>
            <a:endParaRPr lang="en-GB" dirty="0"/>
          </a:p>
        </p:txBody>
      </p:sp>
    </p:spTree>
    <p:extLst>
      <p:ext uri="{BB962C8B-B14F-4D97-AF65-F5344CB8AC3E}">
        <p14:creationId xmlns:p14="http://schemas.microsoft.com/office/powerpoint/2010/main" val="3919254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222" y="258025"/>
            <a:ext cx="6806705" cy="1265238"/>
          </a:xfrm>
        </p:spPr>
        <p:txBody>
          <a:bodyPr>
            <a:noAutofit/>
          </a:bodyPr>
          <a:lstStyle/>
          <a:p>
            <a:r>
              <a:rPr lang="el-GR" sz="2800" b="1" dirty="0"/>
              <a:t>Θεματική ενότητα 1.  Η ζωή στη θάλασσα και κίνδυνοι που την απειλούν.</a:t>
            </a:r>
            <a:endParaRPr lang="en-GB" sz="2800" dirty="0"/>
          </a:p>
        </p:txBody>
      </p:sp>
      <p:sp>
        <p:nvSpPr>
          <p:cNvPr id="3" name="Content Placeholder 2"/>
          <p:cNvSpPr>
            <a:spLocks noGrp="1"/>
          </p:cNvSpPr>
          <p:nvPr>
            <p:ph idx="1"/>
          </p:nvPr>
        </p:nvSpPr>
        <p:spPr>
          <a:xfrm>
            <a:off x="381000" y="1913838"/>
            <a:ext cx="8382000" cy="4563162"/>
          </a:xfrm>
        </p:spPr>
        <p:txBody>
          <a:bodyPr>
            <a:normAutofit fontScale="85000" lnSpcReduction="10000"/>
          </a:bodyPr>
          <a:lstStyle/>
          <a:p>
            <a:pPr marL="0" indent="0">
              <a:buNone/>
            </a:pPr>
            <a:r>
              <a:rPr lang="el-GR" b="1" dirty="0"/>
              <a:t>Δραστηριότητα 1.1. Αφήγηση ιστορίας </a:t>
            </a:r>
          </a:p>
          <a:p>
            <a:pPr marL="0" indent="0">
              <a:buNone/>
            </a:pPr>
            <a:endParaRPr lang="el-GR" b="1" i="1" dirty="0"/>
          </a:p>
          <a:p>
            <a:pPr marL="0" indent="0" algn="ctr">
              <a:buNone/>
            </a:pPr>
            <a:r>
              <a:rPr lang="el-GR" b="1" i="1" dirty="0"/>
              <a:t>«Το δίκιο της Θάλασσας»</a:t>
            </a:r>
            <a:endParaRPr lang="en-GB" dirty="0"/>
          </a:p>
          <a:p>
            <a:pPr marL="0" indent="0" algn="just">
              <a:buNone/>
            </a:pPr>
            <a:endParaRPr lang="el-GR" sz="2400" dirty="0"/>
          </a:p>
          <a:p>
            <a:pPr marL="252000" indent="457200" algn="just">
              <a:spcBef>
                <a:spcPts val="0"/>
              </a:spcBef>
              <a:buNone/>
            </a:pPr>
            <a:r>
              <a:rPr lang="el-GR" sz="2400" dirty="0"/>
              <a:t>Πριν από πολλά πολλά χρόνια, η κα Θάλασσα ζούσε τρισευτιχισμένη μαζί με τα παιδιά της στο σπίτι τους, το βυθό. Η κα Θάλασσα είχε πολλά παιδιά: τα ψαράκια τα μικρά, τα ψάρια τα μεγάλα, τους αστερίες, τα χταπόδια, τις γαριδούλες, τους ιππόκαμπους, τους αχινούς, τις χελώνες, αλλά και τα θηλαστικά ζώα, δηλαδή τα δελφίνια, τους καρχαρίες, τις φάλαινες, τις φώκιες και όλα μα όλα τα αγαπούσε και τα φρόντιζε! Τα γαργαλούσε με τις μπουρμπουλήθρες, τα χάιδευε με τα απαλά της κύματα, έπαιζε μαζί τους και τα στριφογύριζε, στέλνοντάς τους στα ξαφνικά μεγάλα κύματα!</a:t>
            </a:r>
            <a:endParaRPr lang="en-GB" sz="2400" dirty="0"/>
          </a:p>
          <a:p>
            <a:pPr marL="0" indent="0" algn="just">
              <a:buNone/>
            </a:pPr>
            <a:r>
              <a:rPr lang="el-GR" sz="2400" dirty="0"/>
              <a:t>                                                                                                                  . . .</a:t>
            </a:r>
            <a:endParaRPr lang="en-GB"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55" y="6927"/>
            <a:ext cx="2323440" cy="1767434"/>
          </a:xfrm>
          <a:prstGeom prst="rect">
            <a:avLst/>
          </a:prstGeom>
        </p:spPr>
      </p:pic>
      <p:sp>
        <p:nvSpPr>
          <p:cNvPr id="5" name="Rectangle 4"/>
          <p:cNvSpPr/>
          <p:nvPr/>
        </p:nvSpPr>
        <p:spPr>
          <a:xfrm>
            <a:off x="13855" y="1775339"/>
            <a:ext cx="1246909" cy="138499"/>
          </a:xfrm>
          <a:prstGeom prst="rect">
            <a:avLst/>
          </a:prstGeom>
        </p:spPr>
        <p:txBody>
          <a:bodyPr wrap="square">
            <a:spAutoFit/>
          </a:bodyPr>
          <a:lstStyle/>
          <a:p>
            <a:r>
              <a:rPr lang="en-GB" sz="300" dirty="0"/>
              <a:t>https://www.citystatus.gr/perivallon/thalassia-rypansi</a:t>
            </a:r>
          </a:p>
        </p:txBody>
      </p:sp>
    </p:spTree>
    <p:extLst>
      <p:ext uri="{BB962C8B-B14F-4D97-AF65-F5344CB8AC3E}">
        <p14:creationId xmlns:p14="http://schemas.microsoft.com/office/powerpoint/2010/main" val="3526436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534400" cy="6324600"/>
          </a:xfrm>
        </p:spPr>
        <p:txBody>
          <a:bodyPr>
            <a:noAutofit/>
          </a:bodyPr>
          <a:lstStyle/>
          <a:p>
            <a:pPr marL="252000" indent="457200">
              <a:buNone/>
            </a:pPr>
            <a:r>
              <a:rPr lang="el-GR" sz="1000" dirty="0"/>
              <a:t>. . .</a:t>
            </a:r>
          </a:p>
          <a:p>
            <a:pPr marL="252000" indent="457200" algn="just">
              <a:lnSpc>
                <a:spcPct val="170000"/>
              </a:lnSpc>
              <a:spcAft>
                <a:spcPts val="400"/>
              </a:spcAft>
              <a:buNone/>
            </a:pPr>
            <a:r>
              <a:rPr lang="el-GR" sz="1400" dirty="0"/>
              <a:t>Καθώς τα χρόνια περνούσαν, τα παιδάκια της έβρισκαν πού και πού διάφορα περίεργα αντικείμενα που τα προκαλούσαν να τα εξερευνήσουν! Κάποια από αυτά ήταν ωραία και αστραφτερά (π.χ. μεταλλικά, γυάλινα), άλλα κούφια στη μέση και τα έπαιρναν για να έχουν μια καλή κρυψώνα όταν έπαιζαν κρυφτό, ενώ άλλα ήταν κοφτερά και τρομακτικά.. Όσο όμως περνούσαν τα χρόνια, αυτά τα αντικείμενα γίνονταν όλο και πιο πολλά, όλο και πιο επικίνδυνα. Η κα Θάλασσα άρχισε να ανησυχεί πολύ για  τα παιδάκια της! Τα έκρυβε βαθιά μες στην αγκαλιά της, αλλά αυτά τα αντικείμενα τρύπωναν παντού και λέρωναν τα πάντα. Κάποια μάλιστα έμοιαζαν με φαγητό και κάποια ζωάκια τα έτρωγαν με αποτελέσμα να αρρωσταίνουν βαριά.</a:t>
            </a:r>
            <a:endParaRPr lang="en-GB" sz="1400" dirty="0"/>
          </a:p>
          <a:p>
            <a:pPr marL="252000" indent="457200" algn="just">
              <a:lnSpc>
                <a:spcPct val="170000"/>
              </a:lnSpc>
              <a:spcAft>
                <a:spcPts val="400"/>
              </a:spcAft>
              <a:buNone/>
            </a:pPr>
            <a:r>
              <a:rPr lang="el-GR" sz="1400" dirty="0"/>
              <a:t>Κάποια ψάρια και θηλαστικά, που ήταν θαρραλαία, αποφάσισαν να αναλάβουν δράση! Κολυμπούσαν πέρα δώθε, πάνω κάτω, προκειμένου να μαζέψουν όσα περισσότερα σκουπίδια μπορούσαν. Όμως τα σκουπίδια έμοιαζαν με ένα ανίκητο τεράστιο και απειλητικό τέρας που ξεπρόβαλε από παντού: από τα καράβια, από τους σωλήνες των εργοστασίων, από τις παραλίες...  Το νερό της θάλασσας άρχισε να αλλάζει χρώμα, άρχισε να θολώνει. Τα ψάρια δεν μπορούσαν πλέον να δουν καλά καλά μπροστά τους. Άρχισε το ένα να χάνει το άλλο, τα μωράκια δεν μπορούσαν να δουν πού είναι η μαμά τους! Η κα Θάλασσα άρχισε να κλαίει. Δεν μπορούσε πλεόν να βοηθήσει τα παιδάκια της. Θυμόταν τις ωραίες στιγμές που περνούσαν κάποτε και αναρωτιόταν πώς είναι δυνατόν να έχει συμβεί αυτό το μεγάλο κακό.</a:t>
            </a:r>
          </a:p>
          <a:p>
            <a:pPr marL="252000" indent="457200" algn="just">
              <a:lnSpc>
                <a:spcPct val="170000"/>
              </a:lnSpc>
              <a:spcAft>
                <a:spcPts val="400"/>
              </a:spcAft>
              <a:buNone/>
            </a:pPr>
            <a:r>
              <a:rPr lang="el-GR" sz="1400" dirty="0"/>
              <a:t>                                                                                                                                                                            . . .</a:t>
            </a:r>
            <a:endParaRPr lang="en-GB" sz="1400" dirty="0"/>
          </a:p>
        </p:txBody>
      </p:sp>
    </p:spTree>
    <p:extLst>
      <p:ext uri="{BB962C8B-B14F-4D97-AF65-F5344CB8AC3E}">
        <p14:creationId xmlns:p14="http://schemas.microsoft.com/office/powerpoint/2010/main" val="3684673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5943600"/>
          </a:xfrm>
        </p:spPr>
        <p:txBody>
          <a:bodyPr>
            <a:normAutofit fontScale="55000" lnSpcReduction="20000"/>
          </a:bodyPr>
          <a:lstStyle/>
          <a:p>
            <a:pPr marL="252000" indent="457200" algn="just">
              <a:lnSpc>
                <a:spcPct val="170000"/>
              </a:lnSpc>
              <a:spcAft>
                <a:spcPts val="400"/>
              </a:spcAft>
              <a:buNone/>
            </a:pPr>
            <a:r>
              <a:rPr lang="el-GR" dirty="0"/>
              <a:t>Έτσι, έστειλε λίγα κύματα από εδώ και από εκεί, για να πάνε να δουν τι συμβαίνει τριγύρω στη γη. Μετά από λίγες μέρες τα κύματα επέστρεψαν φοβισμένα και λυπημένα και είπαν στη μητέρα τους τη Θάλασσα όλα όσα είδαν: Είδαν ανθρώπους να αφήνουν τα σκουπίδια τους στις παραλίες, είδαν ανθρώπους να αδειάζουν βρωμιές και απόβλητα από τα εργοστάσιά τους με τεράστιους σωλήνες μέσα στις θάλασσες, είδαν ανθρώπους να ρίχνουν δυναμίτες μέσα στη θάλασσα και σκοτώνουν ό,τι βρίσκουν μπροστά τους.. Η ζωή τους είχε πλεόν μετατραπεί σε έναν τρομακτικό αγώνα επιβίωσης. Η Θάλασσα έκλαιγε. Η Θάλασσα αρρώστησε. Παρακαλούσε τους ανθρώπους να σταματήσουν, αλλά μάταια. Αυτοί ήταν τόσο απορροφημένοι στη δουλειά τους και στο πώς να βγάλουν ακόμα περισσότερα χρήματα, που το μόνο που τους ένοιαζε ήταν το να χτίσουν, και μάλιστα όσο το δυνατόν πιο γρήγορα, και άλλα εργοστάσια.</a:t>
            </a:r>
            <a:endParaRPr lang="en-GB" dirty="0"/>
          </a:p>
          <a:p>
            <a:pPr marL="252000" indent="457200" algn="just">
              <a:lnSpc>
                <a:spcPct val="170000"/>
              </a:lnSpc>
              <a:spcAft>
                <a:spcPts val="400"/>
              </a:spcAft>
              <a:buNone/>
            </a:pPr>
            <a:r>
              <a:rPr lang="el-GR" dirty="0"/>
              <a:t>Η Θάλασσα σκεφτόταν να τα παρατήσει. Όμως τότε, εμφανίστηκε μπροστά της ένα από τα παιδιά της: ένας μικρούλης αστερίας, που τον έλεγαν Αστέρη. «Μαμά μη στενοχωριέσαι! Όλα μοιάζουν δύσκολα τώρα, το ξέρω. Όμως πάντα υπάρχει ελπίδα! Τα αστέρια του ουρανού, που μόνο εγώ γνωρίζω τη γλώσσα τους και μπορούν και μου μιλούν, μου έδειξαν πού υπάρχουν ακόμα καλοί άνθρωποι που είναι με το μέρος μας και βοηθάνε για το καλό όλων μας! Άκου μανούλα μου τι έγινε: Το βράδυ, όταν παντού υπήρχε σκοτάδι, τα αστέρια σκόρπισαν πάνω στη γη το φως τους, δείχνοντάς μου έτσι από πού να ζητήσουμε βοήθεια! Και ξέρεις μαμά τι μου έδειξαν; Ξέρεις τι φώτισαν; Φώτισαν τα παιδιά όλου του κόσμου! Μόνο εκείνα, αν ενώσουν τις δυνάμεις τους, θα καταφέρουν να μας σώσουν!».</a:t>
            </a:r>
            <a:endParaRPr lang="en-GB" dirty="0"/>
          </a:p>
        </p:txBody>
      </p:sp>
    </p:spTree>
    <p:extLst>
      <p:ext uri="{BB962C8B-B14F-4D97-AF65-F5344CB8AC3E}">
        <p14:creationId xmlns:p14="http://schemas.microsoft.com/office/powerpoint/2010/main" val="3560147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82000" cy="5440363"/>
          </a:xfrm>
        </p:spPr>
        <p:txBody>
          <a:bodyPr>
            <a:normAutofit fontScale="92500"/>
          </a:bodyPr>
          <a:lstStyle/>
          <a:p>
            <a:pPr marL="252000" indent="457200" algn="just">
              <a:lnSpc>
                <a:spcPct val="160000"/>
              </a:lnSpc>
              <a:buNone/>
            </a:pPr>
            <a:r>
              <a:rPr lang="el-GR" dirty="0"/>
              <a:t>Γιατί... δεν έχει μόνο ο ουρανός αστέρια, ούτε μόνο η θάλασσα τα δικά της αστέρια, τους αστερίες. Αστέρια έχει και η γη και είναι τα παιδιά, που έχουν μέσα τους μια τόσο δυνατή λάμψη, που μπορεί να φωτίσει τα πάντα γύρω της, να τα βοηθήσει, να τα φροντίσει και να τα προστατέψει, κάνοντας τη Θάλασσα και τα παιδιά της, αλλά και τον κόσμο όλο και πάλι όμορφο και ευτυχισμένο! Ας ενώσουν όλα τα αστέρια τη λάμψη τους, προτού να είναι αργά! Όλοι μαζί, μα και ο καθένας μας ξεχωριστά, μπορούμε!</a:t>
            </a:r>
            <a:endParaRPr lang="en-GB" dirty="0"/>
          </a:p>
          <a:p>
            <a:pPr marL="252000" indent="457200" algn="just">
              <a:lnSpc>
                <a:spcPct val="160000"/>
              </a:lnSpc>
            </a:pPr>
            <a:endParaRPr lang="en-GB" dirty="0"/>
          </a:p>
        </p:txBody>
      </p:sp>
    </p:spTree>
    <p:extLst>
      <p:ext uri="{BB962C8B-B14F-4D97-AF65-F5344CB8AC3E}">
        <p14:creationId xmlns:p14="http://schemas.microsoft.com/office/powerpoint/2010/main" val="3370925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a:t>Δραστηριότητα 1.2. Ερωτήσεις.</a:t>
            </a:r>
            <a:endParaRPr lang="en-GB" sz="4000" dirty="0"/>
          </a:p>
        </p:txBody>
      </p:sp>
      <p:sp>
        <p:nvSpPr>
          <p:cNvPr id="3" name="Content Placeholder 2"/>
          <p:cNvSpPr>
            <a:spLocks noGrp="1"/>
          </p:cNvSpPr>
          <p:nvPr>
            <p:ph idx="1"/>
          </p:nvPr>
        </p:nvSpPr>
        <p:spPr>
          <a:xfrm>
            <a:off x="304800" y="2078182"/>
            <a:ext cx="8229600" cy="4525963"/>
          </a:xfrm>
        </p:spPr>
        <p:txBody>
          <a:bodyPr>
            <a:normAutofit fontScale="85000" lnSpcReduction="20000"/>
          </a:bodyPr>
          <a:lstStyle/>
          <a:p>
            <a:pPr marL="0" indent="0">
              <a:buNone/>
            </a:pPr>
            <a:r>
              <a:rPr lang="el-GR" dirty="0"/>
              <a:t>Τα παιδιά ενθαρρύνονται να απαντήσουν στα ερωτήματα:</a:t>
            </a:r>
            <a:endParaRPr lang="en-GB" dirty="0"/>
          </a:p>
          <a:p>
            <a:pPr lvl="0">
              <a:buFont typeface="Wingdings" pitchFamily="2" charset="2"/>
              <a:buChar char="Ø"/>
            </a:pPr>
            <a:r>
              <a:rPr lang="el-GR" dirty="0"/>
              <a:t>Τι έγινε στην ιστορία;</a:t>
            </a:r>
            <a:endParaRPr lang="en-GB" dirty="0"/>
          </a:p>
          <a:p>
            <a:pPr lvl="0">
              <a:buFont typeface="Wingdings" pitchFamily="2" charset="2"/>
              <a:buChar char="Ø"/>
            </a:pPr>
            <a:r>
              <a:rPr lang="el-GR" dirty="0"/>
              <a:t>Ποιό είναι το δίκιο της Θάλασσας; </a:t>
            </a:r>
          </a:p>
          <a:p>
            <a:pPr lvl="0">
              <a:buFont typeface="Wingdings" pitchFamily="2" charset="2"/>
              <a:buChar char="Ø"/>
            </a:pPr>
            <a:r>
              <a:rPr lang="el-GR" dirty="0"/>
              <a:t>Τι συναισθήματα ένιωθαν τα ψάρια και η Θάλασσα;</a:t>
            </a:r>
            <a:endParaRPr lang="en-GB" dirty="0"/>
          </a:p>
          <a:p>
            <a:pPr lvl="0">
              <a:buFont typeface="Wingdings" pitchFamily="2" charset="2"/>
              <a:buChar char="Ø"/>
            </a:pPr>
            <a:r>
              <a:rPr lang="el-GR" dirty="0"/>
              <a:t>Ποιό ήταν το πρόβλημα στην ιστορία;</a:t>
            </a:r>
            <a:endParaRPr lang="en-GB" dirty="0"/>
          </a:p>
          <a:p>
            <a:pPr lvl="0">
              <a:buFont typeface="Wingdings" pitchFamily="2" charset="2"/>
              <a:buChar char="Ø"/>
            </a:pPr>
            <a:r>
              <a:rPr lang="el-GR" dirty="0"/>
              <a:t>Τι μπορεί να γίνει, για να λυθεί το πρόβλημα;</a:t>
            </a:r>
            <a:endParaRPr lang="en-GB" dirty="0"/>
          </a:p>
          <a:p>
            <a:pPr lvl="0">
              <a:buFont typeface="Wingdings" pitchFamily="2" charset="2"/>
              <a:buChar char="Ø"/>
            </a:pPr>
            <a:r>
              <a:rPr lang="el-GR" dirty="0"/>
              <a:t>Ποιά ήταν η αγαπημένη σας σκηνή από την ιστορία; Αποτυπώστε την σε χαρτί, χρησιμοποιώντας μαρκαδόρους, πινέλα, δακτυλομπογιές ή και πλαστελίνη. </a:t>
            </a:r>
            <a:endParaRPr lang="en-GB" dirty="0"/>
          </a:p>
          <a:p>
            <a:pPr lvl="0">
              <a:buFont typeface="Wingdings" pitchFamily="2" charset="2"/>
              <a:buChar char="Ø"/>
            </a:pPr>
            <a:r>
              <a:rPr lang="el-GR" dirty="0"/>
              <a:t>Αν τα ψάρια μιλούσαν τη γλώσσα των ανθρώπων, τι θα μας έλεγαν; </a:t>
            </a:r>
          </a:p>
          <a:p>
            <a:pPr marL="0" lvl="0" indent="0">
              <a:buNone/>
            </a:pPr>
            <a:r>
              <a:rPr lang="el-GR" dirty="0"/>
              <a:t>     </a:t>
            </a:r>
            <a:r>
              <a:rPr lang="el-GR" sz="2300" dirty="0"/>
              <a:t>(Καταγραφή των απαντήσεων και συμπερίληψή τους στην αφίσα  που θα φτιάξουν σε </a:t>
            </a:r>
          </a:p>
          <a:p>
            <a:pPr marL="0" lvl="0" indent="0">
              <a:buNone/>
            </a:pPr>
            <a:r>
              <a:rPr lang="el-GR" sz="2300" dirty="0"/>
              <a:t>       επόμενη δραστηριότητα).</a:t>
            </a:r>
            <a:endParaRPr lang="en-GB" sz="2300" dirty="0"/>
          </a:p>
          <a:p>
            <a:pPr>
              <a:buFont typeface="Wingdings" pitchFamily="2" charset="2"/>
              <a:buChar char="Ø"/>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41832" y="1066800"/>
            <a:ext cx="1749378" cy="2920203"/>
          </a:xfrm>
          <a:prstGeom prst="rect">
            <a:avLst/>
          </a:prstGeom>
        </p:spPr>
      </p:pic>
      <p:sp>
        <p:nvSpPr>
          <p:cNvPr id="5" name="Rectangle 4"/>
          <p:cNvSpPr/>
          <p:nvPr/>
        </p:nvSpPr>
        <p:spPr>
          <a:xfrm rot="16200000">
            <a:off x="8313132" y="1263878"/>
            <a:ext cx="1371600" cy="215444"/>
          </a:xfrm>
          <a:prstGeom prst="rect">
            <a:avLst/>
          </a:prstGeom>
        </p:spPr>
        <p:txBody>
          <a:bodyPr wrap="square">
            <a:spAutoFit/>
          </a:bodyPr>
          <a:lstStyle/>
          <a:p>
            <a:r>
              <a:rPr lang="en-GB" sz="800" dirty="0"/>
              <a:t>https://gr.dreamstime.com</a:t>
            </a:r>
          </a:p>
        </p:txBody>
      </p:sp>
    </p:spTree>
    <p:extLst>
      <p:ext uri="{BB962C8B-B14F-4D97-AF65-F5344CB8AC3E}">
        <p14:creationId xmlns:p14="http://schemas.microsoft.com/office/powerpoint/2010/main" val="3848987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932688"/>
          </a:xfrm>
        </p:spPr>
        <p:txBody>
          <a:bodyPr>
            <a:noAutofit/>
          </a:bodyPr>
          <a:lstStyle/>
          <a:p>
            <a:pPr algn="ctr"/>
            <a:r>
              <a:rPr lang="el-GR" sz="4000" dirty="0"/>
              <a:t>Δραστηριότητα 1.3. Δραματοποίηση.</a:t>
            </a:r>
            <a:endParaRPr lang="en-GB" sz="4000" dirty="0"/>
          </a:p>
        </p:txBody>
      </p:sp>
      <p:sp>
        <p:nvSpPr>
          <p:cNvPr id="3" name="Content Placeholder 2"/>
          <p:cNvSpPr>
            <a:spLocks noGrp="1"/>
          </p:cNvSpPr>
          <p:nvPr>
            <p:ph idx="1"/>
          </p:nvPr>
        </p:nvSpPr>
        <p:spPr>
          <a:xfrm>
            <a:off x="381000" y="1905000"/>
            <a:ext cx="8534400" cy="2514600"/>
          </a:xfrm>
        </p:spPr>
        <p:txBody>
          <a:bodyPr/>
          <a:lstStyle/>
          <a:p>
            <a:pPr marL="0" indent="0" algn="just">
              <a:buNone/>
            </a:pPr>
            <a:r>
              <a:rPr lang="el-GR" dirty="0"/>
              <a:t>Χωριζόμαστε σε ομάδες και αναλαμβάνουμε ρόλους. Χρησιμοποιούμε αντικείμενα (υφάσματα για στολές, αντικείμενα για σκουπίδια κ.ά.) και παίζουμε την ιστορία σαν θέατρο.</a:t>
            </a:r>
            <a:endParaRPr lang="en-GB" dirty="0"/>
          </a:p>
          <a:p>
            <a:pPr algn="just"/>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3611641"/>
            <a:ext cx="5908964" cy="3146331"/>
          </a:xfrm>
          <a:prstGeom prst="rect">
            <a:avLst/>
          </a:prstGeom>
        </p:spPr>
      </p:pic>
      <p:sp>
        <p:nvSpPr>
          <p:cNvPr id="5" name="Rectangle 4"/>
          <p:cNvSpPr/>
          <p:nvPr/>
        </p:nvSpPr>
        <p:spPr>
          <a:xfrm>
            <a:off x="2514600" y="6657945"/>
            <a:ext cx="3962400" cy="200055"/>
          </a:xfrm>
          <a:prstGeom prst="rect">
            <a:avLst/>
          </a:prstGeom>
        </p:spPr>
        <p:txBody>
          <a:bodyPr wrap="square">
            <a:spAutoFit/>
          </a:bodyPr>
          <a:lstStyle/>
          <a:p>
            <a:r>
              <a:rPr lang="en-GB" sz="700" dirty="0"/>
              <a:t>https://www.artemidaspatanews.gr/artemida-theatriko-paichnidi-ston-syllogo-peloponnision/</a:t>
            </a:r>
          </a:p>
        </p:txBody>
      </p:sp>
    </p:spTree>
    <p:extLst>
      <p:ext uri="{BB962C8B-B14F-4D97-AF65-F5344CB8AC3E}">
        <p14:creationId xmlns:p14="http://schemas.microsoft.com/office/powerpoint/2010/main" val="484379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10600" cy="914400"/>
          </a:xfrm>
        </p:spPr>
        <p:txBody>
          <a:bodyPr>
            <a:noAutofit/>
          </a:bodyPr>
          <a:lstStyle/>
          <a:p>
            <a:pPr algn="ctr"/>
            <a:r>
              <a:rPr lang="el-GR" sz="4000" dirty="0"/>
              <a:t>Δραστηριότητα 1.4. Μουσική επένδυση.</a:t>
            </a:r>
            <a:endParaRPr lang="en-GB" sz="4000" dirty="0"/>
          </a:p>
        </p:txBody>
      </p:sp>
      <p:sp>
        <p:nvSpPr>
          <p:cNvPr id="3" name="Content Placeholder 2"/>
          <p:cNvSpPr>
            <a:spLocks noGrp="1"/>
          </p:cNvSpPr>
          <p:nvPr>
            <p:ph idx="1"/>
          </p:nvPr>
        </p:nvSpPr>
        <p:spPr>
          <a:xfrm>
            <a:off x="457200" y="2895600"/>
            <a:ext cx="8229600" cy="3429000"/>
          </a:xfrm>
        </p:spPr>
        <p:txBody>
          <a:bodyPr/>
          <a:lstStyle/>
          <a:p>
            <a:pPr marL="0" indent="0" algn="just">
              <a:buNone/>
            </a:pPr>
            <a:r>
              <a:rPr lang="el-GR" dirty="0"/>
              <a:t>Χρησιμοποιούμε μουσικά όργανα και διάφορα άλλα αντικείμενα και αποτυπώνουμε την ιστορία σε μουσική. Ποιός ήχος θα μπορούσε να συνοδεύει την κάθε σκηνή της ιστορίας;</a:t>
            </a:r>
            <a:endParaRPr lang="en-GB" dirty="0"/>
          </a:p>
          <a:p>
            <a:pPr algn="just"/>
            <a:endParaRPr lang="en-GB" dirty="0"/>
          </a:p>
        </p:txBody>
      </p:sp>
    </p:spTree>
    <p:extLst>
      <p:ext uri="{BB962C8B-B14F-4D97-AF65-F5344CB8AC3E}">
        <p14:creationId xmlns:p14="http://schemas.microsoft.com/office/powerpoint/2010/main" val="2773229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73162"/>
          </a:xfrm>
        </p:spPr>
        <p:txBody>
          <a:bodyPr>
            <a:noAutofit/>
          </a:bodyPr>
          <a:lstStyle/>
          <a:p>
            <a:pPr algn="ctr"/>
            <a:r>
              <a:rPr lang="el-GR" sz="4000" dirty="0"/>
              <a:t>Δραστηριότητα 1.5. Αφήγηση με ζωγραφική και μουσική επένδυση.</a:t>
            </a:r>
            <a:endParaRPr lang="en-GB" sz="4000" dirty="0"/>
          </a:p>
        </p:txBody>
      </p:sp>
      <p:sp>
        <p:nvSpPr>
          <p:cNvPr id="3" name="Content Placeholder 2"/>
          <p:cNvSpPr>
            <a:spLocks noGrp="1"/>
          </p:cNvSpPr>
          <p:nvPr>
            <p:ph idx="1"/>
          </p:nvPr>
        </p:nvSpPr>
        <p:spPr>
          <a:xfrm>
            <a:off x="381000" y="2895600"/>
            <a:ext cx="8458200" cy="3230563"/>
          </a:xfrm>
        </p:spPr>
        <p:txBody>
          <a:bodyPr/>
          <a:lstStyle/>
          <a:p>
            <a:pPr marL="0" indent="0" algn="just">
              <a:buNone/>
            </a:pPr>
            <a:r>
              <a:rPr lang="el-GR" dirty="0"/>
              <a:t>Χωριζόμαστε σε ομάδες και κάθε ομάδα αναλαμβάνει να αποτυπώσει με ζωγραφική μία σκηνή από την ιστορία. Στο τέλος, τις τοποθετούμε στη σειρά και αφηγούμαστε και πάλι την ιστορία, όπου κάθε σκηνή θα συνοδεύεται αυτή τη φορά από την αντίστοιχη ζωγραφιά και ηχητική υπόκρουση (αξιοποιώντας αυτά από τις προηγούμενες δραστηριότητες).</a:t>
            </a:r>
            <a:endParaRPr lang="en-GB" dirty="0"/>
          </a:p>
          <a:p>
            <a:pPr algn="just"/>
            <a:endParaRPr lang="en-GB" dirty="0"/>
          </a:p>
        </p:txBody>
      </p:sp>
    </p:spTree>
    <p:extLst>
      <p:ext uri="{BB962C8B-B14F-4D97-AF65-F5344CB8AC3E}">
        <p14:creationId xmlns:p14="http://schemas.microsoft.com/office/powerpoint/2010/main" val="2217773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401762"/>
          </a:xfrm>
        </p:spPr>
        <p:txBody>
          <a:bodyPr>
            <a:noAutofit/>
          </a:bodyPr>
          <a:lstStyle/>
          <a:p>
            <a:pPr algn="ctr"/>
            <a:r>
              <a:rPr lang="el-GR" sz="3200" b="1" dirty="0"/>
              <a:t>Θεματική ενότητα 2. Κατηγορίες ψαριών: απειλούμενα με εξαφάνιση – βρώσιμα – δηλητηριώδη. </a:t>
            </a:r>
            <a:endParaRPr lang="en-GB" sz="3200" dirty="0"/>
          </a:p>
        </p:txBody>
      </p:sp>
      <p:sp>
        <p:nvSpPr>
          <p:cNvPr id="3" name="Content Placeholder 2"/>
          <p:cNvSpPr>
            <a:spLocks noGrp="1"/>
          </p:cNvSpPr>
          <p:nvPr>
            <p:ph idx="1"/>
          </p:nvPr>
        </p:nvSpPr>
        <p:spPr>
          <a:xfrm>
            <a:off x="457200" y="2133600"/>
            <a:ext cx="8229600" cy="4419600"/>
          </a:xfrm>
        </p:spPr>
        <p:txBody>
          <a:bodyPr>
            <a:normAutofit lnSpcReduction="10000"/>
          </a:bodyPr>
          <a:lstStyle/>
          <a:p>
            <a:pPr marL="0" indent="0">
              <a:buNone/>
            </a:pPr>
            <a:r>
              <a:rPr lang="el-GR" sz="1600" b="1" dirty="0"/>
              <a:t>Δραστηριότητα 2.1. Παιχνίδι με τίτλο: </a:t>
            </a:r>
          </a:p>
          <a:p>
            <a:pPr marL="0" indent="0" algn="ctr">
              <a:buNone/>
            </a:pPr>
            <a:r>
              <a:rPr lang="el-GR" sz="1600" b="1" i="1" dirty="0"/>
              <a:t>«Εσύ τι ψάρια πιάνεις;»</a:t>
            </a:r>
            <a:endParaRPr lang="el-GR" sz="1600" dirty="0"/>
          </a:p>
          <a:p>
            <a:pPr marL="0" indent="0" algn="just">
              <a:buNone/>
            </a:pPr>
            <a:endParaRPr lang="el-GR" sz="1600" dirty="0"/>
          </a:p>
          <a:p>
            <a:pPr marL="0" indent="0" algn="just">
              <a:buNone/>
            </a:pPr>
            <a:r>
              <a:rPr lang="el-GR" sz="1600" dirty="0"/>
              <a:t>Περιγραφή παιχνιδιού:</a:t>
            </a:r>
            <a:endParaRPr lang="en-GB" sz="1600" dirty="0"/>
          </a:p>
          <a:p>
            <a:pPr marL="0" indent="0" algn="just">
              <a:lnSpc>
                <a:spcPct val="120000"/>
              </a:lnSpc>
              <a:buNone/>
            </a:pPr>
            <a:r>
              <a:rPr lang="el-GR" sz="1600" dirty="0"/>
              <a:t>Αρχικά, φτιάχνουμε (μαζί με τα παιδιά) ψάρια και καλάμια ψαρέματος. </a:t>
            </a:r>
            <a:endParaRPr lang="en-GB" sz="1600" dirty="0"/>
          </a:p>
          <a:p>
            <a:pPr marL="0" indent="0" algn="just">
              <a:lnSpc>
                <a:spcPct val="120000"/>
              </a:lnSpc>
              <a:buNone/>
            </a:pPr>
            <a:r>
              <a:rPr lang="el-GR" sz="1600" dirty="0"/>
              <a:t>Πιο αναλυτικά, για τα ψάρια θα αναζητήσουμε στο διαδίκτυο εικόνες από διάφορες κατηγορίες και είδη ψαριών (βρώσιμα, απειλούμενα υπό εξαφάνιση, δηλητηριώδη), συμβουλευόμενοι/ες αντίστοιχους πίνακες αναφοράς και θα τις εκτυπώσουμε. Στη συνέχεια, θα κολλήσουμε τις εικόνες σε σκληρό χαρτόνι (π.χ. από χαρτόκουτα του σούπερ μάρκετ – επαναχρησιμοποίηση), θα τις κόψουμε και θα σφηνώσουμε σε καθεμία από αυτές έναν συνδετήρα μεταλλικό. Έπειτα θα φτιάξουμε τα καλάμια ψαρέματος, χρησιμοποιώντας υλικά όπως γλωσσοπίεστρα, καλαμάκια, ξυλομπογιές κ.ά. στα οποία θα δέσουμε κομμάτι από νήμα ή κορδέλα, κλωστή κ.ά., στην άλλη άκρη των οποίων θα είναι κολλημένος ένας μικρός μαγνήτης. Επιπροσθέτως, μπορούμε να φτιάξουμε μια μακέτα – προσομοίωση του βυθού της θάλασσας, χρησιμοποιώντας φυσικά υλικά, όπως φύκια, βότσαλα, άμμο. </a:t>
            </a:r>
            <a:endParaRPr lang="en-GB" sz="1600" dirty="0"/>
          </a:p>
          <a:p>
            <a:pPr marL="0" indent="0">
              <a:buNone/>
            </a:pPr>
            <a:endParaRPr lang="en-GB" sz="1600" dirty="0"/>
          </a:p>
        </p:txBody>
      </p:sp>
    </p:spTree>
    <p:extLst>
      <p:ext uri="{BB962C8B-B14F-4D97-AF65-F5344CB8AC3E}">
        <p14:creationId xmlns:p14="http://schemas.microsoft.com/office/powerpoint/2010/main" val="1940088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638800"/>
          </a:xfrm>
        </p:spPr>
        <p:txBody>
          <a:bodyPr>
            <a:normAutofit fontScale="85000" lnSpcReduction="20000"/>
          </a:bodyPr>
          <a:lstStyle/>
          <a:p>
            <a:pPr marL="0" indent="0" algn="just">
              <a:buNone/>
            </a:pPr>
            <a:r>
              <a:rPr lang="el-GR" dirty="0"/>
              <a:t>Τα παραπάνω μπορούν να πραγματοποιηθούν με δύο τρόπους: </a:t>
            </a:r>
          </a:p>
          <a:p>
            <a:pPr marL="0" indent="0" algn="just">
              <a:buNone/>
            </a:pPr>
            <a:r>
              <a:rPr lang="el-GR" dirty="0"/>
              <a:t>Στη μία περίπτωση, τα παιδιά θα χωριστούν σε ομάδες και κάθε ομάδα θα αναλάβει να φτιάξει τα ψάρια της, τη μακέτα της, τα καλάμια ψαρέματος που θα χρησιμοποιήσει, ενώ στην άλλη περίπτωση τα παιδιά θα χωριστούν και πάλι σε ομάδες, αλλά αυτή τη φορά κάθε ομάδα θα αναλάβει να φτιάξει μία κατηγορία των υλικών, δηλαδή μία ομάδα θα φτιάξει τα καλάμια, άλλη ομάδα τα ψάρια, ενώ μια άλλη ομάδα θα επιμεληθεί τις μακέτες. </a:t>
            </a:r>
            <a:endParaRPr lang="en-GB" dirty="0"/>
          </a:p>
          <a:p>
            <a:pPr marL="0" indent="0" algn="just">
              <a:buNone/>
            </a:pPr>
            <a:endParaRPr lang="el-GR" dirty="0"/>
          </a:p>
          <a:p>
            <a:pPr marL="0" indent="0" algn="just">
              <a:buNone/>
            </a:pPr>
            <a:r>
              <a:rPr lang="el-GR" dirty="0"/>
              <a:t>Τα παιδιά προσπαθούν να ψαρέψουν συγκεκριμένα είδη, αποφεύγοντας εκείνα που απειλούνται με  εξαφάνιση, τα οποία μάλιστα θα τους αφαιρούν πόντους από την τελική τους βαθμολογία. Για τα ψάρια που είναι μεν δηλητηριώδη, αλλά υπό προϋποθέσεις θεωρούνται βρώσιμα, τα παιδιά θα χρειαστεί να φορέσουν ειδικά γάντια προκειμένου να αφαιρέσουν το ψάρι από το καλάμι τους προτού να το βάλουν στο καλάθι τους. Σε αντίθετη περίπτωση, εάν δηλαδή ξεχάσουν να χρησιμοποιήσουν τα προστατευτικά γάντια, θα χάσουν και πάλι πόντους από τη βαθμολογία τους.</a:t>
            </a:r>
            <a:endParaRPr lang="en-GB" dirty="0"/>
          </a:p>
          <a:p>
            <a:pPr marL="0" indent="0" algn="just">
              <a:buNone/>
            </a:pPr>
            <a:endParaRPr lang="en-GB" dirty="0"/>
          </a:p>
        </p:txBody>
      </p:sp>
    </p:spTree>
    <p:extLst>
      <p:ext uri="{BB962C8B-B14F-4D97-AF65-F5344CB8AC3E}">
        <p14:creationId xmlns:p14="http://schemas.microsoft.com/office/powerpoint/2010/main" val="2751157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lvl="0" algn="just"/>
            <a:r>
              <a:rPr lang="el-GR" dirty="0"/>
              <a:t>Επειδή μεγάλο ποσοστό της τροφής μας, μάς το παρέχει η θάλασσα με τα έμβια όντα που ζουν σε αυτή.  Την ίδια στιγμή οι ωκεανοί αποτελούν σε παγκόσμιο επίπεδο τη μεγαλύτερη πηγή πρωτεΐνης , που είναι ζωτικής σημασίας για τον ανθρώπινο οργανισμό.</a:t>
            </a:r>
            <a:endParaRPr lang="en-GB" dirty="0"/>
          </a:p>
          <a:p>
            <a:pPr lvl="0" algn="just"/>
            <a:r>
              <a:rPr lang="el-GR" dirty="0"/>
              <a:t>Επειδή η  θαλάσσια αλιεία, όντας συνυφασμένη με την πορεία του ανθρώπου στη γη, απασχολεί άμεσα ή εμμεσα σήμερα πάνω από 200 εκατομύρια ανθρώπους, ενόσο περίπου  3 διεκατομύρια άνθρωποι εξαρτώνται από τη θάλασσα και την παράκτια βιοποικιλότητα για το βιοπορισμό τους.</a:t>
            </a:r>
            <a:endParaRPr lang="en-GB" dirty="0"/>
          </a:p>
          <a:p>
            <a:pPr lvl="0" algn="just"/>
            <a:r>
              <a:rPr lang="el-GR" dirty="0"/>
              <a:t>Επειδή μείζονες οικονομικές δραστηριότητες όπως ο τουρισμός βασίζονται σε ένα υγιές και καθαρό υδάτινο στοιχείο για να λειτουργήσουν εύρυθμα.</a:t>
            </a:r>
            <a:endParaRPr lang="en-GB" dirty="0"/>
          </a:p>
          <a:p>
            <a:pPr algn="just"/>
            <a:endParaRPr lang="en-GB" dirty="0"/>
          </a:p>
        </p:txBody>
      </p:sp>
    </p:spTree>
    <p:extLst>
      <p:ext uri="{BB962C8B-B14F-4D97-AF65-F5344CB8AC3E}">
        <p14:creationId xmlns:p14="http://schemas.microsoft.com/office/powerpoint/2010/main" val="36613649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b="1" dirty="0"/>
              <a:t>Δραστηριότητα 2.2. Παιχνίδι με κάρτες </a:t>
            </a:r>
            <a:r>
              <a:rPr lang="el-GR" sz="3200" b="1" i="1" dirty="0"/>
              <a:t>«Μάντεψε τι έχω!»</a:t>
            </a:r>
            <a:r>
              <a:rPr lang="el-GR" sz="3200" b="1" dirty="0"/>
              <a:t>.</a:t>
            </a:r>
            <a:endParaRPr lang="en-GB" sz="3200" dirty="0"/>
          </a:p>
        </p:txBody>
      </p:sp>
      <p:sp>
        <p:nvSpPr>
          <p:cNvPr id="3" name="Content Placeholder 2"/>
          <p:cNvSpPr>
            <a:spLocks noGrp="1"/>
          </p:cNvSpPr>
          <p:nvPr>
            <p:ph idx="1"/>
          </p:nvPr>
        </p:nvSpPr>
        <p:spPr>
          <a:xfrm>
            <a:off x="457200" y="1981200"/>
            <a:ext cx="8229600" cy="4572000"/>
          </a:xfrm>
        </p:spPr>
        <p:txBody>
          <a:bodyPr>
            <a:normAutofit fontScale="70000" lnSpcReduction="20000"/>
          </a:bodyPr>
          <a:lstStyle/>
          <a:p>
            <a:pPr marL="252000" indent="457200" algn="just">
              <a:lnSpc>
                <a:spcPct val="120000"/>
              </a:lnSpc>
              <a:spcBef>
                <a:spcPts val="0"/>
              </a:spcBef>
              <a:buNone/>
            </a:pPr>
            <a:r>
              <a:rPr lang="el-GR" dirty="0"/>
              <a:t>Κάρτες, όπου καθεμία θα έχει στο πάνω μέρος της μια εικόνα από ένα είδος ψαριού και από κάτω σύμβολα (που θα μπορούν να «διαβάσουν» τα παιδιά) με πληροφορίες σχετικά με αυτό (π.χ. αν είναι απειλούμενο με εξαφάνιση, αν είναι μικρό ή μεγάλο, τι χρώματα έχει, αν είναι βρώσιμο ή όχι, αν έχει δηλητήριο ή όχι, αν εντοπίζεται στις ελληνικές θάλασσες κ.ά.). </a:t>
            </a:r>
            <a:endParaRPr lang="en-GB" dirty="0"/>
          </a:p>
          <a:p>
            <a:pPr marL="252000" indent="457200" algn="just">
              <a:lnSpc>
                <a:spcPct val="120000"/>
              </a:lnSpc>
              <a:spcBef>
                <a:spcPts val="0"/>
              </a:spcBef>
              <a:buNone/>
            </a:pPr>
            <a:r>
              <a:rPr lang="el-GR" dirty="0"/>
              <a:t>Ένα παιδί επιλέγει μία κάρτα, την περιγράφει και τα υπόλοιπα παιδιά προσπαθούν να μαντέψουν τι απεικονίζεται στην εκάστοτε κάρτα. </a:t>
            </a:r>
            <a:endParaRPr lang="en-GB" dirty="0"/>
          </a:p>
          <a:p>
            <a:pPr marL="252000" indent="457200" algn="just">
              <a:lnSpc>
                <a:spcPct val="120000"/>
              </a:lnSpc>
              <a:spcBef>
                <a:spcPts val="0"/>
              </a:spcBef>
              <a:buNone/>
            </a:pPr>
            <a:r>
              <a:rPr lang="el-GR" dirty="0"/>
              <a:t>Τα παιδιά μπορούν να χωριστούν σε δύο ομάδες, όπου η μία ομάδα θα περιγράφει την κάρτα (που μπορεί να είναι και φτιαγμένη σε μεγάλο μέγεθος για να εξυπηρετεί την ομαδικότητα), ενώ η άλλη ομάδα θα προσπαθεί να μαντέψει. Μάλιστα, όταν τα παιδιά εξοικειωθούν λίγο με το παιχνίδι και προκειμένου να ανέβει το επίπεδο δυσκολίας, η πρώτη ομάδα θα πρέπει με 3 προσπάθειες να έχει περιγράψει σωστά το απεικονιζόμενο είδος, ενώ αντίστοιψες ευκαιρίες (3) θα έχει και η άλλη ομάδα, όπου τα μέλη της θα χρειαστεί να συνεννοηθούν πρώτα καλά, προτού να δώσουν τις πιθανές απαντήσεις τους. </a:t>
            </a:r>
            <a:endParaRPr lang="en-GB" dirty="0"/>
          </a:p>
          <a:p>
            <a:pPr marL="252000" indent="457200" algn="just">
              <a:lnSpc>
                <a:spcPct val="120000"/>
              </a:lnSpc>
              <a:spcBef>
                <a:spcPts val="0"/>
              </a:spcBef>
            </a:pPr>
            <a:endParaRPr lang="en-GB" dirty="0"/>
          </a:p>
        </p:txBody>
      </p:sp>
    </p:spTree>
    <p:extLst>
      <p:ext uri="{BB962C8B-B14F-4D97-AF65-F5344CB8AC3E}">
        <p14:creationId xmlns:p14="http://schemas.microsoft.com/office/powerpoint/2010/main" val="15411994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Τέλος</a:t>
            </a:r>
            <a:endParaRPr lang="en-GB" dirty="0"/>
          </a:p>
        </p:txBody>
      </p:sp>
      <p:sp>
        <p:nvSpPr>
          <p:cNvPr id="3" name="Content Placeholder 2"/>
          <p:cNvSpPr>
            <a:spLocks noGrp="1"/>
          </p:cNvSpPr>
          <p:nvPr>
            <p:ph idx="1"/>
          </p:nvPr>
        </p:nvSpPr>
        <p:spPr>
          <a:xfrm>
            <a:off x="381000" y="2362200"/>
            <a:ext cx="8229600" cy="1828800"/>
          </a:xfrm>
        </p:spPr>
        <p:txBody>
          <a:bodyPr>
            <a:normAutofit/>
          </a:bodyPr>
          <a:lstStyle/>
          <a:p>
            <a:pPr marL="0" indent="0" algn="ctr">
              <a:buNone/>
            </a:pPr>
            <a:r>
              <a:rPr lang="el-GR" sz="4000" dirty="0">
                <a:solidFill>
                  <a:schemeClr val="accent1">
                    <a:lumMod val="75000"/>
                  </a:schemeClr>
                </a:solidFill>
              </a:rPr>
              <a:t>Ευχαριστούμε για την προσοχή σας!</a:t>
            </a:r>
            <a:endParaRPr lang="en-GB" sz="4000" dirty="0">
              <a:solidFill>
                <a:schemeClr val="accent1">
                  <a:lumMod val="75000"/>
                </a:schemeClr>
              </a:solidFill>
            </a:endParaRPr>
          </a:p>
        </p:txBody>
      </p:sp>
      <p:pic>
        <p:nvPicPr>
          <p:cNvPr id="4" name="Picture 3" descr="https://unric.org/el/wp-content/uploads/sites/5/2019/05/SDG-icon-GR_RGB-14-696x69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31703" y="3720643"/>
            <a:ext cx="2057400" cy="1828800"/>
          </a:xfrm>
          <a:prstGeom prst="rect">
            <a:avLst/>
          </a:prstGeom>
          <a:noFill/>
          <a:ln>
            <a:noFill/>
          </a:ln>
        </p:spPr>
      </p:pic>
    </p:spTree>
    <p:extLst>
      <p:ext uri="{BB962C8B-B14F-4D97-AF65-F5344CB8AC3E}">
        <p14:creationId xmlns:p14="http://schemas.microsoft.com/office/powerpoint/2010/main" val="163620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lnSpcReduction="10000"/>
          </a:bodyPr>
          <a:lstStyle/>
          <a:p>
            <a:pPr marL="0" indent="0" algn="just">
              <a:buNone/>
            </a:pPr>
            <a:r>
              <a:rPr lang="el-GR" dirty="0"/>
              <a:t>Παρά όμως τη ζωτική σημασία που αναμφίβολα έχει το υδάτινο στοιχείο για την ανθρώπινη ύπαρξη, η ανεύθυνη και αλόγιστη εκμετάλευση και χρησιμοποίηση του εδώ και δεκαετίες από τον άνθρωπο, το έχει οδηγήσει σε ανησυχητικό επίπεδο υποβάθμισης , στο σύνολο του, είτε πρόκειται για ωκεανούς είτε για θάλασσες κλπ.   </a:t>
            </a:r>
            <a:endParaRPr lang="en-US" dirty="0"/>
          </a:p>
          <a:p>
            <a:pPr marL="0" indent="0" algn="just">
              <a:buNone/>
            </a:pPr>
            <a:endParaRPr lang="en-US" dirty="0"/>
          </a:p>
          <a:p>
            <a:pPr marL="0" indent="0" algn="just">
              <a:buNone/>
            </a:pPr>
            <a:r>
              <a:rPr lang="el-GR" dirty="0"/>
              <a:t>Στους ωκεανούς λοιπόν πρωτίστως η αύξηση της θερμοκρασίας, σε συνδυασμό με τη συνεχιζόμενη οξίνιση τους  απειλεί τα πλούσια οικοσυστήματα τους και τα είδη που ζουν εκεί. Η ζέστη πλέον βρίσκεται σε επίπεδα ρεκόρ, προκαλώντας εκτεταμένους θαλάσσιους καύσωνες, και σκοτώνοντας κοραλλιογενείς υφάλους σε όλο τον κόσμο. Μεταξύ 2009 και 2018 υπολογίζεται πως ο κόσμος έχασε περίπου το 14% των κοραλλιογενών του υφάλων.</a:t>
            </a:r>
            <a:endParaRPr lang="en-GB" dirty="0"/>
          </a:p>
        </p:txBody>
      </p:sp>
    </p:spTree>
    <p:extLst>
      <p:ext uri="{BB962C8B-B14F-4D97-AF65-F5344CB8AC3E}">
        <p14:creationId xmlns:p14="http://schemas.microsoft.com/office/powerpoint/2010/main" val="243737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10000"/>
          </a:bodyPr>
          <a:lstStyle/>
          <a:p>
            <a:pPr marL="0" indent="0" algn="just">
              <a:buNone/>
            </a:pPr>
            <a:r>
              <a:rPr lang="el-GR" dirty="0"/>
              <a:t>Περίπου το 40% των ωκεανών του κόσμου επηρεάζεται από ανθρώπινες δραστηριότητες όπως η μόλυνση, η υπεραλίευση και η απώλεια των παράκτιων οικοσυστημάτων Οι επιχορηγήσεις για την αλιεία, η υπεραλίευση και η άναρχη αλιεία παγκοσμίως συντελούν στην ταχεία μείωση πολλών ειδών ψαριών και σε αυτά που μένουν  ο πληθυσμός τους μειώνεται εξίσου γρήγορα. Από την άλλη, έχει αυξηθεί δραματικά η ρύπανση των υδάτων που νομοτελειακά οδηγεί στην καταστροφή των οικοσυστημάτων. Σύμφωνα με τα επίσημα στοιχεία του Οργανισμού Ηνωμένων Εθνών, μόνο το 2021 περισσότεροι από 17 εκατομμύρια μετρικοί τόνοι πλαστικού εισήλθαν στον παγκόσμιο ωκεανό κι ο όγκος αυτής της πλαστικής ρύπανσης αναμένεται να διπλασιαστεί ή να τριπλασιαστεί μέχρι το 2040!</a:t>
            </a:r>
            <a:endParaRPr lang="en-GB" dirty="0"/>
          </a:p>
          <a:p>
            <a:pPr algn="just"/>
            <a:endParaRPr lang="en-GB" dirty="0"/>
          </a:p>
        </p:txBody>
      </p:sp>
    </p:spTree>
    <p:extLst>
      <p:ext uri="{BB962C8B-B14F-4D97-AF65-F5344CB8AC3E}">
        <p14:creationId xmlns:p14="http://schemas.microsoft.com/office/powerpoint/2010/main" val="4008643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lgn="just">
              <a:buNone/>
            </a:pPr>
            <a:r>
              <a:rPr lang="el-GR" dirty="0"/>
              <a:t>Τα αυξανόμενα επίπεδα συντριμμιών στους ωκεανούς του κόσμου έχουν επίσης σημαντικές περιβαλλοντικές και οικονομικές επιπτώσεις. Προκύπτουν έτσι οικονομικές απώλειες  στην αλιεία αλλά και σε άλλους κλάδους, όπως προκύπτει κι ένα μεγάλο κόστος για τον καθαρισμό τους. Όταν δε πρόκειται για κάποιο δεξαμενόπλοιο όπου τόνοι πετρελαίου χύνονται στη θάλασσα τότε η οικολογική καταστροφή είναι τεράστια, ανυπολόγιστη. Ακολουθείται βεβαίως  κι από την οικονομική καταστροφή αφού περίπου το 80% του συνόλου του τουρισμού πραγματοποιείται σε παράκτιες περιοχές.</a:t>
            </a:r>
            <a:endParaRPr lang="en-GB" dirty="0"/>
          </a:p>
        </p:txBody>
      </p:sp>
    </p:spTree>
    <p:extLst>
      <p:ext uri="{BB962C8B-B14F-4D97-AF65-F5344CB8AC3E}">
        <p14:creationId xmlns:p14="http://schemas.microsoft.com/office/powerpoint/2010/main" val="669392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lgn="just">
              <a:buNone/>
            </a:pPr>
            <a:r>
              <a:rPr lang="el-GR" dirty="0"/>
              <a:t>Ακόμη, η ολοένα αυξανόμενη τουριστική βιομηχανία που σχετίζεται με τη θάλασσα  απειλεί κι αυτή με τη σειρά της  την εύρυθμη λειτουργία των οικοσυστημάτων κι αν δεν γίνει προσεκτική διαχείριση της , ο τουρισμός μπορεί να αποτελέσει τελικά σημαντική απειλή για τους φυσικούς πόρους από τους οποίους εξαρτάται, καθώς και για τον τοπικό πολιτισμό και τη βιομηχανία.  </a:t>
            </a:r>
            <a:endParaRPr lang="en-US" dirty="0"/>
          </a:p>
          <a:p>
            <a:pPr marL="0" indent="0" algn="just">
              <a:buNone/>
            </a:pPr>
            <a:endParaRPr lang="en-US" dirty="0"/>
          </a:p>
          <a:p>
            <a:pPr marL="0" indent="0" algn="just">
              <a:buNone/>
            </a:pPr>
            <a:r>
              <a:rPr lang="el-GR" dirty="0"/>
              <a:t>Τέλος η  παγκόσμια κάλυψη των θαλάσσιων προστατευόμενων περιοχών αυξήθηκε οδηγώντας στην απώλεια μέρους του οικοσυστήματος τους.</a:t>
            </a:r>
            <a:endParaRPr lang="en-GB" dirty="0"/>
          </a:p>
        </p:txBody>
      </p:sp>
    </p:spTree>
    <p:extLst>
      <p:ext uri="{BB962C8B-B14F-4D97-AF65-F5344CB8AC3E}">
        <p14:creationId xmlns:p14="http://schemas.microsoft.com/office/powerpoint/2010/main" val="656114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2286000"/>
          </a:xfrm>
        </p:spPr>
        <p:txBody>
          <a:bodyPr>
            <a:noAutofit/>
          </a:bodyPr>
          <a:lstStyle/>
          <a:p>
            <a:r>
              <a:rPr lang="el-GR" sz="4400" dirty="0"/>
              <a:t>Στόχος λοιπόν της ατζέντας 2030 για τη βιώσιμη ανάπτυξη κι όσον αφορά στη ζωή στο νερό είναι σταδιακά:</a:t>
            </a:r>
            <a:endParaRPr lang="en-GB" sz="4400" dirty="0"/>
          </a:p>
        </p:txBody>
      </p:sp>
      <p:sp>
        <p:nvSpPr>
          <p:cNvPr id="3" name="Content Placeholder 2"/>
          <p:cNvSpPr>
            <a:spLocks noGrp="1"/>
          </p:cNvSpPr>
          <p:nvPr>
            <p:ph idx="1"/>
          </p:nvPr>
        </p:nvSpPr>
        <p:spPr>
          <a:xfrm>
            <a:off x="457200" y="3581400"/>
            <a:ext cx="8229600" cy="2544763"/>
          </a:xfrm>
        </p:spPr>
        <p:txBody>
          <a:bodyPr/>
          <a:lstStyle/>
          <a:p>
            <a:r>
              <a:rPr lang="el-GR" dirty="0"/>
              <a:t> </a:t>
            </a:r>
            <a:r>
              <a:rPr lang="en-US" dirty="0"/>
              <a:t>N</a:t>
            </a:r>
            <a:r>
              <a:rPr lang="el-GR" dirty="0"/>
              <a:t>α μειωθεί  η θαλάσσια ρύπανση</a:t>
            </a:r>
            <a:r>
              <a:rPr lang="en-US" dirty="0"/>
              <a:t>.</a:t>
            </a:r>
          </a:p>
          <a:p>
            <a:r>
              <a:rPr lang="en-US" dirty="0"/>
              <a:t>N</a:t>
            </a:r>
            <a:r>
              <a:rPr lang="el-GR" dirty="0"/>
              <a:t>α προστατευτούν τα θαλάσσια και παράκτια οικοσυστήματα από την αλόγιστη ανθρώπινη δραστηριότητα και να ελαχιστοποιηθούν στο μέτρο του δυνατού οι επιπτώσεις της κλιματικής αλλαγής.</a:t>
            </a:r>
            <a:endParaRPr lang="en-GB" dirty="0"/>
          </a:p>
        </p:txBody>
      </p:sp>
    </p:spTree>
    <p:extLst>
      <p:ext uri="{BB962C8B-B14F-4D97-AF65-F5344CB8AC3E}">
        <p14:creationId xmlns:p14="http://schemas.microsoft.com/office/powerpoint/2010/main" val="3283515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274</TotalTime>
  <Words>3551</Words>
  <Application>Microsoft Macintosh PowerPoint</Application>
  <PresentationFormat>Προβολή στην οθόνη (4:3)</PresentationFormat>
  <Paragraphs>193</Paragraphs>
  <Slides>41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41</vt:i4>
      </vt:variant>
    </vt:vector>
  </HeadingPairs>
  <TitlesOfParts>
    <vt:vector size="47" baseType="lpstr">
      <vt:lpstr>Arial</vt:lpstr>
      <vt:lpstr>Calibri</vt:lpstr>
      <vt:lpstr>Constantia</vt:lpstr>
      <vt:lpstr>Wingdings</vt:lpstr>
      <vt:lpstr>Wingdings 2</vt:lpstr>
      <vt:lpstr>Flow</vt:lpstr>
      <vt:lpstr>Εργασία στο πλαίσιο του μαθήματος  Ε2. Περιβαλλοντικά ζητήματα στην προοπτική της αειφόρου ανάπτυξης.</vt:lpstr>
      <vt:lpstr>Α’ μέρος</vt:lpstr>
      <vt:lpstr>Γιατί είναι τόσο σημαντικό το υδάτινο στοιχείο του πλανήτη μας ώστε η διατήρηση και σωστή διαχείριση του να τίθεται ως στόχος στην Ατζέντα 2030 για τη βιώσιμη ανάπτυξη;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Στόχος λοιπόν της ατζέντας 2030 για τη βιώσιμη ανάπτυξη κι όσον αφορά στη ζωή στο νερό είναι σταδιακά:</vt:lpstr>
      <vt:lpstr>Παρουσίαση του PowerPoint</vt:lpstr>
      <vt:lpstr>Πώς όμως μπορεί να γίνουν τα παραπάνω;</vt:lpstr>
      <vt:lpstr>Παρουσίαση του PowerPoint</vt:lpstr>
      <vt:lpstr>Παρουσίαση του PowerPoint</vt:lpstr>
      <vt:lpstr>Παρουσίαση του PowerPoint</vt:lpstr>
      <vt:lpstr>Β’ μέρος:</vt:lpstr>
      <vt:lpstr>Παρουσίαση του PowerPoint</vt:lpstr>
      <vt:lpstr>Παιδαγωγική διαδικασία (1/10)</vt:lpstr>
      <vt:lpstr>Παιδαγωγική διαδικασία (2/10)</vt:lpstr>
      <vt:lpstr>Παρουσίαση του PowerPoint</vt:lpstr>
      <vt:lpstr>Παρουσίαση του PowerPoint</vt:lpstr>
      <vt:lpstr>Παρουσίαση του PowerPoint</vt:lpstr>
      <vt:lpstr>Παρουσίαση του PowerPoint</vt:lpstr>
      <vt:lpstr>2 μήνες με έναρξη τον Μάρτιο</vt:lpstr>
      <vt:lpstr>Παρουσίαση του PowerPoint</vt:lpstr>
      <vt:lpstr>Επισκέψεις και συνεργασία με φορείς και επαγγελματίες.</vt:lpstr>
      <vt:lpstr>Παρουσίαση του PowerPoint</vt:lpstr>
      <vt:lpstr>Παιδαγωγική διαδικασία (10/10)</vt:lpstr>
      <vt:lpstr>Διάχυση γνώσεων και άνοιγμα στην κοινωνία.</vt:lpstr>
      <vt:lpstr>Δραστηριότητες</vt:lpstr>
      <vt:lpstr>Θεματική ενότητα 1.  Η ζωή στη θάλασσα και κίνδυνοι που την απειλούν.</vt:lpstr>
      <vt:lpstr>Παρουσίαση του PowerPoint</vt:lpstr>
      <vt:lpstr>Παρουσίαση του PowerPoint</vt:lpstr>
      <vt:lpstr>Παρουσίαση του PowerPoint</vt:lpstr>
      <vt:lpstr>Δραστηριότητα 1.2. Ερωτήσεις.</vt:lpstr>
      <vt:lpstr>Δραστηριότητα 1.3. Δραματοποίηση.</vt:lpstr>
      <vt:lpstr>Δραστηριότητα 1.4. Μουσική επένδυση.</vt:lpstr>
      <vt:lpstr>Δραστηριότητα 1.5. Αφήγηση με ζωγραφική και μουσική επένδυση.</vt:lpstr>
      <vt:lpstr>Θεματική ενότητα 2. Κατηγορίες ψαριών: απειλούμενα με εξαφάνιση – βρώσιμα – δηλητηριώδη. </vt:lpstr>
      <vt:lpstr>Παρουσίαση του PowerPoint</vt:lpstr>
      <vt:lpstr>Δραστηριότητα 2.2. Παιχνίδι με κάρτες «Μάντεψε τι έχω!».</vt:lpstr>
      <vt:lpstr>Τέλος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Nana Poos</dc:creator>
  <cp:lastModifiedBy>Thanos Mogias</cp:lastModifiedBy>
  <cp:revision>52</cp:revision>
  <dcterms:created xsi:type="dcterms:W3CDTF">2006-08-16T00:00:00Z</dcterms:created>
  <dcterms:modified xsi:type="dcterms:W3CDTF">2023-05-25T17:24:40Z</dcterms:modified>
</cp:coreProperties>
</file>