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5"/>
  </p:normalViewPr>
  <p:slideViewPr>
    <p:cSldViewPr>
      <p:cViewPr varScale="1">
        <p:scale>
          <a:sx n="103" d="100"/>
          <a:sy n="103" d="100"/>
        </p:scale>
        <p:origin x="1784" y="1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Ευθεία γραμμή σύνδεσης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Τίτλος 28"/>
          <p:cNvSpPr>
            <a:spLocks noGrp="1"/>
          </p:cNvSpPr>
          <p:nvPr>
            <p:ph type="ctrTitle"/>
          </p:nvPr>
        </p:nvSpPr>
        <p:spPr>
          <a:xfrm>
            <a:off x="381000" y="4853411"/>
            <a:ext cx="8458200" cy="1222375"/>
          </a:xfrm>
        </p:spPr>
        <p:txBody>
          <a:bodyPr anchor="t"/>
          <a:lstStyle/>
          <a:p>
            <a:r>
              <a:rPr kumimoji="0" lang="el-GR"/>
              <a:t>Στυλ κύριου τίτλου</a:t>
            </a:r>
            <a:endParaRPr kumimoji="0" lang="en-US"/>
          </a:p>
        </p:txBody>
      </p:sp>
      <p:sp>
        <p:nvSpPr>
          <p:cNvPr id="9" name="Υπότιτλος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Στυλ κύριου υπότιτλου</a:t>
            </a:r>
            <a:endParaRPr kumimoji="0" lang="en-US"/>
          </a:p>
        </p:txBody>
      </p:sp>
      <p:sp>
        <p:nvSpPr>
          <p:cNvPr id="16" name="Θέση ημερομηνίας 15"/>
          <p:cNvSpPr>
            <a:spLocks noGrp="1"/>
          </p:cNvSpPr>
          <p:nvPr>
            <p:ph type="dt" sz="half" idx="10"/>
          </p:nvPr>
        </p:nvSpPr>
        <p:spPr/>
        <p:txBody>
          <a:bodyPr/>
          <a:lstStyle/>
          <a:p>
            <a:fld id="{B2FFA7F6-C02D-40D3-8BC8-2EB549DACEFE}" type="datetimeFigureOut">
              <a:rPr lang="el-GR" smtClean="0"/>
              <a:t>26/5/23</a:t>
            </a:fld>
            <a:endParaRPr lang="el-GR"/>
          </a:p>
        </p:txBody>
      </p:sp>
      <p:sp>
        <p:nvSpPr>
          <p:cNvPr id="2" name="Θέση υποσέλιδου 1"/>
          <p:cNvSpPr>
            <a:spLocks noGrp="1"/>
          </p:cNvSpPr>
          <p:nvPr>
            <p:ph type="ftr" sz="quarter" idx="11"/>
          </p:nvPr>
        </p:nvSpPr>
        <p:spPr/>
        <p:txBody>
          <a:bodyPr/>
          <a:lstStyle/>
          <a:p>
            <a:endParaRPr lang="el-GR"/>
          </a:p>
        </p:txBody>
      </p:sp>
      <p:sp>
        <p:nvSpPr>
          <p:cNvPr id="15" name="Θέση αριθμού διαφάνειας 14"/>
          <p:cNvSpPr>
            <a:spLocks noGrp="1"/>
          </p:cNvSpPr>
          <p:nvPr>
            <p:ph type="sldNum" sz="quarter" idx="12"/>
          </p:nvPr>
        </p:nvSpPr>
        <p:spPr>
          <a:xfrm>
            <a:off x="8229600" y="6473952"/>
            <a:ext cx="758952" cy="246888"/>
          </a:xfrm>
        </p:spPr>
        <p:txBody>
          <a:bodyPr/>
          <a:lstStyle/>
          <a:p>
            <a:fld id="{CC356A59-D611-46F9-8C16-7EBB512A91F1}"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ημερομηνίας 3"/>
          <p:cNvSpPr>
            <a:spLocks noGrp="1"/>
          </p:cNvSpPr>
          <p:nvPr>
            <p:ph type="dt" sz="half" idx="10"/>
          </p:nvPr>
        </p:nvSpPr>
        <p:spPr/>
        <p:txBody>
          <a:bodyPr/>
          <a:lstStyle/>
          <a:p>
            <a:fld id="{B2FFA7F6-C02D-40D3-8BC8-2EB549DACEFE}" type="datetimeFigureOut">
              <a:rPr lang="el-GR" smtClean="0"/>
              <a:t>26/5/23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C356A59-D611-46F9-8C16-7EBB512A91F1}"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858000" y="549276"/>
            <a:ext cx="1828800" cy="5851525"/>
          </a:xfrm>
        </p:spPr>
        <p:txBody>
          <a:bodyPr vert="eaVert"/>
          <a:lstStyle/>
          <a:p>
            <a:r>
              <a:rPr kumimoji="0" lang="el-GR"/>
              <a:t>Στυλ κύριου τίτλου</a:t>
            </a:r>
            <a:endParaRPr kumimoji="0" lang="en-US"/>
          </a:p>
        </p:txBody>
      </p:sp>
      <p:sp>
        <p:nvSpPr>
          <p:cNvPr id="3" name="Θέση κατακόρυφου κειμένου 2"/>
          <p:cNvSpPr>
            <a:spLocks noGrp="1"/>
          </p:cNvSpPr>
          <p:nvPr>
            <p:ph type="body" orient="vert" idx="1"/>
          </p:nvPr>
        </p:nvSpPr>
        <p:spPr>
          <a:xfrm>
            <a:off x="457200" y="549276"/>
            <a:ext cx="6248400" cy="5851525"/>
          </a:xfrm>
        </p:spPr>
        <p:txBody>
          <a:bodyPr vert="eaVer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ημερομηνίας 3"/>
          <p:cNvSpPr>
            <a:spLocks noGrp="1"/>
          </p:cNvSpPr>
          <p:nvPr>
            <p:ph type="dt" sz="half" idx="10"/>
          </p:nvPr>
        </p:nvSpPr>
        <p:spPr/>
        <p:txBody>
          <a:bodyPr/>
          <a:lstStyle/>
          <a:p>
            <a:fld id="{B2FFA7F6-C02D-40D3-8BC8-2EB549DACEFE}" type="datetimeFigureOut">
              <a:rPr lang="el-GR" smtClean="0"/>
              <a:t>26/5/23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C356A59-D611-46F9-8C16-7EBB512A91F1}"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2" name="Τίτλος 21"/>
          <p:cNvSpPr>
            <a:spLocks noGrp="1"/>
          </p:cNvSpPr>
          <p:nvPr>
            <p:ph type="title"/>
          </p:nvPr>
        </p:nvSpPr>
        <p:spPr/>
        <p:txBody>
          <a:bodyPr/>
          <a:lstStyle/>
          <a:p>
            <a:r>
              <a:rPr kumimoji="0" lang="el-GR"/>
              <a:t>Στυλ κύριου τίτλου</a:t>
            </a:r>
            <a:endParaRPr kumimoji="0" lang="en-US"/>
          </a:p>
        </p:txBody>
      </p:sp>
      <p:sp>
        <p:nvSpPr>
          <p:cNvPr id="27" name="Θέση περιεχομένου 26"/>
          <p:cNvSpPr>
            <a:spLocks noGrp="1"/>
          </p:cNvSpPr>
          <p:nvPr>
            <p:ph idx="1"/>
          </p:nvPr>
        </p:nvSpPr>
        <p:spPr/>
        <p:txBody>
          <a:body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25" name="Θέση ημερομηνίας 24"/>
          <p:cNvSpPr>
            <a:spLocks noGrp="1"/>
          </p:cNvSpPr>
          <p:nvPr>
            <p:ph type="dt" sz="half" idx="10"/>
          </p:nvPr>
        </p:nvSpPr>
        <p:spPr/>
        <p:txBody>
          <a:bodyPr/>
          <a:lstStyle/>
          <a:p>
            <a:fld id="{B2FFA7F6-C02D-40D3-8BC8-2EB549DACEFE}" type="datetimeFigureOut">
              <a:rPr lang="el-GR" smtClean="0"/>
              <a:t>26/5/23</a:t>
            </a:fld>
            <a:endParaRPr lang="el-GR"/>
          </a:p>
        </p:txBody>
      </p:sp>
      <p:sp>
        <p:nvSpPr>
          <p:cNvPr id="19" name="Θέση υποσέλιδου 18"/>
          <p:cNvSpPr>
            <a:spLocks noGrp="1"/>
          </p:cNvSpPr>
          <p:nvPr>
            <p:ph type="ftr" sz="quarter" idx="11"/>
          </p:nvPr>
        </p:nvSpPr>
        <p:spPr>
          <a:xfrm>
            <a:off x="3581400" y="76200"/>
            <a:ext cx="2895600" cy="288925"/>
          </a:xfrm>
        </p:spPr>
        <p:txBody>
          <a:bodyPr/>
          <a:lstStyle/>
          <a:p>
            <a:endParaRPr lang="el-GR"/>
          </a:p>
        </p:txBody>
      </p:sp>
      <p:sp>
        <p:nvSpPr>
          <p:cNvPr id="16" name="Θέση αριθμού διαφάνειας 15"/>
          <p:cNvSpPr>
            <a:spLocks noGrp="1"/>
          </p:cNvSpPr>
          <p:nvPr>
            <p:ph type="sldNum" sz="quarter" idx="12"/>
          </p:nvPr>
        </p:nvSpPr>
        <p:spPr>
          <a:xfrm>
            <a:off x="8229600" y="6473952"/>
            <a:ext cx="758952" cy="246888"/>
          </a:xfrm>
        </p:spPr>
        <p:txBody>
          <a:bodyPr/>
          <a:lstStyle/>
          <a:p>
            <a:fld id="{CC356A59-D611-46F9-8C16-7EBB512A91F1}"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7" name="Ευθεία γραμμή σύνδεσης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Θέση κειμένου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Στυλ υποδείγματος κειμένου</a:t>
            </a:r>
          </a:p>
        </p:txBody>
      </p:sp>
      <p:sp>
        <p:nvSpPr>
          <p:cNvPr id="19" name="Θέση ημερομηνίας 18"/>
          <p:cNvSpPr>
            <a:spLocks noGrp="1"/>
          </p:cNvSpPr>
          <p:nvPr>
            <p:ph type="dt" sz="half" idx="10"/>
          </p:nvPr>
        </p:nvSpPr>
        <p:spPr/>
        <p:txBody>
          <a:bodyPr/>
          <a:lstStyle/>
          <a:p>
            <a:fld id="{B2FFA7F6-C02D-40D3-8BC8-2EB549DACEFE}" type="datetimeFigureOut">
              <a:rPr lang="el-GR" smtClean="0"/>
              <a:t>26/5/23</a:t>
            </a:fld>
            <a:endParaRPr lang="el-GR"/>
          </a:p>
        </p:txBody>
      </p:sp>
      <p:sp>
        <p:nvSpPr>
          <p:cNvPr id="11" name="Θέση υποσέλιδου 10"/>
          <p:cNvSpPr>
            <a:spLocks noGrp="1"/>
          </p:cNvSpPr>
          <p:nvPr>
            <p:ph type="ftr" sz="quarter" idx="11"/>
          </p:nvPr>
        </p:nvSpPr>
        <p:spPr/>
        <p:txBody>
          <a:bodyPr/>
          <a:lstStyle/>
          <a:p>
            <a:endParaRPr lang="el-GR"/>
          </a:p>
        </p:txBody>
      </p:sp>
      <p:sp>
        <p:nvSpPr>
          <p:cNvPr id="16" name="Θέση αριθμού διαφάνειας 15"/>
          <p:cNvSpPr>
            <a:spLocks noGrp="1"/>
          </p:cNvSpPr>
          <p:nvPr>
            <p:ph type="sldNum" sz="quarter" idx="12"/>
          </p:nvPr>
        </p:nvSpPr>
        <p:spPr/>
        <p:txBody>
          <a:bodyPr/>
          <a:lstStyle/>
          <a:p>
            <a:fld id="{CC356A59-D611-46F9-8C16-7EBB512A91F1}" type="slidenum">
              <a:rPr lang="el-GR" smtClean="0"/>
              <a:t>‹#›</a:t>
            </a:fld>
            <a:endParaRPr lang="el-GR"/>
          </a:p>
        </p:txBody>
      </p:sp>
      <p:sp>
        <p:nvSpPr>
          <p:cNvPr id="8" name="Τίτλος 7"/>
          <p:cNvSpPr>
            <a:spLocks noGrp="1"/>
          </p:cNvSpPr>
          <p:nvPr>
            <p:ph type="title"/>
          </p:nvPr>
        </p:nvSpPr>
        <p:spPr>
          <a:xfrm>
            <a:off x="180475" y="2947085"/>
            <a:ext cx="8686800" cy="1184825"/>
          </a:xfrm>
        </p:spPr>
        <p:txBody>
          <a:bodyPr rtlCol="0" anchor="t"/>
          <a:lstStyle>
            <a:lvl1pPr algn="r">
              <a:defRPr/>
            </a:lvl1pPr>
          </a:lstStyle>
          <a:p>
            <a:r>
              <a:rPr kumimoji="0" lang="el-GR"/>
              <a:t>Στυλ κύριου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0" name="Τίτλος 19"/>
          <p:cNvSpPr>
            <a:spLocks noGrp="1"/>
          </p:cNvSpPr>
          <p:nvPr>
            <p:ph type="title"/>
          </p:nvPr>
        </p:nvSpPr>
        <p:spPr>
          <a:xfrm>
            <a:off x="301752" y="457200"/>
            <a:ext cx="8686800" cy="841248"/>
          </a:xfrm>
        </p:spPr>
        <p:txBody>
          <a:bodyPr/>
          <a:lstStyle/>
          <a:p>
            <a:r>
              <a:rPr kumimoji="0" lang="el-GR"/>
              <a:t>Στυλ κύριου τίτλου</a:t>
            </a:r>
            <a:endParaRPr kumimoji="0" lang="en-US"/>
          </a:p>
        </p:txBody>
      </p:sp>
      <p:sp>
        <p:nvSpPr>
          <p:cNvPr id="14" name="Θέση περιεχομένου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3" name="Θέση περιεχομένου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21" name="Θέση ημερομηνίας 20"/>
          <p:cNvSpPr>
            <a:spLocks noGrp="1"/>
          </p:cNvSpPr>
          <p:nvPr>
            <p:ph type="dt" sz="half" idx="10"/>
          </p:nvPr>
        </p:nvSpPr>
        <p:spPr/>
        <p:txBody>
          <a:bodyPr/>
          <a:lstStyle/>
          <a:p>
            <a:fld id="{B2FFA7F6-C02D-40D3-8BC8-2EB549DACEFE}" type="datetimeFigureOut">
              <a:rPr lang="el-GR" smtClean="0"/>
              <a:t>26/5/23</a:t>
            </a:fld>
            <a:endParaRPr lang="el-GR"/>
          </a:p>
        </p:txBody>
      </p:sp>
      <p:sp>
        <p:nvSpPr>
          <p:cNvPr id="10" name="Θέση υποσέλιδου 9"/>
          <p:cNvSpPr>
            <a:spLocks noGrp="1"/>
          </p:cNvSpPr>
          <p:nvPr>
            <p:ph type="ftr" sz="quarter" idx="11"/>
          </p:nvPr>
        </p:nvSpPr>
        <p:spPr/>
        <p:txBody>
          <a:bodyPr/>
          <a:lstStyle/>
          <a:p>
            <a:endParaRPr lang="el-GR"/>
          </a:p>
        </p:txBody>
      </p:sp>
      <p:sp>
        <p:nvSpPr>
          <p:cNvPr id="31" name="Θέση αριθμού διαφάνειας 30"/>
          <p:cNvSpPr>
            <a:spLocks noGrp="1"/>
          </p:cNvSpPr>
          <p:nvPr>
            <p:ph type="sldNum" sz="quarter" idx="12"/>
          </p:nvPr>
        </p:nvSpPr>
        <p:spPr/>
        <p:txBody>
          <a:bodyPr/>
          <a:lstStyle/>
          <a:p>
            <a:fld id="{CC356A59-D611-46F9-8C16-7EBB512A91F1}"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9" name="Τίτλος 28"/>
          <p:cNvSpPr>
            <a:spLocks noGrp="1"/>
          </p:cNvSpPr>
          <p:nvPr>
            <p:ph type="title"/>
          </p:nvPr>
        </p:nvSpPr>
        <p:spPr>
          <a:xfrm>
            <a:off x="304800" y="5410200"/>
            <a:ext cx="8610600" cy="882650"/>
          </a:xfrm>
        </p:spPr>
        <p:txBody>
          <a:bodyPr anchor="ctr"/>
          <a:lstStyle>
            <a:lvl1pPr>
              <a:defRPr/>
            </a:lvl1pPr>
          </a:lstStyle>
          <a:p>
            <a:r>
              <a:rPr kumimoji="0" lang="el-GR"/>
              <a:t>Στυλ κύριου τίτλου</a:t>
            </a:r>
            <a:endParaRPr kumimoji="0" lang="en-US"/>
          </a:p>
        </p:txBody>
      </p:sp>
      <p:sp>
        <p:nvSpPr>
          <p:cNvPr id="13" name="Θέση κειμένου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Στυλ υποδείγματος κειμένου</a:t>
            </a:r>
          </a:p>
        </p:txBody>
      </p:sp>
      <p:sp>
        <p:nvSpPr>
          <p:cNvPr id="25" name="Θέση κειμένου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Στυλ υποδείγματος κειμένου</a:t>
            </a:r>
          </a:p>
        </p:txBody>
      </p:sp>
      <p:sp>
        <p:nvSpPr>
          <p:cNvPr id="4" name="Θέση περιεχομένου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28" name="Θέση περιεχομένου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0" name="Θέση ημερομηνίας 9"/>
          <p:cNvSpPr>
            <a:spLocks noGrp="1"/>
          </p:cNvSpPr>
          <p:nvPr>
            <p:ph type="dt" sz="half" idx="10"/>
          </p:nvPr>
        </p:nvSpPr>
        <p:spPr/>
        <p:txBody>
          <a:bodyPr/>
          <a:lstStyle/>
          <a:p>
            <a:fld id="{B2FFA7F6-C02D-40D3-8BC8-2EB549DACEFE}" type="datetimeFigureOut">
              <a:rPr lang="el-GR" smtClean="0"/>
              <a:t>26/5/23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a:xfrm>
            <a:off x="8229600" y="6477000"/>
            <a:ext cx="762000" cy="246888"/>
          </a:xfrm>
        </p:spPr>
        <p:txBody>
          <a:bodyPr/>
          <a:lstStyle/>
          <a:p>
            <a:fld id="{CC356A59-D611-46F9-8C16-7EBB512A91F1}" type="slidenum">
              <a:rPr lang="el-GR" smtClean="0"/>
              <a:t>‹#›</a:t>
            </a:fld>
            <a:endParaRPr lang="el-GR"/>
          </a:p>
        </p:txBody>
      </p:sp>
      <p:sp>
        <p:nvSpPr>
          <p:cNvPr id="11" name="Ευθεία γραμμή σύνδεσης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0" name="Τίτλος 29"/>
          <p:cNvSpPr>
            <a:spLocks noGrp="1"/>
          </p:cNvSpPr>
          <p:nvPr>
            <p:ph type="title"/>
          </p:nvPr>
        </p:nvSpPr>
        <p:spPr>
          <a:xfrm>
            <a:off x="301752" y="457200"/>
            <a:ext cx="8686800" cy="841248"/>
          </a:xfrm>
        </p:spPr>
        <p:txBody>
          <a:bodyPr/>
          <a:lstStyle/>
          <a:p>
            <a:r>
              <a:rPr kumimoji="0" lang="el-GR"/>
              <a:t>Στυλ κύριου τίτλου</a:t>
            </a:r>
            <a:endParaRPr kumimoji="0" lang="en-US"/>
          </a:p>
        </p:txBody>
      </p:sp>
      <p:sp>
        <p:nvSpPr>
          <p:cNvPr id="12" name="Θέση ημερομηνίας 11"/>
          <p:cNvSpPr>
            <a:spLocks noGrp="1"/>
          </p:cNvSpPr>
          <p:nvPr>
            <p:ph type="dt" sz="half" idx="10"/>
          </p:nvPr>
        </p:nvSpPr>
        <p:spPr/>
        <p:txBody>
          <a:bodyPr/>
          <a:lstStyle/>
          <a:p>
            <a:fld id="{B2FFA7F6-C02D-40D3-8BC8-2EB549DACEFE}" type="datetimeFigureOut">
              <a:rPr lang="el-GR" smtClean="0"/>
              <a:t>26/5/23</a:t>
            </a:fld>
            <a:endParaRPr lang="el-GR"/>
          </a:p>
        </p:txBody>
      </p:sp>
      <p:sp>
        <p:nvSpPr>
          <p:cNvPr id="21" name="Θέση υποσέλιδου 20"/>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C356A59-D611-46F9-8C16-7EBB512A91F1}"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3" name="Θέση ημερομηνίας 2"/>
          <p:cNvSpPr>
            <a:spLocks noGrp="1"/>
          </p:cNvSpPr>
          <p:nvPr>
            <p:ph type="dt" sz="half" idx="10"/>
          </p:nvPr>
        </p:nvSpPr>
        <p:spPr/>
        <p:txBody>
          <a:bodyPr/>
          <a:lstStyle/>
          <a:p>
            <a:fld id="{B2FFA7F6-C02D-40D3-8BC8-2EB549DACEFE}" type="datetimeFigureOut">
              <a:rPr lang="el-GR" smtClean="0"/>
              <a:t>26/5/23</a:t>
            </a:fld>
            <a:endParaRPr lang="el-GR"/>
          </a:p>
        </p:txBody>
      </p:sp>
      <p:sp>
        <p:nvSpPr>
          <p:cNvPr id="24" name="Θέση υποσέλιδου 23"/>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CC356A59-D611-46F9-8C16-7EBB512A91F1}"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Ευθεία γραμμή σύνδεσης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Τίτλος 11"/>
          <p:cNvSpPr>
            <a:spLocks noGrp="1"/>
          </p:cNvSpPr>
          <p:nvPr>
            <p:ph type="title"/>
          </p:nvPr>
        </p:nvSpPr>
        <p:spPr>
          <a:xfrm>
            <a:off x="457200" y="5486400"/>
            <a:ext cx="8458200" cy="520700"/>
          </a:xfrm>
        </p:spPr>
        <p:txBody>
          <a:bodyPr anchor="ctr"/>
          <a:lstStyle>
            <a:lvl1pPr algn="l">
              <a:buNone/>
              <a:defRPr sz="2000" b="1"/>
            </a:lvl1pPr>
          </a:lstStyle>
          <a:p>
            <a:r>
              <a:rPr kumimoji="0" lang="el-GR"/>
              <a:t>Στυλ κύριου τίτλου</a:t>
            </a:r>
            <a:endParaRPr kumimoji="0" lang="en-US"/>
          </a:p>
        </p:txBody>
      </p:sp>
      <p:sp>
        <p:nvSpPr>
          <p:cNvPr id="26" name="Θέση κειμένου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a:t>Στυλ υποδείγματος κειμένου</a:t>
            </a:r>
          </a:p>
        </p:txBody>
      </p:sp>
      <p:sp>
        <p:nvSpPr>
          <p:cNvPr id="14" name="Θέση περιεχομένου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25" name="Θέση ημερομηνίας 24"/>
          <p:cNvSpPr>
            <a:spLocks noGrp="1"/>
          </p:cNvSpPr>
          <p:nvPr>
            <p:ph type="dt" sz="half" idx="10"/>
          </p:nvPr>
        </p:nvSpPr>
        <p:spPr/>
        <p:txBody>
          <a:bodyPr/>
          <a:lstStyle/>
          <a:p>
            <a:fld id="{B2FFA7F6-C02D-40D3-8BC8-2EB549DACEFE}" type="datetimeFigureOut">
              <a:rPr lang="el-GR" smtClean="0"/>
              <a:t>26/5/23</a:t>
            </a:fld>
            <a:endParaRPr lang="el-GR"/>
          </a:p>
        </p:txBody>
      </p:sp>
      <p:sp>
        <p:nvSpPr>
          <p:cNvPr id="29" name="Θέση υποσέλιδου 28"/>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CC356A59-D611-46F9-8C16-7EBB512A91F1}"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3" name="Θέση εικόνας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l-GR"/>
              <a:t>Κάντε κλικ στο εικονίδιο για να προσθέσετε μια εικόνα</a:t>
            </a:r>
            <a:endParaRPr kumimoji="0" lang="en-US" dirty="0"/>
          </a:p>
        </p:txBody>
      </p:sp>
      <p:sp>
        <p:nvSpPr>
          <p:cNvPr id="7" name="Θέση ημερομηνίας 6"/>
          <p:cNvSpPr>
            <a:spLocks noGrp="1"/>
          </p:cNvSpPr>
          <p:nvPr>
            <p:ph type="dt" sz="half" idx="10"/>
          </p:nvPr>
        </p:nvSpPr>
        <p:spPr/>
        <p:txBody>
          <a:bodyPr/>
          <a:lstStyle/>
          <a:p>
            <a:fld id="{B2FFA7F6-C02D-40D3-8BC8-2EB549DACEFE}" type="datetimeFigureOut">
              <a:rPr lang="el-GR" smtClean="0"/>
              <a:t>26/5/23</a:t>
            </a:fld>
            <a:endParaRPr lang="el-GR"/>
          </a:p>
        </p:txBody>
      </p:sp>
      <p:sp>
        <p:nvSpPr>
          <p:cNvPr id="5" name="Θέση υποσέλιδου 4"/>
          <p:cNvSpPr>
            <a:spLocks noGrp="1"/>
          </p:cNvSpPr>
          <p:nvPr>
            <p:ph type="ftr" sz="quarter" idx="11"/>
          </p:nvPr>
        </p:nvSpPr>
        <p:spPr/>
        <p:txBody>
          <a:bodyPr/>
          <a:lstStyle/>
          <a:p>
            <a:endParaRPr lang="el-GR"/>
          </a:p>
        </p:txBody>
      </p:sp>
      <p:sp>
        <p:nvSpPr>
          <p:cNvPr id="31" name="Θέση αριθμού διαφάνειας 30"/>
          <p:cNvSpPr>
            <a:spLocks noGrp="1"/>
          </p:cNvSpPr>
          <p:nvPr>
            <p:ph type="sldNum" sz="quarter" idx="12"/>
          </p:nvPr>
        </p:nvSpPr>
        <p:spPr/>
        <p:txBody>
          <a:bodyPr/>
          <a:lstStyle/>
          <a:p>
            <a:fld id="{CC356A59-D611-46F9-8C16-7EBB512A91F1}" type="slidenum">
              <a:rPr lang="el-GR" smtClean="0"/>
              <a:t>‹#›</a:t>
            </a:fld>
            <a:endParaRPr lang="el-GR"/>
          </a:p>
        </p:txBody>
      </p:sp>
      <p:sp>
        <p:nvSpPr>
          <p:cNvPr id="17" name="Τίτλος 16"/>
          <p:cNvSpPr>
            <a:spLocks noGrp="1"/>
          </p:cNvSpPr>
          <p:nvPr>
            <p:ph type="title"/>
          </p:nvPr>
        </p:nvSpPr>
        <p:spPr>
          <a:xfrm>
            <a:off x="381000" y="4993760"/>
            <a:ext cx="5867400" cy="522288"/>
          </a:xfrm>
        </p:spPr>
        <p:txBody>
          <a:bodyPr anchor="ctr"/>
          <a:lstStyle>
            <a:lvl1pPr algn="l">
              <a:buNone/>
              <a:defRPr sz="2000" b="1"/>
            </a:lvl1pPr>
          </a:lstStyle>
          <a:p>
            <a:r>
              <a:rPr kumimoji="0" lang="el-GR"/>
              <a:t>Στυλ κύριου τίτλου</a:t>
            </a:r>
            <a:endParaRPr kumimoji="0" lang="en-US"/>
          </a:p>
        </p:txBody>
      </p:sp>
      <p:sp>
        <p:nvSpPr>
          <p:cNvPr id="26" name="Θέση κειμένου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l-GR"/>
              <a:t>Στυλ υποδείγματος κειμένου</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Ευθεία γραμμή σύνδεσης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Θέση κειμένου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l-GR"/>
              <a:t>Στυλ υποδείγματος κειμένου</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1" name="Θέση ημερομηνίας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2FFA7F6-C02D-40D3-8BC8-2EB549DACEFE}" type="datetimeFigureOut">
              <a:rPr lang="el-GR" smtClean="0"/>
              <a:t>26/5/23</a:t>
            </a:fld>
            <a:endParaRPr lang="el-GR"/>
          </a:p>
        </p:txBody>
      </p:sp>
      <p:sp>
        <p:nvSpPr>
          <p:cNvPr id="28" name="Θέση υποσέλιδου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l-GR"/>
          </a:p>
        </p:txBody>
      </p:sp>
      <p:sp>
        <p:nvSpPr>
          <p:cNvPr id="5" name="Θέση αριθμού διαφάνειας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C356A59-D611-46F9-8C16-7EBB512A91F1}" type="slidenum">
              <a:rPr lang="el-GR" smtClean="0"/>
              <a:t>‹#›</a:t>
            </a:fld>
            <a:endParaRPr lang="el-GR"/>
          </a:p>
        </p:txBody>
      </p:sp>
      <p:sp>
        <p:nvSpPr>
          <p:cNvPr id="10" name="Θέση τίτλου 9"/>
          <p:cNvSpPr>
            <a:spLocks noGrp="1"/>
          </p:cNvSpPr>
          <p:nvPr>
            <p:ph type="title"/>
          </p:nvPr>
        </p:nvSpPr>
        <p:spPr>
          <a:xfrm>
            <a:off x="304800" y="457200"/>
            <a:ext cx="8686800" cy="838200"/>
          </a:xfrm>
          <a:prstGeom prst="rect">
            <a:avLst/>
          </a:prstGeom>
        </p:spPr>
        <p:txBody>
          <a:bodyPr vert="horz" anchor="ctr">
            <a:normAutofit/>
          </a:bodyPr>
          <a:lstStyle/>
          <a:p>
            <a:r>
              <a:rPr kumimoji="0" lang="el-GR"/>
              <a:t>Στυλ κύριου τίτλου</a:t>
            </a:r>
            <a:endParaRPr kumimoji="0" lang="en-US"/>
          </a:p>
        </p:txBody>
      </p:sp>
      <p:sp>
        <p:nvSpPr>
          <p:cNvPr id="9" name="Ευθεία γραμμή σύνδεσης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Ευθεία γραμμή σύνδεσης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8"/>
          <p:cNvSpPr>
            <a:spLocks noGrp="1"/>
          </p:cNvSpPr>
          <p:nvPr>
            <p:ph type="title"/>
          </p:nvPr>
        </p:nvSpPr>
        <p:spPr/>
        <p:txBody>
          <a:bodyPr>
            <a:normAutofit/>
          </a:bodyPr>
          <a:lstStyle/>
          <a:p>
            <a:r>
              <a:rPr lang="el-GR" dirty="0"/>
              <a:t>ΑΠΟ ΤΟΥΣ ΣΤΟΧΟΥΣ ΒΙΩΣΙΜΗΣ ΑΝΑΠΤΥΞΗΣ Ο ΣΤΟΧΟΣ ΜΑΣ ΕΙΝΑΙ</a:t>
            </a:r>
          </a:p>
        </p:txBody>
      </p:sp>
      <p:sp>
        <p:nvSpPr>
          <p:cNvPr id="11" name="Θέση κειμένου 10"/>
          <p:cNvSpPr>
            <a:spLocks noGrp="1"/>
          </p:cNvSpPr>
          <p:nvPr>
            <p:ph type="body" idx="2"/>
          </p:nvPr>
        </p:nvSpPr>
        <p:spPr/>
        <p:txBody>
          <a:bodyPr>
            <a:normAutofit/>
          </a:bodyPr>
          <a:lstStyle/>
          <a:p>
            <a:r>
              <a:rPr lang="el-GR" dirty="0"/>
              <a:t>Η ΟΜΑΔΑ ΜΑΣ </a:t>
            </a:r>
          </a:p>
          <a:p>
            <a:r>
              <a:rPr lang="el-GR" dirty="0" err="1"/>
              <a:t>Καλώστου</a:t>
            </a:r>
            <a:r>
              <a:rPr lang="el-GR" dirty="0"/>
              <a:t> Χριστίνα  ΑΜ 4242022007</a:t>
            </a:r>
          </a:p>
          <a:p>
            <a:r>
              <a:rPr lang="el-GR" dirty="0" err="1"/>
              <a:t>Πίπου</a:t>
            </a:r>
            <a:r>
              <a:rPr lang="el-GR" dirty="0"/>
              <a:t> Σοφία ΑΜ 4242022024</a:t>
            </a:r>
          </a:p>
          <a:p>
            <a:endParaRPr lang="el-GR" dirty="0"/>
          </a:p>
          <a:p>
            <a:endParaRPr lang="el-GR" dirty="0"/>
          </a:p>
          <a:p>
            <a:r>
              <a:rPr lang="el-GR" dirty="0"/>
              <a:t>ΜΑΘΗΜΑ Ε2 : ΠΕΡΙΒΑΛΛΟΝΤΙΚΑ ΖΗΤΗΜΑΤΑ ΣΤΗΝ ΠΡΟΟΠΤΙΚΗ ΤΗΣ ΑΕΙΦΟΡΟΥ ΑΝΑΠΤΥΞΗΣ </a:t>
            </a:r>
          </a:p>
          <a:p>
            <a:r>
              <a:rPr lang="el-GR" dirty="0"/>
              <a:t>Εαρινό εξάμηνο : 2023 </a:t>
            </a:r>
          </a:p>
        </p:txBody>
      </p:sp>
      <p:sp>
        <p:nvSpPr>
          <p:cNvPr id="10" name="Θέση περιεχομένου 9"/>
          <p:cNvSpPr>
            <a:spLocks noGrp="1"/>
          </p:cNvSpPr>
          <p:nvPr>
            <p:ph sz="half" idx="1"/>
          </p:nvPr>
        </p:nvSpPr>
        <p:spPr/>
        <p:txBody>
          <a:bodyPr/>
          <a:lstStyle/>
          <a:p>
            <a:endParaRPr lang="el-GR" dirty="0"/>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7576" t="13062" r="28725" b="9795"/>
          <a:stretch/>
        </p:blipFill>
        <p:spPr bwMode="auto">
          <a:xfrm>
            <a:off x="3563888" y="116632"/>
            <a:ext cx="5328592"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8382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normAutofit/>
          </a:bodyPr>
          <a:lstStyle/>
          <a:p>
            <a:r>
              <a:rPr lang="el-GR" dirty="0"/>
              <a:t>Ο </a:t>
            </a:r>
            <a:r>
              <a:rPr lang="el-GR" dirty="0" err="1"/>
              <a:t>σΤΟχοΣ</a:t>
            </a:r>
            <a:r>
              <a:rPr lang="el-GR" dirty="0"/>
              <a:t> 15 </a:t>
            </a:r>
            <a:r>
              <a:rPr lang="el-GR" dirty="0" err="1"/>
              <a:t>επιδιΩκει</a:t>
            </a:r>
            <a:r>
              <a:rPr lang="el-GR" dirty="0"/>
              <a:t> </a:t>
            </a:r>
            <a:r>
              <a:rPr lang="el-GR" dirty="0" err="1"/>
              <a:t>έωΣ</a:t>
            </a:r>
            <a:r>
              <a:rPr lang="el-GR" dirty="0"/>
              <a:t> το 2020 </a:t>
            </a:r>
          </a:p>
        </p:txBody>
      </p:sp>
      <p:sp>
        <p:nvSpPr>
          <p:cNvPr id="6" name="Θέση περιεχομένου 5"/>
          <p:cNvSpPr>
            <a:spLocks noGrp="1"/>
          </p:cNvSpPr>
          <p:nvPr>
            <p:ph sz="half" idx="1"/>
          </p:nvPr>
        </p:nvSpPr>
        <p:spPr/>
        <p:txBody>
          <a:bodyPr>
            <a:normAutofit/>
          </a:bodyPr>
          <a:lstStyle/>
          <a:p>
            <a:pPr marL="0" indent="0">
              <a:buNone/>
            </a:pPr>
            <a:r>
              <a:rPr lang="el-GR" dirty="0"/>
              <a:t>Να διασφαλιστεί η : </a:t>
            </a:r>
          </a:p>
          <a:p>
            <a:r>
              <a:rPr lang="el-GR" dirty="0"/>
              <a:t>διατήρηση</a:t>
            </a:r>
          </a:p>
          <a:p>
            <a:r>
              <a:rPr lang="el-GR" dirty="0"/>
              <a:t>αποκατάσταση και </a:t>
            </a:r>
          </a:p>
          <a:p>
            <a:r>
              <a:rPr lang="el-GR" dirty="0"/>
              <a:t>βιώσιμη χρήση των χερσαίων οικοσυστημάτων και των οικοσυστημάτων εσωτερικών υδάτων (δάση, υδροβιότοποι βουνά και ξηρές ζώνες)</a:t>
            </a:r>
          </a:p>
        </p:txBody>
      </p:sp>
      <p:sp>
        <p:nvSpPr>
          <p:cNvPr id="8" name="Θέση περιεχομένου 7"/>
          <p:cNvSpPr>
            <a:spLocks noGrp="1"/>
          </p:cNvSpPr>
          <p:nvPr>
            <p:ph sz="half" idx="2"/>
          </p:nvPr>
        </p:nvSpPr>
        <p:spPr/>
        <p:txBody>
          <a:bodyPr>
            <a:normAutofit/>
          </a:bodyPr>
          <a:lstStyle/>
          <a:p>
            <a:r>
              <a:rPr lang="el-GR" dirty="0"/>
              <a:t>Να εφαρμοστεί η βιώσιμη διαχείριση όλων των τύπων των δασών</a:t>
            </a:r>
          </a:p>
          <a:p>
            <a:r>
              <a:rPr lang="el-GR" dirty="0"/>
              <a:t>Να τερματιστεί η αποψίλωση</a:t>
            </a:r>
          </a:p>
          <a:p>
            <a:r>
              <a:rPr lang="el-GR" dirty="0"/>
              <a:t>Να αποκατασταθούν τα υποβαθμισμένα δάση </a:t>
            </a:r>
          </a:p>
          <a:p>
            <a:r>
              <a:rPr lang="el-GR" dirty="0"/>
              <a:t>Να αυξηθεί ουσιαστικά η  δάσωση και η αναδάσωση παγκοσμίως</a:t>
            </a:r>
          </a:p>
        </p:txBody>
      </p:sp>
    </p:spTree>
    <p:extLst>
      <p:ext uri="{BB962C8B-B14F-4D97-AF65-F5344CB8AC3E}">
        <p14:creationId xmlns:p14="http://schemas.microsoft.com/office/powerpoint/2010/main" val="3767732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Ο </a:t>
            </a:r>
            <a:r>
              <a:rPr lang="el-GR" dirty="0" err="1"/>
              <a:t>στΟχοΣ</a:t>
            </a:r>
            <a:r>
              <a:rPr lang="el-GR" dirty="0"/>
              <a:t> 15 </a:t>
            </a:r>
            <a:r>
              <a:rPr lang="el-GR" dirty="0" err="1"/>
              <a:t>επιδΙΩκει</a:t>
            </a:r>
            <a:r>
              <a:rPr lang="el-GR" dirty="0"/>
              <a:t> </a:t>
            </a:r>
            <a:r>
              <a:rPr lang="el-GR" dirty="0" err="1"/>
              <a:t>έωΣ</a:t>
            </a:r>
            <a:r>
              <a:rPr lang="el-GR" dirty="0"/>
              <a:t> το 2030 </a:t>
            </a:r>
          </a:p>
        </p:txBody>
      </p:sp>
      <p:sp>
        <p:nvSpPr>
          <p:cNvPr id="3" name="Θέση περιεχομένου 2"/>
          <p:cNvSpPr>
            <a:spLocks noGrp="1"/>
          </p:cNvSpPr>
          <p:nvPr>
            <p:ph sz="half" idx="1"/>
          </p:nvPr>
        </p:nvSpPr>
        <p:spPr/>
        <p:txBody>
          <a:bodyPr>
            <a:normAutofit/>
          </a:bodyPr>
          <a:lstStyle/>
          <a:p>
            <a:r>
              <a:rPr lang="el-GR" dirty="0"/>
              <a:t>Να καταπολεμηθεί η απερήμωση </a:t>
            </a:r>
          </a:p>
          <a:p>
            <a:r>
              <a:rPr lang="el-GR" dirty="0"/>
              <a:t>Να αποκατασταθούν υποβαθμισμένα εδάφη και γαίες  (και αυτά που επηρεάζονται από απερήμωση, ξηρασία και πλημμύρες) </a:t>
            </a:r>
          </a:p>
          <a:p>
            <a:r>
              <a:rPr lang="el-GR" dirty="0"/>
              <a:t>Να επιτευχθεί μηδενική υποβάθμιση της γης </a:t>
            </a:r>
          </a:p>
        </p:txBody>
      </p:sp>
      <p:sp>
        <p:nvSpPr>
          <p:cNvPr id="4" name="Θέση περιεχομένου 3"/>
          <p:cNvSpPr>
            <a:spLocks noGrp="1"/>
          </p:cNvSpPr>
          <p:nvPr>
            <p:ph sz="half" idx="2"/>
          </p:nvPr>
        </p:nvSpPr>
        <p:spPr/>
        <p:txBody>
          <a:bodyPr>
            <a:normAutofit/>
          </a:bodyPr>
          <a:lstStyle/>
          <a:p>
            <a:r>
              <a:rPr lang="el-GR" dirty="0"/>
              <a:t>Να διασφαλιστεί η : διατήρηση  των ορεινών οικοσυστημάτων και η βιοποικιλότητά τους, έτσι ώστε ενισχυθεί η ικανότητά τους να παράσχουν τα οφέλη  τους για μια βιώσιμη ανάπτυξη</a:t>
            </a:r>
          </a:p>
        </p:txBody>
      </p:sp>
    </p:spTree>
    <p:extLst>
      <p:ext uri="{BB962C8B-B14F-4D97-AF65-F5344CB8AC3E}">
        <p14:creationId xmlns:p14="http://schemas.microsoft.com/office/powerpoint/2010/main" val="3734620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t>Ο </a:t>
            </a:r>
            <a:r>
              <a:rPr lang="el-GR" dirty="0" err="1"/>
              <a:t>στΟχος</a:t>
            </a:r>
            <a:r>
              <a:rPr lang="el-GR" dirty="0"/>
              <a:t> 15 </a:t>
            </a:r>
            <a:r>
              <a:rPr lang="el-GR" dirty="0" err="1"/>
              <a:t>επιδΙΩκει</a:t>
            </a:r>
            <a:r>
              <a:rPr lang="el-GR" dirty="0"/>
              <a:t> : </a:t>
            </a:r>
          </a:p>
        </p:txBody>
      </p:sp>
      <p:sp>
        <p:nvSpPr>
          <p:cNvPr id="7" name="Θέση κειμένου 6"/>
          <p:cNvSpPr>
            <a:spLocks noGrp="1"/>
          </p:cNvSpPr>
          <p:nvPr>
            <p:ph type="body" idx="2"/>
          </p:nvPr>
        </p:nvSpPr>
        <p:spPr/>
        <p:txBody>
          <a:bodyPr>
            <a:normAutofit/>
          </a:bodyPr>
          <a:lstStyle/>
          <a:p>
            <a:pPr algn="just"/>
            <a:r>
              <a:rPr lang="el-GR" sz="1600" dirty="0"/>
              <a:t>Να αναληφθεί δράση  ώστε να : </a:t>
            </a:r>
          </a:p>
          <a:p>
            <a:pPr marL="285750" indent="-285750" algn="just"/>
            <a:r>
              <a:rPr lang="el-GR" sz="1600" dirty="0"/>
              <a:t>μειωθεί η υποβάθμιση των φυσικών </a:t>
            </a:r>
            <a:r>
              <a:rPr lang="el-GR" sz="1600" dirty="0" err="1"/>
              <a:t>οικοτόπων</a:t>
            </a:r>
            <a:r>
              <a:rPr lang="el-GR" sz="1600" dirty="0"/>
              <a:t> </a:t>
            </a:r>
          </a:p>
          <a:p>
            <a:pPr marL="285750" indent="-285750" algn="just"/>
            <a:r>
              <a:rPr lang="el-GR" sz="1600" dirty="0"/>
              <a:t>αποτραπεί η απώλεια της βιοποικιλότητας </a:t>
            </a:r>
          </a:p>
          <a:p>
            <a:pPr marL="285750" indent="-285750" algn="just"/>
            <a:r>
              <a:rPr lang="el-GR" sz="1600" dirty="0"/>
              <a:t>προστατευτούν και να προληφθεί , έως το 2020, η εξαφάνιση απειλούμενων ειδών</a:t>
            </a:r>
          </a:p>
          <a:p>
            <a:pPr algn="just"/>
            <a:r>
              <a:rPr lang="el-GR" sz="1600" dirty="0"/>
              <a:t>Να προαχθεί ο δίκαιος και ισότιμος καταμερισμός των οφελών που προέρχονται από τη χρήση των γενετικών πόρων </a:t>
            </a:r>
          </a:p>
          <a:p>
            <a:pPr algn="just"/>
            <a:r>
              <a:rPr lang="el-GR" sz="1600" dirty="0"/>
              <a:t>Να προαχθεί η κατάλληλη πρόσβαση σε τέτοιους πόρους , όπως  έχει συμφωνηθεί διεθνώς </a:t>
            </a:r>
          </a:p>
          <a:p>
            <a:pPr algn="just"/>
            <a:endParaRPr lang="el-GR" sz="1600" dirty="0"/>
          </a:p>
        </p:txBody>
      </p:sp>
      <p:sp>
        <p:nvSpPr>
          <p:cNvPr id="6" name="Θέση περιεχομένου 5"/>
          <p:cNvSpPr>
            <a:spLocks noGrp="1"/>
          </p:cNvSpPr>
          <p:nvPr>
            <p:ph sz="half" idx="1"/>
          </p:nvPr>
        </p:nvSpPr>
        <p:spPr/>
        <p:txBody>
          <a:bodyPr>
            <a:normAutofit/>
          </a:bodyPr>
          <a:lstStyle/>
          <a:p>
            <a:pPr marL="0" indent="0">
              <a:buNone/>
            </a:pPr>
            <a:endParaRPr lang="el-GR"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594" t="17222" r="40703" b="33889"/>
          <a:stretch/>
        </p:blipFill>
        <p:spPr bwMode="auto">
          <a:xfrm>
            <a:off x="3635896" y="260648"/>
            <a:ext cx="5040560"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1483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p:cNvSpPr>
            <a:spLocks noGrp="1"/>
          </p:cNvSpPr>
          <p:nvPr>
            <p:ph type="title"/>
          </p:nvPr>
        </p:nvSpPr>
        <p:spPr/>
        <p:txBody>
          <a:bodyPr/>
          <a:lstStyle/>
          <a:p>
            <a:r>
              <a:rPr lang="el-GR" dirty="0"/>
              <a:t>Ο στόχος 15 επιδιώκει να : </a:t>
            </a:r>
          </a:p>
        </p:txBody>
      </p:sp>
      <p:sp>
        <p:nvSpPr>
          <p:cNvPr id="12" name="Θέση κειμένου 11"/>
          <p:cNvSpPr>
            <a:spLocks noGrp="1"/>
          </p:cNvSpPr>
          <p:nvPr>
            <p:ph type="body" idx="2"/>
          </p:nvPr>
        </p:nvSpPr>
        <p:spPr/>
        <p:txBody>
          <a:bodyPr>
            <a:normAutofit/>
          </a:bodyPr>
          <a:lstStyle/>
          <a:p>
            <a:r>
              <a:rPr lang="el-GR" sz="1600" dirty="0"/>
              <a:t>Αναληφθεί άμεση δράση ώστε να   </a:t>
            </a:r>
          </a:p>
          <a:p>
            <a:pPr marL="285750" indent="-285750">
              <a:buFont typeface="Arial" pitchFamily="34" charset="0"/>
              <a:buChar char="•"/>
            </a:pPr>
            <a:r>
              <a:rPr lang="el-GR" sz="1600" dirty="0"/>
              <a:t>τερματιστεί η λαθροθηρία και η παράνομη διακίνηση προστατευόμενων ειδών της χλωρίδας και της πανίδας </a:t>
            </a:r>
          </a:p>
          <a:p>
            <a:pPr marL="285750" indent="-285750">
              <a:buFont typeface="Arial" pitchFamily="34" charset="0"/>
              <a:buChar char="•"/>
            </a:pPr>
            <a:r>
              <a:rPr lang="el-GR" sz="1600" dirty="0"/>
              <a:t>αντιμετωπιστεί η προσφορά και η ζήτηση παράνομων προϊόντων χλωρίδας και πανίδας </a:t>
            </a:r>
          </a:p>
          <a:p>
            <a:pPr algn="just"/>
            <a:r>
              <a:rPr lang="el-GR" sz="1600" dirty="0"/>
              <a:t>Έως το 2020 να θεσπιστούν μέτρα  πρόληψης ώστε να μειωθεί η εισαγωγή και ο αντίκτυπος  εισαγωγής των </a:t>
            </a:r>
            <a:r>
              <a:rPr lang="el-GR" sz="1600" dirty="0" err="1"/>
              <a:t>χωροκατακτητικών</a:t>
            </a:r>
            <a:r>
              <a:rPr lang="el-GR" sz="1600" dirty="0"/>
              <a:t> ξένων ειδών στα χερσαία και υδάτινα οικοσυστήματα  και να ελεγχθούν ή να εξαλειφθούν τα κυριότερα από αυτά τα είδη</a:t>
            </a:r>
          </a:p>
        </p:txBody>
      </p:sp>
      <p:sp>
        <p:nvSpPr>
          <p:cNvPr id="6" name="Θέση περιεχομένου 5"/>
          <p:cNvSpPr>
            <a:spLocks noGrp="1"/>
          </p:cNvSpPr>
          <p:nvPr>
            <p:ph sz="half" idx="1"/>
          </p:nvPr>
        </p:nvSpPr>
        <p:spPr/>
        <p:txBody>
          <a:bodyPr>
            <a:normAutofit/>
          </a:bodyPr>
          <a:lstStyle/>
          <a:p>
            <a:endParaRPr lang="el-GR"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906" t="17639" r="33047" b="25694"/>
          <a:stretch/>
        </p:blipFill>
        <p:spPr bwMode="auto">
          <a:xfrm>
            <a:off x="3635896" y="233062"/>
            <a:ext cx="5040559" cy="371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072" t="29796" r="32321" b="15646"/>
          <a:stretch/>
        </p:blipFill>
        <p:spPr bwMode="auto">
          <a:xfrm>
            <a:off x="3491879" y="3948675"/>
            <a:ext cx="5652121" cy="2877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6434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Ο </a:t>
            </a:r>
            <a:r>
              <a:rPr lang="el-GR" dirty="0" err="1"/>
              <a:t>στΟχοΣ</a:t>
            </a:r>
            <a:r>
              <a:rPr lang="el-GR" dirty="0"/>
              <a:t> 15 </a:t>
            </a:r>
            <a:r>
              <a:rPr lang="el-GR" dirty="0" err="1"/>
              <a:t>επιδΙΩκει</a:t>
            </a:r>
            <a:r>
              <a:rPr lang="el-GR" dirty="0"/>
              <a:t> </a:t>
            </a:r>
            <a:r>
              <a:rPr lang="el-GR" dirty="0" err="1"/>
              <a:t>έωΣ</a:t>
            </a:r>
            <a:r>
              <a:rPr lang="el-GR" dirty="0"/>
              <a:t> το 2020 </a:t>
            </a:r>
          </a:p>
        </p:txBody>
      </p:sp>
      <p:sp>
        <p:nvSpPr>
          <p:cNvPr id="3" name="Θέση περιεχομένου 2"/>
          <p:cNvSpPr>
            <a:spLocks noGrp="1"/>
          </p:cNvSpPr>
          <p:nvPr>
            <p:ph sz="half" idx="1"/>
          </p:nvPr>
        </p:nvSpPr>
        <p:spPr/>
        <p:txBody>
          <a:bodyPr>
            <a:normAutofit fontScale="62500" lnSpcReduction="20000"/>
          </a:bodyPr>
          <a:lstStyle/>
          <a:p>
            <a:pPr marL="0" indent="0">
              <a:buNone/>
            </a:pPr>
            <a:r>
              <a:rPr lang="el-GR" sz="3300" dirty="0"/>
              <a:t>Να ενσωματωθεί η αξία των οικοσυστημάτων και της βιοποικιλότητας στον εθνικό και τοπικό σχεδιασμό</a:t>
            </a:r>
          </a:p>
          <a:p>
            <a:pPr marL="0" indent="0">
              <a:buNone/>
            </a:pPr>
            <a:r>
              <a:rPr lang="el-GR" sz="3300" dirty="0"/>
              <a:t>στις αναπτυξιακές διαδικασίες και στα μέτρα , τις στρατηγικές και τους υπολογισμούς  </a:t>
            </a:r>
          </a:p>
          <a:p>
            <a:pPr marL="0" indent="0">
              <a:buNone/>
            </a:pPr>
            <a:r>
              <a:rPr lang="el-GR" sz="3300" dirty="0"/>
              <a:t>Για τη </a:t>
            </a:r>
            <a:r>
              <a:rPr lang="el-GR" sz="4400" dirty="0">
                <a:solidFill>
                  <a:srgbClr val="FF0000"/>
                </a:solidFill>
              </a:rPr>
              <a:t>μείωση</a:t>
            </a:r>
            <a:r>
              <a:rPr lang="el-GR" sz="3300" dirty="0">
                <a:solidFill>
                  <a:srgbClr val="FF0000"/>
                </a:solidFill>
              </a:rPr>
              <a:t> </a:t>
            </a:r>
            <a:r>
              <a:rPr lang="el-GR" sz="3300" dirty="0"/>
              <a:t>της </a:t>
            </a:r>
            <a:r>
              <a:rPr lang="el-GR" sz="3300" dirty="0">
                <a:solidFill>
                  <a:srgbClr val="FF0000"/>
                </a:solidFill>
              </a:rPr>
              <a:t>φτώχειας </a:t>
            </a:r>
          </a:p>
        </p:txBody>
      </p:sp>
      <p:sp>
        <p:nvSpPr>
          <p:cNvPr id="4" name="Θέση περιεχομένου 3"/>
          <p:cNvSpPr>
            <a:spLocks noGrp="1"/>
          </p:cNvSpPr>
          <p:nvPr>
            <p:ph sz="half" idx="2"/>
          </p:nvPr>
        </p:nvSpPr>
        <p:spPr/>
        <p:txBody>
          <a:bodyPr>
            <a:normAutofit fontScale="62500" lnSpcReduction="20000"/>
          </a:bodyPr>
          <a:lstStyle/>
          <a:p>
            <a:pPr algn="just"/>
            <a:r>
              <a:rPr lang="el-GR" sz="2900" dirty="0"/>
              <a:t>Κινητοποίηση και σημαντική αύξηση των οικονομικών πόρων από όλες τις πηγές για τη διατήρηση και βιώσιμη χρήση της βιοποικιλότητας και των οικοσυστημάτων.</a:t>
            </a:r>
          </a:p>
          <a:p>
            <a:pPr algn="just"/>
            <a:r>
              <a:rPr lang="el-GR" sz="2900" dirty="0"/>
              <a:t>Κινητοποίηση σημαντικών πόρων από όλες τις πηγές και σε όλα τα επίπεδα για τη χρηματοδότηση της βιώσιμης διαχείρισης των δασών και παροχή επαρκών κινήτρων στις αναπτυσσόμενες χώρες, προκειμένου να προωθήσουν τέτοιου είδους διαχείριση (αναδάσωση).</a:t>
            </a:r>
          </a:p>
          <a:p>
            <a:pPr algn="just"/>
            <a:r>
              <a:rPr lang="el-GR" sz="2900" dirty="0"/>
              <a:t>Ενίσχυση της παγκόσμιας στήριξης των προσπαθειών καταπολέμησης της λαθροθηρίας και της παράνομης διακίνησης προστατευόμενων ειδών (με ενεργό ρόλο των τοπικών κοινοτήτων ώστε να επιδιώκουν βιώσιμες συνθήκες διαβίωσης) </a:t>
            </a:r>
          </a:p>
          <a:p>
            <a:endParaRPr lang="el-GR" dirty="0"/>
          </a:p>
        </p:txBody>
      </p:sp>
    </p:spTree>
    <p:extLst>
      <p:ext uri="{BB962C8B-B14F-4D97-AF65-F5344CB8AC3E}">
        <p14:creationId xmlns:p14="http://schemas.microsoft.com/office/powerpoint/2010/main" val="682713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endParaRPr lang="el-GR"/>
          </a:p>
        </p:txBody>
      </p:sp>
      <p:sp>
        <p:nvSpPr>
          <p:cNvPr id="6" name="Θέση περιεχομένου 5"/>
          <p:cNvSpPr>
            <a:spLocks noGrp="1"/>
          </p:cNvSpPr>
          <p:nvPr>
            <p:ph idx="1"/>
          </p:nvPr>
        </p:nvSpPr>
        <p:spPr/>
        <p:txBody>
          <a:bodyPr/>
          <a:lstStyle/>
          <a:p>
            <a:r>
              <a:rPr lang="el-GR" dirty="0"/>
              <a:t>ΕΥΧΑΡΙΣΤΟΥΜΕ ΓΙΑ ΤΗΝ ΠΡΟΣΟΧΗ ΣΑΣ </a:t>
            </a:r>
          </a:p>
        </p:txBody>
      </p:sp>
    </p:spTree>
    <p:extLst>
      <p:ext uri="{BB962C8B-B14F-4D97-AF65-F5344CB8AC3E}">
        <p14:creationId xmlns:p14="http://schemas.microsoft.com/office/powerpoint/2010/main" val="141367224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αστημικό">
  <a:themeElements>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Διαστημικό">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Διαστημικό">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109</TotalTime>
  <Words>428</Words>
  <Application>Microsoft Macintosh PowerPoint</Application>
  <PresentationFormat>Προβολή στην οθόνη (4:3)</PresentationFormat>
  <Paragraphs>42</Paragraphs>
  <Slides>7</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7</vt:i4>
      </vt:variant>
    </vt:vector>
  </HeadingPairs>
  <TitlesOfParts>
    <vt:vector size="12" baseType="lpstr">
      <vt:lpstr>Arial</vt:lpstr>
      <vt:lpstr>Franklin Gothic Book</vt:lpstr>
      <vt:lpstr>Franklin Gothic Medium</vt:lpstr>
      <vt:lpstr>Wingdings 2</vt:lpstr>
      <vt:lpstr>Διαστημικό</vt:lpstr>
      <vt:lpstr>ΑΠΟ ΤΟΥΣ ΣΤΟΧΟΥΣ ΒΙΩΣΙΜΗΣ ΑΝΑΠΤΥΞΗΣ Ο ΣΤΟΧΟΣ ΜΑΣ ΕΙΝΑΙ</vt:lpstr>
      <vt:lpstr>Ο σΤΟχοΣ 15 επιδιΩκει έωΣ το 2020 </vt:lpstr>
      <vt:lpstr>Ο στΟχοΣ 15 επιδΙΩκει έωΣ το 2030 </vt:lpstr>
      <vt:lpstr>Ο στΟχος 15 επιδΙΩκει : </vt:lpstr>
      <vt:lpstr>Ο στόχος 15 επιδιώκει να : </vt:lpstr>
      <vt:lpstr>Ο στΟχοΣ 15 επιδΙΩκει έωΣ το 2020 </vt:lpstr>
      <vt:lpstr>Παρουσίαση του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ΑΠΟ ΤΟΥΣ ΣΤΟΧΟΥΣ ΒΙΩΣΙΜΗΣ ΑΝΑΠΤΥΞΗΣ Ο ΣΤΟΧΟΣ ΜΑΣ ΕΙΝΑΙ</dc:title>
  <dc:creator>User</dc:creator>
  <cp:lastModifiedBy>Thanos Mogias</cp:lastModifiedBy>
  <cp:revision>15</cp:revision>
  <dcterms:created xsi:type="dcterms:W3CDTF">2023-05-19T07:37:02Z</dcterms:created>
  <dcterms:modified xsi:type="dcterms:W3CDTF">2023-05-26T05:25:33Z</dcterms:modified>
</cp:coreProperties>
</file>