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0" d="100"/>
          <a:sy n="110" d="100"/>
        </p:scale>
        <p:origin x="57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l-GR"/>
              <a:t>Στυλ κύριου τίτλου</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5/24/23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F25518A9-B687-4302-9395-2322403C6656}" type="datetimeFigureOut">
              <a:rPr lang="en-US" dirty="0"/>
              <a:t>5/24/23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l-GR"/>
              <a:t>Στυλ κύριου τίτλου</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1A99A684-0CB7-41E9-A4DF-5D1C2CA5BF6F}" type="datetimeFigureOut">
              <a:rPr lang="en-US" dirty="0"/>
              <a:t>5/24/23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l-GR"/>
              <a:t>Στυλ κύριου τίτλου</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FEDD7C35-9E19-4518-A4B2-3B09CD8CC756}" type="datetimeFigureOut">
              <a:rPr lang="en-US" dirty="0"/>
              <a:t>5/24/23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l-GR"/>
              <a:t>Στυλ κύριου τίτλου</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26196DA8-8897-4DDF-BFB6-5D83863C837A}" type="datetimeFigureOut">
              <a:rPr lang="en-US" dirty="0"/>
              <a:t>5/24/23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l-GR"/>
              <a:t>Στυλ κύριου τίτλου</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DCBBA708-C5F0-412D-90E2-1919F0D196AE}" type="datetimeFigureOut">
              <a:rPr lang="en-US" dirty="0"/>
              <a:t>5/24/23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l-GR"/>
              <a:t>Στυλ κύριου τίτλου</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A9C8F8FA-EF43-4642-9368-3F4E33039BD9}" type="datetimeFigureOut">
              <a:rPr lang="en-US" dirty="0"/>
              <a:t>5/24/23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5/24/23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5/24/23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5/24/23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l-GR"/>
              <a:t>Στυλ κύριου τίτλου</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AEB9C5D3-0140-4E75-8D7F-C0623D06DFD7}" type="datetimeFigureOut">
              <a:rPr lang="en-US" dirty="0"/>
              <a:t>5/24/23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5/24/23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80322" y="3030008"/>
            <a:ext cx="4698355" cy="290617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594123" y="3030008"/>
            <a:ext cx="4700059" cy="290617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5/24/23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5/24/23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5/24/23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l-GR"/>
              <a:t>Στυλ κύριου τίτλου</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73AE0757-B101-4811-9189-10EB2F458E2D}" type="datetimeFigureOut">
              <a:rPr lang="en-US" dirty="0"/>
              <a:t>5/24/23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7EBDC078-589F-40E3-816C-EE21D62B5BBA}" type="datetimeFigureOut">
              <a:rPr lang="en-US" dirty="0"/>
              <a:t>5/24/23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5/24/23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space.uowm.gr/xmlui/handle/123456789/2415" TargetMode="External"/><Relationship Id="rId2" Type="http://schemas.openxmlformats.org/officeDocument/2006/relationships/hyperlink" Target="https://unric.org/el/%cf%83%cf%84%ce%bf%cf%87%ce%bf%cf%83-16-%ce%b5%ce%b9%cf%81%ce%b7%ce%bd%ce%b7-%ce%b4%ce%b9%ce%ba%ce%b1%ce%b9%ce%bf%cf%83%cf%85%ce%bd%ce%b7-%ce%ba%ce%b1%ce%b9-%ce%b9%cf%83%cf%87%cf%85%cf%81%ce%bf/" TargetMode="External"/><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z="4800" dirty="0">
                <a:latin typeface="Times New Roman" panose="02020603050405020304" pitchFamily="18" charset="0"/>
                <a:cs typeface="Times New Roman" panose="02020603050405020304" pitchFamily="18" charset="0"/>
              </a:rPr>
              <a:t>Στόχος 16</a:t>
            </a:r>
            <a:r>
              <a:rPr lang="en-US" sz="4800" dirty="0">
                <a:latin typeface="Times New Roman" panose="02020603050405020304" pitchFamily="18" charset="0"/>
                <a:cs typeface="Times New Roman" panose="02020603050405020304" pitchFamily="18" charset="0"/>
              </a:rPr>
              <a:t>: </a:t>
            </a:r>
            <a:r>
              <a:rPr lang="el-GR" sz="4800" dirty="0">
                <a:latin typeface="Times New Roman" panose="02020603050405020304" pitchFamily="18" charset="0"/>
                <a:cs typeface="Times New Roman" panose="02020603050405020304" pitchFamily="18" charset="0"/>
              </a:rPr>
              <a:t>Ειρήνη, δικαιοσύνη και ισχυροί θεσμοί</a:t>
            </a:r>
          </a:p>
        </p:txBody>
      </p:sp>
      <p:sp>
        <p:nvSpPr>
          <p:cNvPr id="3" name="Υπότιτλος 2"/>
          <p:cNvSpPr>
            <a:spLocks noGrp="1"/>
          </p:cNvSpPr>
          <p:nvPr>
            <p:ph type="subTitle" idx="1"/>
          </p:nvPr>
        </p:nvSpPr>
        <p:spPr>
          <a:xfrm>
            <a:off x="680322" y="4394039"/>
            <a:ext cx="8144134" cy="2244153"/>
          </a:xfrm>
        </p:spPr>
        <p:txBody>
          <a:bodyPr>
            <a:noAutofit/>
          </a:bodyPr>
          <a:lstStyle/>
          <a:p>
            <a:r>
              <a:rPr lang="el-GR" b="1" dirty="0">
                <a:solidFill>
                  <a:schemeClr val="bg1"/>
                </a:solidFill>
                <a:latin typeface="Times New Roman" panose="02020603050405020304" pitchFamily="18" charset="0"/>
                <a:cs typeface="Times New Roman" panose="02020603050405020304" pitchFamily="18" charset="0"/>
              </a:rPr>
              <a:t>ΟΜΑΔΑ 15</a:t>
            </a:r>
            <a:r>
              <a:rPr lang="el-GR" b="1" baseline="30000" dirty="0">
                <a:solidFill>
                  <a:schemeClr val="bg1"/>
                </a:solidFill>
                <a:latin typeface="Times New Roman" panose="02020603050405020304" pitchFamily="18" charset="0"/>
                <a:cs typeface="Times New Roman" panose="02020603050405020304" pitchFamily="18" charset="0"/>
              </a:rPr>
              <a:t>Η</a:t>
            </a:r>
          </a:p>
          <a:p>
            <a:r>
              <a:rPr lang="el-GR" sz="1800" b="1" dirty="0">
                <a:effectLst/>
                <a:latin typeface="Times New Roman" panose="02020603050405020304" pitchFamily="18" charset="0"/>
                <a:cs typeface="Times New Roman" panose="02020603050405020304" pitchFamily="18" charset="0"/>
              </a:rPr>
              <a:t>ΑΘΕΝΑΣ-ΒΑΣΙΛΕΙΑΔΗΣ ΒΑΣΙΛΕΙΟΣ</a:t>
            </a:r>
          </a:p>
          <a:p>
            <a:r>
              <a:rPr lang="el-GR" sz="1800" b="1" dirty="0">
                <a:effectLst/>
                <a:latin typeface="Times New Roman" panose="02020603050405020304" pitchFamily="18" charset="0"/>
                <a:cs typeface="Times New Roman" panose="02020603050405020304" pitchFamily="18" charset="0"/>
              </a:rPr>
              <a:t>Α.Μ.:4242022001.</a:t>
            </a:r>
          </a:p>
          <a:p>
            <a:r>
              <a:rPr lang="el-GR" sz="1800" b="1" dirty="0">
                <a:effectLst/>
                <a:latin typeface="Times New Roman" panose="02020603050405020304" pitchFamily="18" charset="0"/>
                <a:cs typeface="Times New Roman" panose="02020603050405020304" pitchFamily="18" charset="0"/>
              </a:rPr>
              <a:t> ΓΑΛΑΝΟΜΑΤΗ ΑΝΝΑ-ΑΙΚΑΤΕΡΙΝΗ </a:t>
            </a:r>
          </a:p>
          <a:p>
            <a:r>
              <a:rPr lang="el-GR" sz="1800" b="1" dirty="0">
                <a:effectLst/>
                <a:latin typeface="Times New Roman" panose="02020603050405020304" pitchFamily="18" charset="0"/>
                <a:cs typeface="Times New Roman" panose="02020603050405020304" pitchFamily="18" charset="0"/>
              </a:rPr>
              <a:t>Α.Μ.:4242022003.</a:t>
            </a:r>
          </a:p>
          <a:p>
            <a:r>
              <a:rPr lang="el-GR" sz="1800" b="1" dirty="0">
                <a:solidFill>
                  <a:schemeClr val="bg1"/>
                </a:solidFill>
                <a:latin typeface="Times New Roman" panose="02020603050405020304" pitchFamily="18" charset="0"/>
                <a:cs typeface="Times New Roman" panose="02020603050405020304" pitchFamily="18" charset="0"/>
              </a:rPr>
              <a:t> </a:t>
            </a:r>
          </a:p>
        </p:txBody>
      </p:sp>
      <p:pic>
        <p:nvPicPr>
          <p:cNvPr id="4" name="Εικόνα 3"/>
          <p:cNvPicPr>
            <a:picLocks noChangeAspect="1"/>
          </p:cNvPicPr>
          <p:nvPr/>
        </p:nvPicPr>
        <p:blipFill>
          <a:blip r:embed="rId2">
            <a:extLst>
              <a:ext uri="{BEBA8EAE-BF5A-486C-A8C5-ECC9F3942E4B}">
                <a14:imgProps xmlns:a14="http://schemas.microsoft.com/office/drawing/2010/main">
                  <a14:imgLayer r:embed="rId3">
                    <a14:imgEffect>
                      <a14:colorTemperature colorTemp="4700"/>
                    </a14:imgEffect>
                    <a14:imgEffect>
                      <a14:brightnessContrast contrast="40000"/>
                    </a14:imgEffect>
                  </a14:imgLayer>
                </a14:imgProps>
              </a:ext>
            </a:extLst>
          </a:blip>
          <a:stretch>
            <a:fillRect/>
          </a:stretch>
        </p:blipFill>
        <p:spPr>
          <a:xfrm>
            <a:off x="9108831" y="2558562"/>
            <a:ext cx="3083169" cy="1740875"/>
          </a:xfrm>
          <a:prstGeom prst="rect">
            <a:avLst/>
          </a:prstGeom>
        </p:spPr>
      </p:pic>
    </p:spTree>
    <p:extLst>
      <p:ext uri="{BB962C8B-B14F-4D97-AF65-F5344CB8AC3E}">
        <p14:creationId xmlns:p14="http://schemas.microsoft.com/office/powerpoint/2010/main" val="1558027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4800" dirty="0">
                <a:latin typeface="Times New Roman" panose="02020603050405020304" pitchFamily="18" charset="0"/>
                <a:cs typeface="Times New Roman" panose="02020603050405020304" pitchFamily="18" charset="0"/>
              </a:rPr>
              <a:t>Μέρος Α</a:t>
            </a:r>
            <a:r>
              <a:rPr lang="en-US" sz="4800" dirty="0">
                <a:latin typeface="Times New Roman" panose="02020603050405020304" pitchFamily="18" charset="0"/>
                <a:cs typeface="Times New Roman" panose="02020603050405020304" pitchFamily="18" charset="0"/>
              </a:rPr>
              <a:t>: </a:t>
            </a:r>
            <a:r>
              <a:rPr lang="el-GR" sz="4800" dirty="0">
                <a:latin typeface="Times New Roman" panose="02020603050405020304" pitchFamily="18" charset="0"/>
                <a:cs typeface="Times New Roman" panose="02020603050405020304" pitchFamily="18" charset="0"/>
              </a:rPr>
              <a:t>Στόχος 16</a:t>
            </a:r>
          </a:p>
        </p:txBody>
      </p:sp>
      <p:sp>
        <p:nvSpPr>
          <p:cNvPr id="5" name="TextBox 4"/>
          <p:cNvSpPr txBox="1"/>
          <p:nvPr/>
        </p:nvSpPr>
        <p:spPr>
          <a:xfrm>
            <a:off x="395655" y="2110154"/>
            <a:ext cx="10955215" cy="5139869"/>
          </a:xfrm>
          <a:prstGeom prst="rect">
            <a:avLst/>
          </a:prstGeom>
          <a:noFill/>
        </p:spPr>
        <p:txBody>
          <a:bodyPr wrap="square" rtlCol="0">
            <a:spAutoFit/>
          </a:bodyPr>
          <a:lstStyle/>
          <a:p>
            <a:pPr algn="just"/>
            <a:endParaRPr lang="el-GR" sz="2000" dirty="0">
              <a:latin typeface="Times New Roman" panose="02020603050405020304" pitchFamily="18" charset="0"/>
              <a:cs typeface="Times New Roman" panose="02020603050405020304" pitchFamily="18" charset="0"/>
            </a:endParaRPr>
          </a:p>
          <a:p>
            <a:pPr algn="just"/>
            <a:r>
              <a:rPr lang="el-GR" sz="2000" dirty="0">
                <a:latin typeface="Times New Roman" panose="02020603050405020304" pitchFamily="18" charset="0"/>
                <a:cs typeface="Times New Roman" panose="02020603050405020304" pitchFamily="18" charset="0"/>
              </a:rPr>
              <a:t>«</a:t>
            </a:r>
            <a:r>
              <a:rPr lang="el-GR" sz="2000" i="1" dirty="0">
                <a:latin typeface="Times New Roman" panose="02020603050405020304" pitchFamily="18" charset="0"/>
                <a:cs typeface="Times New Roman" panose="02020603050405020304" pitchFamily="18" charset="0"/>
              </a:rPr>
              <a:t>Προάγονται ειρηνικές και δίχως αποκλεισμούς κοινωνίες με στόχο τη βιώσιμη ανάπτυξη, παρέχετε πρόσβαση στη δικαιοσύνη σε όλους και οικοδομούνται αποτελεσματικοί υπεύθυνοι και συμμετοχικοί θεσμοί σε πολλαπλά επίπεδα</a:t>
            </a:r>
            <a:r>
              <a:rPr lang="el-GR" sz="2000" dirty="0">
                <a:latin typeface="Times New Roman" panose="02020603050405020304" pitchFamily="18" charset="0"/>
                <a:cs typeface="Times New Roman" panose="02020603050405020304" pitchFamily="18" charset="0"/>
              </a:rPr>
              <a:t>» (σύμφωνα με Περιφερειακό Κέντρο Πληροφόρησης του ΟΗΕ) </a:t>
            </a:r>
          </a:p>
          <a:p>
            <a:pPr algn="just"/>
            <a:endParaRPr lang="el-GR" sz="2000" dirty="0">
              <a:latin typeface="Times New Roman" panose="02020603050405020304" pitchFamily="18" charset="0"/>
              <a:cs typeface="Times New Roman" panose="02020603050405020304" pitchFamily="18" charset="0"/>
            </a:endParaRPr>
          </a:p>
          <a:p>
            <a:pPr algn="just"/>
            <a:r>
              <a:rPr lang="el-GR" sz="2000" dirty="0">
                <a:latin typeface="Times New Roman" panose="02020603050405020304" pitchFamily="18" charset="0"/>
                <a:cs typeface="Times New Roman" panose="02020603050405020304" pitchFamily="18" charset="0"/>
              </a:rPr>
              <a:t>Ο παραπάνω στόχος σύμφωνα πάντα με την βιβλιογραφία αφορά στην ειρήνη, την δικαιοσύνη και στους ισχυρούς θεσμούς. Αναλυτικότερα, επιδιώκει την αποφυγή των κοινωνικών αποκλεισμών και ανισοτήτων, παρέχοντας δυνατότητες σε όλα τα μέλη της.</a:t>
            </a:r>
          </a:p>
          <a:p>
            <a:pPr algn="just"/>
            <a:endParaRPr lang="el-GR" dirty="0"/>
          </a:p>
          <a:p>
            <a:pPr algn="just"/>
            <a:endParaRPr lang="el-GR" sz="2000" dirty="0">
              <a:latin typeface="Times New Roman" panose="02020603050405020304" pitchFamily="18" charset="0"/>
              <a:cs typeface="Times New Roman" panose="02020603050405020304" pitchFamily="18" charset="0"/>
            </a:endParaRPr>
          </a:p>
          <a:p>
            <a:pPr algn="just"/>
            <a:r>
              <a:rPr lang="el-GR" sz="2000" dirty="0">
                <a:latin typeface="Times New Roman" panose="02020603050405020304" pitchFamily="18" charset="0"/>
                <a:cs typeface="Times New Roman" panose="02020603050405020304" pitchFamily="18" charset="0"/>
              </a:rPr>
              <a:t>Προάγοντας ειρηνικές διαδικασίες καθώς και την επαγρύπνηση και ισχυροποίηση των θεσμών της σε πολλαπλά επίπεδα.</a:t>
            </a:r>
          </a:p>
          <a:p>
            <a:pPr algn="just">
              <a:lnSpc>
                <a:spcPct val="150000"/>
              </a:lnSpc>
            </a:pPr>
            <a:endParaRPr lang="el-GR" sz="2000" dirty="0">
              <a:latin typeface="Times New Roman" panose="02020603050405020304" pitchFamily="18" charset="0"/>
              <a:cs typeface="Times New Roman" panose="02020603050405020304" pitchFamily="18" charset="0"/>
            </a:endParaRPr>
          </a:p>
          <a:p>
            <a:pPr algn="just">
              <a:lnSpc>
                <a:spcPct val="150000"/>
              </a:lnSpc>
            </a:pPr>
            <a:endParaRPr lang="el-GR" sz="2000" dirty="0">
              <a:latin typeface="Times New Roman" panose="02020603050405020304" pitchFamily="18" charset="0"/>
              <a:cs typeface="Times New Roman" panose="02020603050405020304" pitchFamily="18" charset="0"/>
            </a:endParaRPr>
          </a:p>
          <a:p>
            <a:pPr algn="just">
              <a:lnSpc>
                <a:spcPct val="150000"/>
              </a:lnSpc>
            </a:pPr>
            <a:r>
              <a:rPr lang="el-GR"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8046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z="4800" dirty="0">
                <a:solidFill>
                  <a:prstClr val="white"/>
                </a:solidFill>
                <a:latin typeface="Times New Roman" panose="02020603050405020304" pitchFamily="18" charset="0"/>
                <a:cs typeface="Times New Roman" panose="02020603050405020304" pitchFamily="18" charset="0"/>
              </a:rPr>
              <a:t>Στόχος 16</a:t>
            </a:r>
            <a:endParaRPr lang="el-GR" dirty="0"/>
          </a:p>
        </p:txBody>
      </p:sp>
      <p:sp>
        <p:nvSpPr>
          <p:cNvPr id="3" name="Θέση περιεχομένου 2"/>
          <p:cNvSpPr>
            <a:spLocks noGrp="1"/>
          </p:cNvSpPr>
          <p:nvPr>
            <p:ph idx="1"/>
          </p:nvPr>
        </p:nvSpPr>
        <p:spPr/>
        <p:txBody>
          <a:bodyPr>
            <a:normAutofit/>
          </a:bodyPr>
          <a:lstStyle/>
          <a:p>
            <a:pPr lvl="0" algn="just">
              <a:buFont typeface="Wingdings" panose="05000000000000000000" pitchFamily="2" charset="2"/>
              <a:buChar char="ü"/>
            </a:pPr>
            <a:r>
              <a:rPr lang="el-GR" sz="2000" dirty="0">
                <a:latin typeface="Times New Roman" panose="02020603050405020304" pitchFamily="18" charset="0"/>
                <a:cs typeface="Times New Roman" panose="02020603050405020304" pitchFamily="18" charset="0"/>
              </a:rPr>
              <a:t> </a:t>
            </a:r>
            <a:r>
              <a:rPr lang="el-GR" sz="2000" dirty="0">
                <a:effectLst/>
                <a:latin typeface="Times New Roman" panose="02020603050405020304" pitchFamily="18" charset="0"/>
                <a:cs typeface="Times New Roman" panose="02020603050405020304" pitchFamily="18" charset="0"/>
              </a:rPr>
              <a:t>Να μειωθεί σε μεγάλο βαθμό κάθε μορφή βίας καθώς και τα ποσοστά που συνδέονται με θανάτους σε παγκόσμιο επίπεδο.</a:t>
            </a:r>
          </a:p>
          <a:p>
            <a:pPr lvl="0" algn="just">
              <a:buFont typeface="Wingdings" panose="05000000000000000000" pitchFamily="2" charset="2"/>
              <a:buChar char="ü"/>
            </a:pPr>
            <a:r>
              <a:rPr lang="el-GR" sz="2000" dirty="0">
                <a:effectLst/>
                <a:latin typeface="Times New Roman" panose="02020603050405020304" pitchFamily="18" charset="0"/>
                <a:cs typeface="Times New Roman" panose="02020603050405020304" pitchFamily="18" charset="0"/>
              </a:rPr>
              <a:t>Να τερματιστεί η εκμετάλλευση, η εμπορία ανθρώπων, κάθε μορφή βίας σε βάρος των παιδιών. </a:t>
            </a:r>
          </a:p>
          <a:p>
            <a:pPr lvl="0" algn="just">
              <a:buFont typeface="Wingdings" panose="05000000000000000000" pitchFamily="2" charset="2"/>
              <a:buChar char="ü"/>
            </a:pPr>
            <a:r>
              <a:rPr lang="el-GR" sz="2000" dirty="0">
                <a:effectLst/>
                <a:latin typeface="Times New Roman" panose="02020603050405020304" pitchFamily="18" charset="0"/>
                <a:cs typeface="Times New Roman" panose="02020603050405020304" pitchFamily="18" charset="0"/>
              </a:rPr>
              <a:t>Να προασπιστεί η δικαιοσύνη κάθε κράτους σε διεθνές και εθνικό επίπεδο, καθώς και το δικαίωμα της ίσης πρόσβασης στην παραπάνω για κάθε μέλος της. </a:t>
            </a:r>
          </a:p>
          <a:p>
            <a:pPr lvl="0" algn="just">
              <a:buFont typeface="Wingdings" panose="05000000000000000000" pitchFamily="2" charset="2"/>
              <a:buChar char="ü"/>
            </a:pPr>
            <a:r>
              <a:rPr lang="el-GR" sz="2000" dirty="0">
                <a:effectLst/>
                <a:latin typeface="Times New Roman" panose="02020603050405020304" pitchFamily="18" charset="0"/>
                <a:cs typeface="Times New Roman" panose="02020603050405020304" pitchFamily="18" charset="0"/>
              </a:rPr>
              <a:t>Να τεθεί ως χρονιά ορόσημο το 2030, για τη μείωση των μη νόμιμων πηγών χρημάτων και οπλοκατοχής. Επίσης, να εξαλειφθεί το οργανωμένο έγκλημα. </a:t>
            </a:r>
            <a:endParaRPr lang="en-US" sz="2000" dirty="0">
              <a:effectLst/>
              <a:latin typeface="Times New Roman" panose="02020603050405020304" pitchFamily="18" charset="0"/>
              <a:cs typeface="Times New Roman" panose="02020603050405020304" pitchFamily="18" charset="0"/>
            </a:endParaRPr>
          </a:p>
          <a:p>
            <a:pPr marL="0" indent="0" algn="just">
              <a:buNone/>
            </a:pPr>
            <a:endParaRPr lang="el-GR" sz="2000" dirty="0">
              <a:effectLst/>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Πηγή πληροφόρησης</a:t>
            </a:r>
            <a:r>
              <a:rPr lang="en-US" sz="2000" dirty="0">
                <a:latin typeface="Times New Roman" panose="02020603050405020304" pitchFamily="18" charset="0"/>
                <a:cs typeface="Times New Roman" panose="02020603050405020304" pitchFamily="18" charset="0"/>
              </a:rPr>
              <a:t>: OHE</a:t>
            </a:r>
            <a:endParaRPr lang="el-GR" sz="2000" dirty="0">
              <a:latin typeface="Times New Roman" panose="02020603050405020304" pitchFamily="18" charset="0"/>
              <a:cs typeface="Times New Roman" panose="02020603050405020304" pitchFamily="18" charset="0"/>
            </a:endParaRPr>
          </a:p>
          <a:p>
            <a:pPr marL="0" lvl="0" indent="0" algn="just">
              <a:buNone/>
            </a:pPr>
            <a:endParaRPr lang="el-GR" sz="20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8964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z="4800" dirty="0">
                <a:solidFill>
                  <a:prstClr val="white"/>
                </a:solidFill>
                <a:latin typeface="Times New Roman" panose="02020603050405020304" pitchFamily="18" charset="0"/>
                <a:cs typeface="Times New Roman" panose="02020603050405020304" pitchFamily="18" charset="0"/>
              </a:rPr>
              <a:t>Στόχος 16</a:t>
            </a:r>
            <a:endParaRPr lang="el-GR" dirty="0"/>
          </a:p>
        </p:txBody>
      </p:sp>
      <p:sp>
        <p:nvSpPr>
          <p:cNvPr id="3" name="Θέση περιεχομένου 2"/>
          <p:cNvSpPr>
            <a:spLocks noGrp="1"/>
          </p:cNvSpPr>
          <p:nvPr>
            <p:ph idx="1"/>
          </p:nvPr>
        </p:nvSpPr>
        <p:spPr>
          <a:xfrm>
            <a:off x="680321" y="2336873"/>
            <a:ext cx="9613861" cy="3923250"/>
          </a:xfrm>
        </p:spPr>
        <p:txBody>
          <a:bodyPr>
            <a:normAutofit/>
          </a:bodyPr>
          <a:lstStyle/>
          <a:p>
            <a:pPr lvl="0" algn="just">
              <a:buFont typeface="Wingdings" panose="05000000000000000000" pitchFamily="2" charset="2"/>
              <a:buChar char="ü"/>
            </a:pPr>
            <a:r>
              <a:rPr lang="el-GR" sz="2000" dirty="0">
                <a:effectLst/>
                <a:latin typeface="Times New Roman" panose="02020603050405020304" pitchFamily="18" charset="0"/>
                <a:cs typeface="Times New Roman" panose="02020603050405020304" pitchFamily="18" charset="0"/>
              </a:rPr>
              <a:t>Να αντιμετωπιστεί ουσιαστικά η διαφθορά με τη βοήθεια των θεσμικών οργάνων που θα χαρακτηρίζονται από πλήρη διαφάνεια και αποτελεσματικότητα.</a:t>
            </a:r>
          </a:p>
          <a:p>
            <a:pPr lvl="0" algn="just">
              <a:buFont typeface="Wingdings" panose="05000000000000000000" pitchFamily="2" charset="2"/>
              <a:buChar char="ü"/>
            </a:pPr>
            <a:r>
              <a:rPr lang="el-GR" sz="2000" dirty="0">
                <a:latin typeface="Times New Roman" panose="02020603050405020304" pitchFamily="18" charset="0"/>
                <a:cs typeface="Times New Roman" panose="02020603050405020304" pitchFamily="18" charset="0"/>
              </a:rPr>
              <a:t> </a:t>
            </a:r>
            <a:r>
              <a:rPr lang="el-GR" sz="2000" dirty="0">
                <a:effectLst/>
                <a:latin typeface="Times New Roman" panose="02020603050405020304" pitchFamily="18" charset="0"/>
                <a:cs typeface="Times New Roman" panose="02020603050405020304" pitchFamily="18" charset="0"/>
              </a:rPr>
              <a:t>Να εξασφαλιστεί η συμμετοχικότητα στην πολυεπίπεδη λήψη αποφάσεων και να αποφευχθεί ο αποκλεισμός. </a:t>
            </a:r>
          </a:p>
          <a:p>
            <a:pPr lvl="0" algn="just">
              <a:buFont typeface="Wingdings" panose="05000000000000000000" pitchFamily="2" charset="2"/>
              <a:buChar char="ü"/>
            </a:pPr>
            <a:r>
              <a:rPr lang="el-GR" sz="2000" dirty="0">
                <a:effectLst/>
                <a:latin typeface="Times New Roman" panose="02020603050405020304" pitchFamily="18" charset="0"/>
                <a:cs typeface="Times New Roman" panose="02020603050405020304" pitchFamily="18" charset="0"/>
              </a:rPr>
              <a:t>Να προασπιστούν και εφαρμοστούν πρακτικές δίχως να δημιουργούνται διακρίσεις. Με απώτερο στόχο πολιτικές βιώσιμης ανάπτυξης.</a:t>
            </a:r>
          </a:p>
          <a:p>
            <a:pPr algn="just">
              <a:buFont typeface="Wingdings" panose="05000000000000000000" pitchFamily="2" charset="2"/>
              <a:buChar char="ü"/>
            </a:pPr>
            <a:r>
              <a:rPr lang="el-GR" sz="2000" dirty="0">
                <a:effectLst/>
                <a:latin typeface="Times New Roman" panose="02020603050405020304" pitchFamily="18" charset="0"/>
                <a:cs typeface="Times New Roman" panose="02020603050405020304" pitchFamily="18" charset="0"/>
              </a:rPr>
              <a:t>Προκειμένου να αντιμετωπιστεί η βία, η τρομοκρατία και το έγκλημα στις αναπτυσσόμενες χώρες. Αναγκαία θεωρείται η ενίσχυση των θεσμών με τη σύναψη, διεθνών συνεργασιών για την απόκτηση ικανοτήτων σε όλα τα επίπεδα. </a:t>
            </a:r>
          </a:p>
          <a:p>
            <a:pPr marL="0" indent="0" algn="just">
              <a:buNone/>
            </a:pPr>
            <a:endParaRPr lang="el-GR" sz="2000" dirty="0">
              <a:effectLst/>
              <a:latin typeface="Times New Roman" panose="02020603050405020304" pitchFamily="18" charset="0"/>
              <a:cs typeface="Times New Roman" panose="02020603050405020304" pitchFamily="18" charset="0"/>
            </a:endParaRPr>
          </a:p>
          <a:p>
            <a:pPr marL="0" indent="0" algn="r">
              <a:buNone/>
            </a:pPr>
            <a:r>
              <a:rPr lang="el-GR" sz="2000" dirty="0">
                <a:latin typeface="Times New Roman" panose="02020603050405020304" pitchFamily="18" charset="0"/>
                <a:cs typeface="Times New Roman" panose="02020603050405020304" pitchFamily="18" charset="0"/>
              </a:rPr>
              <a:t>Πηγή πληροφόρησης</a:t>
            </a:r>
            <a:r>
              <a:rPr lang="en-US" sz="2000" dirty="0">
                <a:latin typeface="Times New Roman" panose="02020603050405020304" pitchFamily="18" charset="0"/>
                <a:cs typeface="Times New Roman" panose="02020603050405020304" pitchFamily="18" charset="0"/>
              </a:rPr>
              <a:t>: OHE</a:t>
            </a:r>
            <a:endParaRPr lang="el-G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6038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4800" dirty="0">
                <a:latin typeface="Times New Roman" panose="02020603050405020304" pitchFamily="18" charset="0"/>
                <a:cs typeface="Times New Roman" panose="02020603050405020304" pitchFamily="18" charset="0"/>
              </a:rPr>
              <a:t>Μέρος Β</a:t>
            </a:r>
            <a:r>
              <a:rPr lang="en-US" sz="4800" dirty="0">
                <a:latin typeface="Times New Roman" panose="02020603050405020304" pitchFamily="18" charset="0"/>
                <a:cs typeface="Times New Roman" panose="02020603050405020304" pitchFamily="18" charset="0"/>
              </a:rPr>
              <a:t>: </a:t>
            </a:r>
            <a:r>
              <a:rPr lang="el-GR" sz="4800" dirty="0">
                <a:latin typeface="Times New Roman" panose="02020603050405020304" pitchFamily="18" charset="0"/>
                <a:cs typeface="Times New Roman" panose="02020603050405020304" pitchFamily="18" charset="0"/>
              </a:rPr>
              <a:t>Πρόγραμμα Π.Ε.</a:t>
            </a:r>
          </a:p>
        </p:txBody>
      </p:sp>
      <p:sp>
        <p:nvSpPr>
          <p:cNvPr id="3" name="Θέση περιεχομένου 2"/>
          <p:cNvSpPr>
            <a:spLocks noGrp="1"/>
          </p:cNvSpPr>
          <p:nvPr>
            <p:ph idx="1"/>
          </p:nvPr>
        </p:nvSpPr>
        <p:spPr/>
        <p:txBody>
          <a:bodyPr>
            <a:normAutofit/>
          </a:bodyPr>
          <a:lstStyle/>
          <a:p>
            <a:pPr algn="just">
              <a:buClr>
                <a:schemeClr val="bg1"/>
              </a:buClr>
              <a:buFont typeface="Wingdings" panose="05000000000000000000" pitchFamily="2" charset="2"/>
              <a:buChar char="Ø"/>
            </a:pPr>
            <a:r>
              <a:rPr lang="el-GR" sz="2000" dirty="0">
                <a:effectLst/>
                <a:latin typeface="Times New Roman" panose="02020603050405020304" pitchFamily="18" charset="0"/>
                <a:cs typeface="Times New Roman" panose="02020603050405020304" pitchFamily="18" charset="0"/>
              </a:rPr>
              <a:t> </a:t>
            </a:r>
            <a:r>
              <a:rPr lang="el-GR" sz="2000" dirty="0">
                <a:solidFill>
                  <a:schemeClr val="bg1"/>
                </a:solidFill>
                <a:effectLst/>
                <a:latin typeface="Times New Roman" panose="02020603050405020304" pitchFamily="18" charset="0"/>
                <a:cs typeface="Times New Roman" panose="02020603050405020304" pitchFamily="18" charset="0"/>
              </a:rPr>
              <a:t>Θέμα προγράμματος Π.Ε.</a:t>
            </a:r>
            <a:r>
              <a:rPr lang="en-US" sz="2000" dirty="0">
                <a:solidFill>
                  <a:schemeClr val="bg1"/>
                </a:solidFill>
                <a:effectLst/>
                <a:latin typeface="Times New Roman" panose="02020603050405020304" pitchFamily="18" charset="0"/>
                <a:cs typeface="Times New Roman" panose="02020603050405020304" pitchFamily="18" charset="0"/>
              </a:rPr>
              <a:t>: </a:t>
            </a:r>
            <a:r>
              <a:rPr lang="el-GR" sz="2000" dirty="0">
                <a:effectLst/>
                <a:latin typeface="Times New Roman" panose="02020603050405020304" pitchFamily="18" charset="0"/>
                <a:cs typeface="Times New Roman" panose="02020603050405020304" pitchFamily="18" charset="0"/>
              </a:rPr>
              <a:t>Διαφορετικότητα και Συμπερίληψη.</a:t>
            </a:r>
          </a:p>
          <a:p>
            <a:pPr algn="just">
              <a:buClr>
                <a:schemeClr val="bg1"/>
              </a:buClr>
              <a:buFont typeface="Wingdings" panose="05000000000000000000" pitchFamily="2" charset="2"/>
              <a:buChar char="Ø"/>
            </a:pPr>
            <a:r>
              <a:rPr lang="el-GR" sz="2000" dirty="0">
                <a:effectLst/>
                <a:latin typeface="Times New Roman" panose="02020603050405020304" pitchFamily="18" charset="0"/>
                <a:cs typeface="Times New Roman" panose="02020603050405020304" pitchFamily="18" charset="0"/>
              </a:rPr>
              <a:t> </a:t>
            </a:r>
            <a:r>
              <a:rPr lang="el-GR" sz="2000" dirty="0">
                <a:solidFill>
                  <a:schemeClr val="bg1"/>
                </a:solidFill>
                <a:effectLst/>
                <a:latin typeface="Times New Roman" panose="02020603050405020304" pitchFamily="18" charset="0"/>
                <a:cs typeface="Times New Roman" panose="02020603050405020304" pitchFamily="18" charset="0"/>
              </a:rPr>
              <a:t>Αριθμός παιδιών-τύπος ομάδων</a:t>
            </a:r>
            <a:r>
              <a:rPr lang="en-US" sz="2000" dirty="0">
                <a:solidFill>
                  <a:schemeClr val="bg1"/>
                </a:solidFill>
                <a:effectLst/>
                <a:latin typeface="Times New Roman" panose="02020603050405020304" pitchFamily="18" charset="0"/>
                <a:cs typeface="Times New Roman" panose="02020603050405020304" pitchFamily="18" charset="0"/>
              </a:rPr>
              <a:t>: </a:t>
            </a:r>
            <a:r>
              <a:rPr lang="el-GR" sz="2000" dirty="0">
                <a:effectLst/>
                <a:latin typeface="Times New Roman" panose="02020603050405020304" pitchFamily="18" charset="0"/>
                <a:cs typeface="Times New Roman" panose="02020603050405020304" pitchFamily="18" charset="0"/>
              </a:rPr>
              <a:t>20 κορίτσια/ 26 αγόρια- Μεικτή ομάδα.</a:t>
            </a:r>
          </a:p>
          <a:p>
            <a:pPr algn="just">
              <a:buClr>
                <a:schemeClr val="bg1"/>
              </a:buClr>
              <a:buFont typeface="Wingdings" panose="05000000000000000000" pitchFamily="2" charset="2"/>
              <a:buChar char="Ø"/>
            </a:pPr>
            <a:r>
              <a:rPr lang="el-GR" sz="2000" dirty="0">
                <a:effectLst/>
                <a:latin typeface="Times New Roman" panose="02020603050405020304" pitchFamily="18" charset="0"/>
                <a:cs typeface="Times New Roman" panose="02020603050405020304" pitchFamily="18" charset="0"/>
              </a:rPr>
              <a:t> </a:t>
            </a:r>
            <a:r>
              <a:rPr lang="el-GR" sz="2000" dirty="0">
                <a:solidFill>
                  <a:schemeClr val="bg1"/>
                </a:solidFill>
                <a:effectLst/>
                <a:latin typeface="Times New Roman" panose="02020603050405020304" pitchFamily="18" charset="0"/>
                <a:cs typeface="Times New Roman" panose="02020603050405020304" pitchFamily="18" charset="0"/>
              </a:rPr>
              <a:t>Συνοπτική Περιγραφή</a:t>
            </a:r>
            <a:r>
              <a:rPr lang="en-US" sz="2000" dirty="0">
                <a:solidFill>
                  <a:schemeClr val="bg1"/>
                </a:solidFill>
                <a:effectLst/>
                <a:latin typeface="Times New Roman" panose="02020603050405020304" pitchFamily="18" charset="0"/>
                <a:cs typeface="Times New Roman" panose="02020603050405020304" pitchFamily="18" charset="0"/>
              </a:rPr>
              <a:t> </a:t>
            </a:r>
            <a:r>
              <a:rPr lang="el-GR" sz="2000" dirty="0">
                <a:solidFill>
                  <a:schemeClr val="bg1"/>
                </a:solidFill>
                <a:effectLst/>
                <a:latin typeface="Times New Roman" panose="02020603050405020304" pitchFamily="18" charset="0"/>
                <a:cs typeface="Times New Roman" panose="02020603050405020304" pitchFamily="18" charset="0"/>
              </a:rPr>
              <a:t>Θέματος</a:t>
            </a:r>
            <a:r>
              <a:rPr lang="en-US" sz="2000" dirty="0">
                <a:solidFill>
                  <a:schemeClr val="bg1"/>
                </a:solidFill>
                <a:effectLst/>
                <a:latin typeface="Times New Roman" panose="02020603050405020304" pitchFamily="18" charset="0"/>
                <a:cs typeface="Times New Roman" panose="02020603050405020304" pitchFamily="18" charset="0"/>
              </a:rPr>
              <a:t>: </a:t>
            </a:r>
            <a:r>
              <a:rPr lang="el-GR" sz="2000" dirty="0">
                <a:effectLst/>
                <a:latin typeface="Times New Roman" panose="02020603050405020304" pitchFamily="18" charset="0"/>
                <a:cs typeface="Times New Roman" panose="02020603050405020304" pitchFamily="18" charset="0"/>
              </a:rPr>
              <a:t>Με τους μαθητές θα πρέπει να προσεγγίσουμε τη διαφορετικότητα και τη συμπεριληπτική εκπαίδευση με τρόπο ώστε να μη θεωρούμε τη διαφορετικότητα ως πρόβλημα αλλά να προσπαθήσουμε να κάνουμε τη διαφορά «κανονική».</a:t>
            </a:r>
          </a:p>
          <a:p>
            <a:pPr algn="just">
              <a:buClr>
                <a:schemeClr val="bg1"/>
              </a:buClr>
              <a:buFont typeface="Wingdings" panose="05000000000000000000" pitchFamily="2" charset="2"/>
              <a:buChar char="Ø"/>
            </a:pPr>
            <a:r>
              <a:rPr lang="el-GR" sz="2000" dirty="0">
                <a:solidFill>
                  <a:schemeClr val="bg1"/>
                </a:solidFill>
                <a:effectLst/>
                <a:latin typeface="Times New Roman" panose="02020603050405020304" pitchFamily="18" charset="0"/>
                <a:cs typeface="Times New Roman" panose="02020603050405020304" pitchFamily="18" charset="0"/>
              </a:rPr>
              <a:t> Χρονοδιάγραμμα σχεδιασμού, οργάνωσης και υλοποίησης</a:t>
            </a:r>
            <a:r>
              <a:rPr lang="en-US" sz="2000" dirty="0">
                <a:solidFill>
                  <a:schemeClr val="bg1"/>
                </a:solidFill>
                <a:effectLst/>
                <a:latin typeface="Times New Roman" panose="02020603050405020304" pitchFamily="18" charset="0"/>
                <a:cs typeface="Times New Roman" panose="02020603050405020304" pitchFamily="18" charset="0"/>
              </a:rPr>
              <a:t>: </a:t>
            </a:r>
            <a:r>
              <a:rPr lang="el-GR" sz="2000" dirty="0">
                <a:effectLst/>
                <a:latin typeface="Times New Roman" panose="02020603050405020304" pitchFamily="18" charset="0"/>
                <a:cs typeface="Times New Roman" panose="02020603050405020304" pitchFamily="18" charset="0"/>
              </a:rPr>
              <a:t>5 μήνες, με έναρξη τον μήνα Οκτώβριο.</a:t>
            </a:r>
          </a:p>
          <a:p>
            <a:pPr algn="just">
              <a:buClr>
                <a:schemeClr val="bg1"/>
              </a:buClr>
              <a:buFont typeface="Wingdings" panose="05000000000000000000" pitchFamily="2" charset="2"/>
              <a:buChar char="Ø"/>
            </a:pPr>
            <a:r>
              <a:rPr lang="el-GR" sz="2000" dirty="0">
                <a:solidFill>
                  <a:schemeClr val="bg1"/>
                </a:solidFill>
                <a:effectLst/>
                <a:latin typeface="Times New Roman" panose="02020603050405020304" pitchFamily="18" charset="0"/>
                <a:cs typeface="Times New Roman" panose="02020603050405020304" pitchFamily="18" charset="0"/>
              </a:rPr>
              <a:t> Μεθοδολογία</a:t>
            </a:r>
            <a:r>
              <a:rPr lang="en-US" sz="2000" dirty="0">
                <a:solidFill>
                  <a:schemeClr val="bg1"/>
                </a:solidFill>
                <a:effectLst/>
                <a:latin typeface="Times New Roman" panose="02020603050405020304" pitchFamily="18" charset="0"/>
                <a:cs typeface="Times New Roman" panose="02020603050405020304" pitchFamily="18" charset="0"/>
              </a:rPr>
              <a:t>: </a:t>
            </a:r>
            <a:r>
              <a:rPr lang="el-GR" sz="2000" dirty="0">
                <a:effectLst/>
                <a:latin typeface="Times New Roman" panose="02020603050405020304" pitchFamily="18" charset="0"/>
                <a:cs typeface="Times New Roman" panose="02020603050405020304" pitchFamily="18" charset="0"/>
              </a:rPr>
              <a:t>Η υλοποίηση του προγράμματος θα στηριχθεί στις αρχές και στις τεχνικές της βιωματικής μάθησης και της ενεργητικής συμμετοχής. </a:t>
            </a:r>
            <a:r>
              <a:rPr lang="en-US" sz="2000" dirty="0">
                <a:solidFill>
                  <a:schemeClr val="bg1"/>
                </a:solidFill>
                <a:effectLst/>
                <a:latin typeface="Times New Roman" panose="02020603050405020304" pitchFamily="18" charset="0"/>
                <a:cs typeface="Times New Roman" panose="02020603050405020304" pitchFamily="18" charset="0"/>
              </a:rPr>
              <a:t> </a:t>
            </a:r>
            <a:endParaRPr lang="el-GR" sz="2000" dirty="0">
              <a:solidFill>
                <a:schemeClr val="bg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589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4800" dirty="0">
                <a:latin typeface="Times New Roman" panose="02020603050405020304" pitchFamily="18" charset="0"/>
                <a:cs typeface="Times New Roman" panose="02020603050405020304" pitchFamily="18" charset="0"/>
              </a:rPr>
              <a:t>Παιδαγωγικοί Στόχοι Προγράμματος</a:t>
            </a:r>
          </a:p>
        </p:txBody>
      </p:sp>
      <p:sp>
        <p:nvSpPr>
          <p:cNvPr id="3" name="Θέση περιεχομένου 2"/>
          <p:cNvSpPr>
            <a:spLocks noGrp="1"/>
          </p:cNvSpPr>
          <p:nvPr>
            <p:ph idx="1"/>
          </p:nvPr>
        </p:nvSpPr>
        <p:spPr/>
        <p:txBody>
          <a:bodyPr/>
          <a:lstStyle/>
          <a:p>
            <a:pPr marL="0" indent="0">
              <a:buNone/>
            </a:pPr>
            <a:r>
              <a:rPr lang="el-GR" dirty="0"/>
              <a:t> </a:t>
            </a:r>
          </a:p>
        </p:txBody>
      </p:sp>
      <p:sp>
        <p:nvSpPr>
          <p:cNvPr id="5" name="TextBox 4"/>
          <p:cNvSpPr txBox="1"/>
          <p:nvPr/>
        </p:nvSpPr>
        <p:spPr>
          <a:xfrm>
            <a:off x="729762" y="2426677"/>
            <a:ext cx="10374923" cy="4062651"/>
          </a:xfrm>
          <a:prstGeom prst="rect">
            <a:avLst/>
          </a:prstGeom>
          <a:noFill/>
        </p:spPr>
        <p:txBody>
          <a:bodyPr wrap="square" rtlCol="0">
            <a:spAutoFit/>
          </a:bodyPr>
          <a:lstStyle/>
          <a:p>
            <a:pPr marL="285750" indent="-285750" algn="just">
              <a:buFont typeface="Arial" panose="020B0604020202020204" pitchFamily="34" charset="0"/>
              <a:buChar char="•"/>
            </a:pPr>
            <a:r>
              <a:rPr lang="el-GR" sz="2000" dirty="0">
                <a:latin typeface="Times New Roman" panose="02020603050405020304" pitchFamily="18" charset="0"/>
                <a:cs typeface="Times New Roman" panose="02020603050405020304" pitchFamily="18" charset="0"/>
              </a:rPr>
              <a:t>Το κάθε άτομο είναι διαφορετικό.</a:t>
            </a:r>
          </a:p>
          <a:p>
            <a:pPr marL="285750" lvl="0" indent="-285750" algn="just">
              <a:buFont typeface="Arial" panose="020B0604020202020204" pitchFamily="34" charset="0"/>
              <a:buChar char="•"/>
            </a:pPr>
            <a:r>
              <a:rPr lang="el-GR" sz="2000" dirty="0">
                <a:latin typeface="Times New Roman" panose="02020603050405020304" pitchFamily="18" charset="0"/>
                <a:cs typeface="Times New Roman" panose="02020603050405020304" pitchFamily="18" charset="0"/>
              </a:rPr>
              <a:t>Αν και είμαστε όλοι διαφορετικοί είμαστε όλοι ίσοι.</a:t>
            </a:r>
          </a:p>
          <a:p>
            <a:pPr marL="285750" lvl="0" indent="-285750" algn="just">
              <a:buFont typeface="Arial" panose="020B0604020202020204" pitchFamily="34" charset="0"/>
              <a:buChar char="•"/>
            </a:pPr>
            <a:r>
              <a:rPr lang="el-GR" sz="2000" dirty="0">
                <a:latin typeface="Times New Roman" panose="02020603050405020304" pitchFamily="18" charset="0"/>
                <a:cs typeface="Times New Roman" panose="02020603050405020304" pitchFamily="18" charset="0"/>
              </a:rPr>
              <a:t>Όλοι έχουμε δυνατά και αδύνατα σημεία.</a:t>
            </a:r>
          </a:p>
          <a:p>
            <a:pPr marL="285750" lvl="0" indent="-285750" algn="just">
              <a:buFont typeface="Arial" panose="020B0604020202020204" pitchFamily="34" charset="0"/>
              <a:buChar char="•"/>
            </a:pPr>
            <a:r>
              <a:rPr lang="el-GR" sz="2000" dirty="0">
                <a:latin typeface="Times New Roman" panose="02020603050405020304" pitchFamily="18" charset="0"/>
                <a:cs typeface="Times New Roman" panose="02020603050405020304" pitchFamily="18" charset="0"/>
              </a:rPr>
              <a:t>Να μπουν στη θέση του άλλου και να βιώσουν τις δυσκολίες που αντιμετωπίζουν τα άτομα με αναπηρία και ειδικές εκπαιδευτικές ανάγκες.</a:t>
            </a:r>
          </a:p>
          <a:p>
            <a:pPr marL="285750" lvl="0" indent="-285750" algn="just">
              <a:buFont typeface="Arial" panose="020B0604020202020204" pitchFamily="34" charset="0"/>
              <a:buChar char="•"/>
            </a:pPr>
            <a:r>
              <a:rPr lang="el-GR" sz="2000" dirty="0">
                <a:latin typeface="Times New Roman" panose="02020603050405020304" pitchFamily="18" charset="0"/>
                <a:cs typeface="Times New Roman" panose="02020603050405020304" pitchFamily="18" charset="0"/>
              </a:rPr>
              <a:t>Να ευαισθητοποιηθούν στα θέματα αναπηρίας και να εκφράζουν/καταγράφουν τα συναισθήματα που ένιωσαν κατά τη διάρκεια της βιωματικής δραστηριότητα.</a:t>
            </a:r>
          </a:p>
          <a:p>
            <a:pPr marL="285750" indent="-285750" algn="just">
              <a:buFont typeface="Arial" panose="020B0604020202020204" pitchFamily="34" charset="0"/>
              <a:buChar char="•"/>
            </a:pPr>
            <a:r>
              <a:rPr lang="el-GR" sz="2000" dirty="0">
                <a:latin typeface="Times New Roman" panose="02020603050405020304" pitchFamily="18" charset="0"/>
                <a:cs typeface="Times New Roman" panose="02020603050405020304" pitchFamily="18" charset="0"/>
              </a:rPr>
              <a:t>Να κατανοήσουν την έννοια της συμπερίληψης.</a:t>
            </a:r>
          </a:p>
          <a:p>
            <a:pPr marL="285750" lvl="0" indent="-285750" algn="just">
              <a:buFont typeface="Arial" panose="020B0604020202020204" pitchFamily="34" charset="0"/>
              <a:buChar char="•"/>
            </a:pPr>
            <a:r>
              <a:rPr lang="el-GR" sz="2000" dirty="0">
                <a:latin typeface="Times New Roman" panose="02020603050405020304" pitchFamily="18" charset="0"/>
                <a:cs typeface="Times New Roman" panose="02020603050405020304" pitchFamily="18" charset="0"/>
              </a:rPr>
              <a:t>Να εντοπίσουν στο σχολείο φραγμούς και εμπόδια για τη συμπερίληψη.</a:t>
            </a:r>
          </a:p>
          <a:p>
            <a:pPr marL="285750" lvl="0" indent="-285750" algn="just">
              <a:buFont typeface="Arial" panose="020B0604020202020204" pitchFamily="34" charset="0"/>
              <a:buChar char="•"/>
            </a:pPr>
            <a:r>
              <a:rPr lang="el-GR" sz="2000" dirty="0">
                <a:latin typeface="Times New Roman" panose="02020603050405020304" pitchFamily="18" charset="0"/>
                <a:cs typeface="Times New Roman" panose="02020603050405020304" pitchFamily="18" charset="0"/>
              </a:rPr>
              <a:t>Να φανταστούν και να σχεδιάσουν το σχολείο της συμπερίληψης.</a:t>
            </a:r>
          </a:p>
          <a:p>
            <a:pPr marL="285750" indent="-285750" algn="just">
              <a:buFont typeface="Arial" panose="020B0604020202020204" pitchFamily="34" charset="0"/>
              <a:buChar char="•"/>
            </a:pPr>
            <a:endParaRPr lang="el-GR" dirty="0"/>
          </a:p>
          <a:p>
            <a:pPr marL="285750" lvl="0" indent="-285750" algn="just">
              <a:buFont typeface="Arial" panose="020B0604020202020204" pitchFamily="34" charset="0"/>
              <a:buChar char="•"/>
            </a:pPr>
            <a:endParaRPr lang="el-GR"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l-G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1567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4800" dirty="0">
                <a:latin typeface="Times New Roman" panose="02020603050405020304" pitchFamily="18" charset="0"/>
                <a:cs typeface="Times New Roman" panose="02020603050405020304" pitchFamily="18" charset="0"/>
              </a:rPr>
              <a:t>Μέρος Β</a:t>
            </a:r>
            <a:r>
              <a:rPr lang="en-US" sz="4800" dirty="0">
                <a:latin typeface="Times New Roman" panose="02020603050405020304" pitchFamily="18" charset="0"/>
                <a:cs typeface="Times New Roman" panose="02020603050405020304" pitchFamily="18" charset="0"/>
              </a:rPr>
              <a:t>: </a:t>
            </a:r>
            <a:r>
              <a:rPr lang="el-GR" sz="4800" dirty="0">
                <a:latin typeface="Times New Roman" panose="02020603050405020304" pitchFamily="18" charset="0"/>
                <a:cs typeface="Times New Roman" panose="02020603050405020304" pitchFamily="18" charset="0"/>
              </a:rPr>
              <a:t>Πρόγραμμα Π.Ε.</a:t>
            </a:r>
            <a:endParaRPr lang="el-GR" sz="4800" dirty="0"/>
          </a:p>
        </p:txBody>
      </p:sp>
      <p:sp>
        <p:nvSpPr>
          <p:cNvPr id="3" name="Θέση περιεχομένου 2"/>
          <p:cNvSpPr>
            <a:spLocks noGrp="1"/>
          </p:cNvSpPr>
          <p:nvPr>
            <p:ph idx="1"/>
          </p:nvPr>
        </p:nvSpPr>
        <p:spPr>
          <a:xfrm>
            <a:off x="680321" y="2336873"/>
            <a:ext cx="9457210" cy="3316581"/>
          </a:xfrm>
        </p:spPr>
        <p:txBody>
          <a:bodyPr>
            <a:noAutofit/>
          </a:bodyPr>
          <a:lstStyle/>
          <a:p>
            <a:pPr lvl="0" algn="just">
              <a:lnSpc>
                <a:spcPct val="100000"/>
              </a:lnSpc>
              <a:spcBef>
                <a:spcPts val="355"/>
              </a:spcBef>
              <a:spcAft>
                <a:spcPts val="0"/>
              </a:spcAft>
            </a:pPr>
            <a:r>
              <a:rPr lang="el-GR" sz="2000" u="sng" dirty="0">
                <a:solidFill>
                  <a:schemeClr val="bg1"/>
                </a:solidFill>
                <a:effectLst/>
                <a:latin typeface="Times New Roman" panose="02020603050405020304" pitchFamily="18" charset="0"/>
                <a:cs typeface="Times New Roman" panose="02020603050405020304" pitchFamily="18" charset="0"/>
              </a:rPr>
              <a:t>Συνεργασία </a:t>
            </a:r>
            <a:r>
              <a:rPr lang="el-GR" sz="2000" u="sng">
                <a:solidFill>
                  <a:schemeClr val="bg1"/>
                </a:solidFill>
                <a:effectLst/>
                <a:latin typeface="Times New Roman" panose="02020603050405020304" pitchFamily="18" charset="0"/>
                <a:cs typeface="Times New Roman" panose="02020603050405020304" pitchFamily="18" charset="0"/>
              </a:rPr>
              <a:t>με άλλους </a:t>
            </a:r>
            <a:r>
              <a:rPr lang="el-GR" sz="2000" u="sng" dirty="0">
                <a:solidFill>
                  <a:schemeClr val="bg1"/>
                </a:solidFill>
                <a:effectLst/>
                <a:latin typeface="Times New Roman" panose="02020603050405020304" pitchFamily="18" charset="0"/>
                <a:cs typeface="Times New Roman" panose="02020603050405020304" pitchFamily="18" charset="0"/>
              </a:rPr>
              <a:t>φορείς</a:t>
            </a:r>
            <a:r>
              <a:rPr lang="en-US" sz="2000" dirty="0">
                <a:solidFill>
                  <a:schemeClr val="bg1"/>
                </a:solidFill>
                <a:effectLst/>
                <a:latin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cs typeface="Times New Roman" panose="02020603050405020304" pitchFamily="18" charset="0"/>
              </a:rPr>
              <a:t>1) </a:t>
            </a:r>
            <a:r>
              <a:rPr lang="el-GR" sz="2000" dirty="0">
                <a:effectLst/>
                <a:latin typeface="Times New Roman" panose="02020603050405020304" pitchFamily="18" charset="0"/>
                <a:cs typeface="Times New Roman" panose="02020603050405020304" pitchFamily="18" charset="0"/>
              </a:rPr>
              <a:t>Συνεργασία με το Σύλλογο Ατόμων με Αναπηρία Ρόδου</a:t>
            </a:r>
            <a:r>
              <a:rPr lang="en-US" sz="2000" dirty="0">
                <a:effectLst/>
                <a:latin typeface="Times New Roman" panose="02020603050405020304" pitchFamily="18" charset="0"/>
                <a:cs typeface="Times New Roman" panose="02020603050405020304" pitchFamily="18" charset="0"/>
              </a:rPr>
              <a:t>, 2)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Επισκέψεις της ομάδας στις σχολικές δομές Ειδικής Αγωγής</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3)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Συνεργασία με τις επιστημονικές ομάδες της ΕΔΕΑΥ του σχολείου, του ΚΕΔΑΣΥ Ρόδου και του Ιατροπαιδαγωγικού Κέντρου του Δήμου Ρόδου.</a:t>
            </a:r>
            <a:endParaRPr lang="en-US" sz="2000" dirty="0">
              <a:solidFill>
                <a:schemeClr val="bg1"/>
              </a:solidFill>
              <a:effectLst/>
              <a:latin typeface="Times New Roman" panose="02020603050405020304" pitchFamily="18" charset="0"/>
              <a:cs typeface="Times New Roman" panose="02020603050405020304" pitchFamily="18" charset="0"/>
            </a:endParaRPr>
          </a:p>
          <a:p>
            <a:pPr algn="just">
              <a:lnSpc>
                <a:spcPct val="100000"/>
              </a:lnSpc>
            </a:pPr>
            <a:r>
              <a:rPr lang="el-GR" sz="2000" u="sng" dirty="0">
                <a:solidFill>
                  <a:schemeClr val="bg1"/>
                </a:solidFill>
                <a:effectLst/>
                <a:latin typeface="Times New Roman" panose="02020603050405020304" pitchFamily="18" charset="0"/>
                <a:cs typeface="Times New Roman" panose="02020603050405020304" pitchFamily="18" charset="0"/>
              </a:rPr>
              <a:t>Σύνδεση με Πρόγραμμα Σπουδών</a:t>
            </a:r>
            <a:r>
              <a:rPr lang="en-US" sz="2000" dirty="0">
                <a:solidFill>
                  <a:schemeClr val="bg1"/>
                </a:solidFill>
                <a:effectLst/>
                <a:latin typeface="Times New Roman" panose="02020603050405020304" pitchFamily="18" charset="0"/>
                <a:cs typeface="Times New Roman" panose="02020603050405020304" pitchFamily="18" charset="0"/>
              </a:rPr>
              <a:t>: </a:t>
            </a:r>
            <a:r>
              <a:rPr lang="el-GR" sz="2000" dirty="0">
                <a:effectLst/>
                <a:latin typeface="Times New Roman" panose="02020603050405020304" pitchFamily="18" charset="0"/>
                <a:cs typeface="Times New Roman" panose="02020603050405020304" pitchFamily="18" charset="0"/>
              </a:rPr>
              <a:t>θα εμπλέξουμε θεματικές γνωστικών αντικειμένων της Γλώσσας, της Μελέτης Περιβάλλοντος , της Κοινωνικής και Πολιτικής Αγωγής, των Νέων Τεχνολογιών, της Μουσικής Αγωγής, της Θεατρικής Εκπαίδευσης και της των Εικαστικών.</a:t>
            </a:r>
          </a:p>
          <a:p>
            <a:pPr algn="just">
              <a:lnSpc>
                <a:spcPct val="100000"/>
              </a:lnSpc>
            </a:pPr>
            <a:r>
              <a:rPr lang="el-GR" sz="2000" u="sng" dirty="0">
                <a:solidFill>
                  <a:schemeClr val="bg1"/>
                </a:solidFill>
                <a:effectLst/>
                <a:latin typeface="Times New Roman" panose="02020603050405020304" pitchFamily="18" charset="0"/>
                <a:cs typeface="Times New Roman" panose="02020603050405020304" pitchFamily="18" charset="0"/>
              </a:rPr>
              <a:t>Τρόποι Διάχυσης των Αποτελεσμάτων</a:t>
            </a:r>
            <a:r>
              <a:rPr lang="en-US" sz="2000" dirty="0">
                <a:solidFill>
                  <a:schemeClr val="bg1"/>
                </a:solidFill>
                <a:effectLst/>
                <a:latin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cs typeface="Times New Roman" panose="02020603050405020304" pitchFamily="18" charset="0"/>
              </a:rPr>
              <a:t>1)</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Ανακοινώσεις στην ιστοσελίδα του σχολείου</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2)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Παρουσίαση των αποτελεσμάτων στο Σύλλογο Γονέων και Κηδεμόνων</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3)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Δημοσιεύσεις των δραστηριοτήτων στον τοπικό τύπο,</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a:solidFill>
                  <a:schemeClr val="bg1"/>
                </a:solidFill>
                <a:effectLst/>
                <a:latin typeface="Times New Roman" panose="02020603050405020304" pitchFamily="18" charset="0"/>
                <a:cs typeface="Times New Roman" panose="02020603050405020304" pitchFamily="18" charset="0"/>
              </a:rPr>
              <a:t> </a:t>
            </a:r>
            <a:br>
              <a:rPr lang="en-US" sz="2000" u="sng" dirty="0">
                <a:solidFill>
                  <a:schemeClr val="bg1"/>
                </a:solidFill>
                <a:effectLst/>
                <a:latin typeface="Times New Roman" panose="02020603050405020304" pitchFamily="18" charset="0"/>
                <a:cs typeface="Times New Roman" panose="02020603050405020304" pitchFamily="18" charset="0"/>
              </a:rPr>
            </a:br>
            <a:r>
              <a:rPr lang="en-US" sz="2000" u="sng" dirty="0">
                <a:effectLst/>
                <a:latin typeface="Times New Roman" panose="02020603050405020304" pitchFamily="18" charset="0"/>
                <a:cs typeface="Times New Roman" panose="02020603050405020304" pitchFamily="18" charset="0"/>
              </a:rPr>
              <a:t> </a:t>
            </a:r>
          </a:p>
          <a:p>
            <a:endParaRPr lang="el-GR" sz="2000" dirty="0"/>
          </a:p>
        </p:txBody>
      </p:sp>
    </p:spTree>
    <p:extLst>
      <p:ext uri="{BB962C8B-B14F-4D97-AF65-F5344CB8AC3E}">
        <p14:creationId xmlns:p14="http://schemas.microsoft.com/office/powerpoint/2010/main" val="4292586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marL="0" indent="0" algn="ctr">
              <a:buNone/>
            </a:pPr>
            <a:endParaRPr lang="en-US" sz="4400" dirty="0">
              <a:latin typeface="Times New Roman" panose="02020603050405020304" pitchFamily="18" charset="0"/>
              <a:cs typeface="Times New Roman" panose="02020603050405020304" pitchFamily="18" charset="0"/>
            </a:endParaRPr>
          </a:p>
          <a:p>
            <a:pPr marL="0" indent="0" algn="ctr">
              <a:buNone/>
            </a:pPr>
            <a:r>
              <a:rPr lang="el-GR" sz="4400" dirty="0">
                <a:latin typeface="Times New Roman" panose="02020603050405020304" pitchFamily="18" charset="0"/>
                <a:cs typeface="Times New Roman" panose="02020603050405020304" pitchFamily="18" charset="0"/>
              </a:rPr>
              <a:t>Σας ευχαριστούμε για την προσοχή σας!!!</a:t>
            </a:r>
          </a:p>
        </p:txBody>
      </p:sp>
    </p:spTree>
    <p:extLst>
      <p:ext uri="{BB962C8B-B14F-4D97-AF65-F5344CB8AC3E}">
        <p14:creationId xmlns:p14="http://schemas.microsoft.com/office/powerpoint/2010/main" val="40365420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4800" dirty="0">
                <a:latin typeface="Times New Roman" panose="02020603050405020304" pitchFamily="18" charset="0"/>
                <a:cs typeface="Times New Roman" panose="02020603050405020304" pitchFamily="18" charset="0"/>
              </a:rPr>
              <a:t>ΒΙΒΛΙΟΓΡΑΦΙΑ</a:t>
            </a:r>
          </a:p>
        </p:txBody>
      </p:sp>
      <p:sp>
        <p:nvSpPr>
          <p:cNvPr id="3" name="Θέση περιεχομένου 2"/>
          <p:cNvSpPr>
            <a:spLocks noGrp="1"/>
          </p:cNvSpPr>
          <p:nvPr>
            <p:ph idx="1"/>
          </p:nvPr>
        </p:nvSpPr>
        <p:spPr/>
        <p:txBody>
          <a:bodyPr>
            <a:normAutofit/>
          </a:bodyPr>
          <a:lstStyle/>
          <a:p>
            <a:pPr algn="just">
              <a:lnSpc>
                <a:spcPct val="107000"/>
              </a:lnSpc>
              <a:spcAft>
                <a:spcPts val="800"/>
              </a:spcAft>
              <a:buFont typeface="Wingdings" panose="05000000000000000000" pitchFamily="2" charset="2"/>
              <a:buChar char="Ø"/>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Περιφερειακό Κέντρο Πληροφόρησης του ΟΗΕ, </a:t>
            </a:r>
            <a:r>
              <a:rPr lang="el-GR" sz="20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ΣΤΟΧΟΣ 16 - ΕΙΡΗΝΗ, ΔΙΚΑΙΟΣΥΝΗ ΚΑΙ ΙΣΧΥΡΟΙ ΘΕΣΜΟΙ - Περιφερειακό Κέντρο Πληροφόρησης του ΟΗΕ - </a:t>
            </a:r>
            <a:r>
              <a:rPr lang="el-GR" sz="2000" u="sng"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Greece</a:t>
            </a:r>
            <a:r>
              <a:rPr lang="el-GR" sz="20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 (unric.org)</a:t>
            </a:r>
            <a:r>
              <a:rPr lang="el-GR" sz="20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Ημερομηνία Πρόσβασης στον ιστότοπο</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09/05/2023.</a:t>
            </a:r>
          </a:p>
          <a:p>
            <a:pPr marL="0" indent="0" algn="just">
              <a:lnSpc>
                <a:spcPct val="107000"/>
              </a:lnSpc>
              <a:spcAft>
                <a:spcPts val="800"/>
              </a:spcAft>
              <a:buNone/>
            </a:pPr>
            <a:endParaRPr lang="el-GR"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Ø"/>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Γέρου, Ε. (2021). Απόψεις Εκπαιδευτικών για το Περιεχομένο της Αειφορίας: Οι Στόχοι της Βιώσιμης Ανάπτυξης του ΟΗΕ. Διπλωματική Εργασία. ΠανεπιστήμιοΔυτικήςΜακεδονίας</a:t>
            </a:r>
            <a:r>
              <a:rPr lang="el-GR" sz="2000" u="sng"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https://dspace.uowm.gr/xmlui/handle/123456789/2415</a:t>
            </a:r>
            <a:r>
              <a:rPr lang="el-GR" sz="20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Ημερομηνία Πρόσβασης: 20/05/2023.</a:t>
            </a:r>
          </a:p>
          <a:p>
            <a:pPr marL="0" indent="-457200" algn="just">
              <a:lnSpc>
                <a:spcPct val="107000"/>
              </a:lnSpc>
              <a:spcAft>
                <a:spcPts val="800"/>
              </a:spcAft>
              <a:buFont typeface="Wingdings" panose="05000000000000000000" pitchFamily="2" charset="2"/>
              <a:buChar char="Ø"/>
            </a:pPr>
            <a:endParaRPr lang="el-GR" sz="20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buFont typeface="Wingdings" panose="05000000000000000000" pitchFamily="2" charset="2"/>
              <a:buChar char="Ø"/>
            </a:pPr>
            <a:endParaRPr lang="el-GR" sz="2000" dirty="0">
              <a:effectLst/>
              <a:latin typeface="Times New Roman" panose="02020603050405020304" pitchFamily="18" charset="0"/>
              <a:cs typeface="Times New Roman" panose="02020603050405020304" pitchFamily="18" charset="0"/>
            </a:endParaRPr>
          </a:p>
        </p:txBody>
      </p:sp>
      <p:pic>
        <p:nvPicPr>
          <p:cNvPr id="4" name="Εικόνα 3"/>
          <p:cNvPicPr>
            <a:picLocks noChangeAspect="1"/>
          </p:cNvPicPr>
          <p:nvPr/>
        </p:nvPicPr>
        <p:blipFill>
          <a:blip r:embed="rId4">
            <a:extLst>
              <a:ext uri="{BEBA8EAE-BF5A-486C-A8C5-ECC9F3942E4B}">
                <a14:imgProps xmlns:a14="http://schemas.microsoft.com/office/drawing/2010/main">
                  <a14:imgLayer r:embed="rId5">
                    <a14:imgEffect>
                      <a14:backgroundRemoval t="0" b="100000" l="0" r="100000"/>
                    </a14:imgEffect>
                    <a14:imgEffect>
                      <a14:sharpenSoften amount="500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9861307" y="4510453"/>
            <a:ext cx="2612048" cy="2268416"/>
          </a:xfrm>
          <a:prstGeom prst="rect">
            <a:avLst/>
          </a:prstGeom>
        </p:spPr>
      </p:pic>
    </p:spTree>
    <p:extLst>
      <p:ext uri="{BB962C8B-B14F-4D97-AF65-F5344CB8AC3E}">
        <p14:creationId xmlns:p14="http://schemas.microsoft.com/office/powerpoint/2010/main" val="3025447068"/>
      </p:ext>
    </p:extLst>
  </p:cSld>
  <p:clrMapOvr>
    <a:masterClrMapping/>
  </p:clrMapOvr>
</p:sld>
</file>

<file path=ppt/theme/theme1.xml><?xml version="1.0" encoding="utf-8"?>
<a:theme xmlns:a="http://schemas.openxmlformats.org/drawingml/2006/main" name="Βερολίνο">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Βερολίνο</Template>
  <TotalTime>159</TotalTime>
  <Words>746</Words>
  <Application>Microsoft Macintosh PowerPoint</Application>
  <PresentationFormat>Ευρεία οθόνη</PresentationFormat>
  <Paragraphs>59</Paragraphs>
  <Slides>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9</vt:i4>
      </vt:variant>
    </vt:vector>
  </HeadingPairs>
  <TitlesOfParts>
    <vt:vector size="14" baseType="lpstr">
      <vt:lpstr>Arial</vt:lpstr>
      <vt:lpstr>Times New Roman</vt:lpstr>
      <vt:lpstr>Trebuchet MS</vt:lpstr>
      <vt:lpstr>Wingdings</vt:lpstr>
      <vt:lpstr>Βερολίνο</vt:lpstr>
      <vt:lpstr>Στόχος 16: Ειρήνη, δικαιοσύνη και ισχυροί θεσμοί</vt:lpstr>
      <vt:lpstr>Μέρος Α: Στόχος 16</vt:lpstr>
      <vt:lpstr>Στόχος 16</vt:lpstr>
      <vt:lpstr>Στόχος 16</vt:lpstr>
      <vt:lpstr>Μέρος Β: Πρόγραμμα Π.Ε.</vt:lpstr>
      <vt:lpstr>Παιδαγωγικοί Στόχοι Προγράμματος</vt:lpstr>
      <vt:lpstr>Μέρος Β: Πρόγραμμα Π.Ε.</vt:lpstr>
      <vt:lpstr>Παρουσίαση του PowerPoint</vt:lpstr>
      <vt:lpstr>ΒΙΒΛΙΟΓΡΑΦΙΑ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Anna Galanomati</dc:creator>
  <cp:lastModifiedBy>Thanos Mogias</cp:lastModifiedBy>
  <cp:revision>16</cp:revision>
  <dcterms:created xsi:type="dcterms:W3CDTF">2023-05-20T08:20:03Z</dcterms:created>
  <dcterms:modified xsi:type="dcterms:W3CDTF">2023-05-24T13:03:22Z</dcterms:modified>
</cp:coreProperties>
</file>