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68" r:id="rId3"/>
    <p:sldId id="265" r:id="rId4"/>
    <p:sldId id="367" r:id="rId5"/>
    <p:sldId id="359" r:id="rId6"/>
    <p:sldId id="277" r:id="rId7"/>
    <p:sldId id="270" r:id="rId8"/>
    <p:sldId id="271" r:id="rId9"/>
    <p:sldId id="360" r:id="rId10"/>
    <p:sldId id="361" r:id="rId11"/>
    <p:sldId id="362" r:id="rId12"/>
    <p:sldId id="363" r:id="rId13"/>
    <p:sldId id="259" r:id="rId14"/>
    <p:sldId id="272" r:id="rId15"/>
    <p:sldId id="374" r:id="rId16"/>
    <p:sldId id="260" r:id="rId17"/>
    <p:sldId id="262" r:id="rId18"/>
    <p:sldId id="263" r:id="rId19"/>
    <p:sldId id="264" r:id="rId20"/>
    <p:sldId id="278" r:id="rId21"/>
    <p:sldId id="279" r:id="rId22"/>
    <p:sldId id="280" r:id="rId23"/>
    <p:sldId id="283" r:id="rId24"/>
    <p:sldId id="284" r:id="rId25"/>
    <p:sldId id="285" r:id="rId26"/>
    <p:sldId id="288" r:id="rId27"/>
    <p:sldId id="376" r:id="rId28"/>
    <p:sldId id="287" r:id="rId29"/>
    <p:sldId id="289" r:id="rId30"/>
    <p:sldId id="290" r:id="rId31"/>
    <p:sldId id="291" r:id="rId32"/>
    <p:sldId id="368" r:id="rId33"/>
    <p:sldId id="379" r:id="rId34"/>
    <p:sldId id="294" r:id="rId35"/>
    <p:sldId id="370" r:id="rId36"/>
    <p:sldId id="296" r:id="rId37"/>
    <p:sldId id="297" r:id="rId38"/>
    <p:sldId id="298" r:id="rId39"/>
    <p:sldId id="300" r:id="rId40"/>
    <p:sldId id="348" r:id="rId41"/>
    <p:sldId id="301" r:id="rId42"/>
    <p:sldId id="302" r:id="rId43"/>
    <p:sldId id="375" r:id="rId44"/>
    <p:sldId id="305" r:id="rId45"/>
    <p:sldId id="306" r:id="rId46"/>
    <p:sldId id="307" r:id="rId47"/>
    <p:sldId id="308" r:id="rId48"/>
    <p:sldId id="310" r:id="rId49"/>
    <p:sldId id="365" r:id="rId50"/>
    <p:sldId id="311" r:id="rId51"/>
    <p:sldId id="312" r:id="rId52"/>
    <p:sldId id="313" r:id="rId53"/>
    <p:sldId id="314" r:id="rId54"/>
    <p:sldId id="378" r:id="rId55"/>
    <p:sldId id="380" r:id="rId56"/>
    <p:sldId id="318" r:id="rId57"/>
    <p:sldId id="321" r:id="rId58"/>
    <p:sldId id="377" r:id="rId59"/>
    <p:sldId id="325" r:id="rId60"/>
    <p:sldId id="326" r:id="rId61"/>
    <p:sldId id="328" r:id="rId62"/>
    <p:sldId id="353" r:id="rId63"/>
    <p:sldId id="329" r:id="rId64"/>
    <p:sldId id="371" r:id="rId65"/>
    <p:sldId id="372" r:id="rId66"/>
    <p:sldId id="373" r:id="rId67"/>
    <p:sldId id="332" r:id="rId68"/>
    <p:sldId id="334" r:id="rId69"/>
    <p:sldId id="338" r:id="rId70"/>
    <p:sldId id="355" r:id="rId71"/>
    <p:sldId id="366" r:id="rId7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3BD"/>
    <a:srgbClr val="009900"/>
    <a:srgbClr val="A404A4"/>
    <a:srgbClr val="119734"/>
    <a:srgbClr val="000099"/>
    <a:srgbClr val="660066"/>
    <a:srgbClr val="F890E2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841" autoAdjust="0"/>
  </p:normalViewPr>
  <p:slideViewPr>
    <p:cSldViewPr>
      <p:cViewPr varScale="1">
        <p:scale>
          <a:sx n="82" d="100"/>
          <a:sy n="82" d="100"/>
        </p:scale>
        <p:origin x="-12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3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2874" y="-96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BDB8-FE8C-49E0-A21E-0C8522F60B2A}" type="datetimeFigureOut">
              <a:rPr lang="el-GR" smtClean="0"/>
              <a:pPr/>
              <a:t>19/6/2014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D7AE-C5E9-4599-A819-2EEA99087C5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E9DA94A-D80D-448D-9A0E-7DD08287BF9E}" type="datetimeFigureOut">
              <a:rPr lang="el-GR" smtClean="0"/>
              <a:pPr/>
              <a:t>19/6/2014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67A379B-D327-4894-B13B-B96C66080F0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379B-D327-4894-B13B-B96C66080F0A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3192F-7C11-496F-988F-5C6F15F51601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795C-8E9F-457F-B42E-7B6CBC385030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37FF-050E-4D09-A303-966F4B85E59F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AA80-D6FE-43D6-B281-15FF4474201F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EE61-EAD4-4639-8CE0-6DD98D8D2FA4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A38D-FA4F-401F-AEAB-5D71E56EB347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6690-A890-4A71-94BB-9413EB26208E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A609-EF88-4992-8B1E-62982E24CB42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F2570-B1C2-4345-AC40-E426AEF81F0E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C7EF-B1C3-4A32-AE1A-FEF4F5E2878D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13A4-4ECD-487D-94CD-71DC97441A26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91F51-38A8-47A7-9497-DB59B8A9D0E3}" type="datetime1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png"/><Relationship Id="rId5" Type="http://schemas.openxmlformats.org/officeDocument/2006/relationships/image" Target="../media/image20.tiff"/><Relationship Id="rId10" Type="http://schemas.openxmlformats.org/officeDocument/2006/relationships/image" Target="../media/image25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10" Type="http://schemas.openxmlformats.org/officeDocument/2006/relationships/image" Target="../media/image15.tiff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2.gif"/><Relationship Id="rId4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2.gi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7" Type="http://schemas.openxmlformats.org/officeDocument/2006/relationships/image" Target="../media/image8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jpeg"/><Relationship Id="rId7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5.gif"/><Relationship Id="rId7" Type="http://schemas.openxmlformats.org/officeDocument/2006/relationships/image" Target="../media/image9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5.gif"/><Relationship Id="rId21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2.gif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5.jpe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6.jpe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jpeg"/><Relationship Id="rId7" Type="http://schemas.openxmlformats.org/officeDocument/2006/relationships/image" Target="../media/image5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.gif"/><Relationship Id="rId7" Type="http://schemas.openxmlformats.org/officeDocument/2006/relationships/image" Target="../media/image12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9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2.gif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8.jpe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5.gif"/><Relationship Id="rId10" Type="http://schemas.openxmlformats.org/officeDocument/2006/relationships/image" Target="../media/image163.png"/><Relationship Id="rId4" Type="http://schemas.openxmlformats.org/officeDocument/2006/relationships/image" Target="../media/image2.gif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5.gif"/><Relationship Id="rId7" Type="http://schemas.openxmlformats.org/officeDocument/2006/relationships/image" Target="../media/image17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4.jpeg"/><Relationship Id="rId7" Type="http://schemas.openxmlformats.org/officeDocument/2006/relationships/image" Target="../media/image176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82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88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1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5.gi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0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5.gif"/><Relationship Id="rId7" Type="http://schemas.openxmlformats.org/officeDocument/2006/relationships/image" Target="../media/image208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11" Type="http://schemas.openxmlformats.org/officeDocument/2006/relationships/image" Target="../media/image2.gif"/><Relationship Id="rId5" Type="http://schemas.openxmlformats.org/officeDocument/2006/relationships/image" Target="../media/image206.png"/><Relationship Id="rId10" Type="http://schemas.openxmlformats.org/officeDocument/2006/relationships/image" Target="../media/image211.jpeg"/><Relationship Id="rId4" Type="http://schemas.openxmlformats.org/officeDocument/2006/relationships/image" Target="../media/image205.png"/><Relationship Id="rId9" Type="http://schemas.openxmlformats.org/officeDocument/2006/relationships/image" Target="../media/image2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15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.gif"/><Relationship Id="rId4" Type="http://schemas.openxmlformats.org/officeDocument/2006/relationships/image" Target="../media/image2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2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3.jpeg"/><Relationship Id="rId7" Type="http://schemas.openxmlformats.org/officeDocument/2006/relationships/image" Target="../media/image226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.gif"/><Relationship Id="rId4" Type="http://schemas.openxmlformats.org/officeDocument/2006/relationships/image" Target="../media/image224.jpeg"/><Relationship Id="rId9" Type="http://schemas.openxmlformats.org/officeDocument/2006/relationships/image" Target="../media/image5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5.gif"/><Relationship Id="rId7" Type="http://schemas.openxmlformats.org/officeDocument/2006/relationships/image" Target="../media/image2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10" Type="http://schemas.openxmlformats.org/officeDocument/2006/relationships/image" Target="../media/image234.jpe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7.jpeg"/><Relationship Id="rId7" Type="http://schemas.openxmlformats.org/officeDocument/2006/relationships/image" Target="../media/image240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.gif"/><Relationship Id="rId7" Type="http://schemas.openxmlformats.org/officeDocument/2006/relationships/image" Target="../media/image245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png"/><Relationship Id="rId4" Type="http://schemas.openxmlformats.org/officeDocument/2006/relationships/image" Target="../media/image5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8.jpeg"/><Relationship Id="rId7" Type="http://schemas.openxmlformats.org/officeDocument/2006/relationships/image" Target="../media/image2.gif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Relationship Id="rId9" Type="http://schemas.openxmlformats.org/officeDocument/2006/relationships/image" Target="../media/image2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2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5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2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.gif"/><Relationship Id="rId4" Type="http://schemas.openxmlformats.org/officeDocument/2006/relationships/image" Target="../media/image12.jpeg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0600" y="1524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ΔΗΜΟΚΡΙΤΕΙΟ ΠΑΝΕΠΙΣΤΗΜΙΟ ΘΡΑΚΗΣ</a:t>
            </a:r>
            <a:endParaRPr lang="el-GR" dirty="0" smtClean="0"/>
          </a:p>
          <a:p>
            <a:pPr algn="ctr"/>
            <a:r>
              <a:rPr lang="el-GR" b="1" dirty="0" smtClean="0"/>
              <a:t>ΤΜΗΜΑ ΗΛΕΚΤΡΟΛΟΓΩΝ ΜΗΧΑΝΙΚΩΝ &amp; ΜΗΧΑΝΙΚΩΝ ΥΠΟΛΟΓΙΣΤΩΝ</a:t>
            </a:r>
            <a:endParaRPr lang="en-US" b="1" dirty="0" smtClean="0"/>
          </a:p>
          <a:p>
            <a:pPr algn="ctr"/>
            <a:r>
              <a:rPr lang="el-GR" b="1" dirty="0" smtClean="0"/>
              <a:t>ΤΟΜΕΑΣ ΤΗΛΕΠΙΚΟΙΝΩΝΙΩΝ &amp; ΔΙΑΣΤΗΜΙΚΗΣ</a:t>
            </a:r>
            <a:endParaRPr lang="el-GR" dirty="0" smtClean="0"/>
          </a:p>
          <a:p>
            <a:pPr algn="ctr"/>
            <a:r>
              <a:rPr lang="el-GR" b="1" dirty="0" smtClean="0"/>
              <a:t>ΕΡΓΑΣΤΗΡΙΟ ΜΙΚΡΟΚΥΜΑΤΩΝ</a:t>
            </a:r>
            <a:endParaRPr lang="el-GR" dirty="0"/>
          </a:p>
        </p:txBody>
      </p:sp>
      <p:pic>
        <p:nvPicPr>
          <p:cNvPr id="8" name="Picture 7" descr="uthraki_log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295400"/>
            <a:ext cx="1050889" cy="9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2362200"/>
            <a:ext cx="7391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600" b="1" dirty="0" smtClean="0"/>
              <a:t>Μικροκυματικές Τεχνικές Προσανατολισμού </a:t>
            </a:r>
            <a:endParaRPr lang="en-US" sz="2600" b="1" dirty="0" smtClean="0"/>
          </a:p>
          <a:p>
            <a:pPr algn="ctr"/>
            <a:r>
              <a:rPr lang="el-GR" sz="2600" b="1" dirty="0" smtClean="0"/>
              <a:t>Ακτινοβολούμενης Δέσμης</a:t>
            </a:r>
            <a:endParaRPr lang="el-GR" sz="2600" dirty="0" smtClean="0"/>
          </a:p>
          <a:p>
            <a:pPr algn="ctr"/>
            <a:r>
              <a:rPr lang="el-GR" sz="2400" b="1" dirty="0" smtClean="0"/>
              <a:t>(Σχεδιασμός Συστημάτων Ηλεκτρονικού Ελέγχου)</a:t>
            </a:r>
            <a:endParaRPr lang="el-G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3962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ΔΙΔΑΚΤΟΡΙΚΗ ΔΙΑΤΡΙΒΗ</a:t>
            </a:r>
            <a:endParaRPr lang="el-GR" dirty="0" smtClean="0"/>
          </a:p>
          <a:p>
            <a:pPr algn="ctr"/>
            <a:r>
              <a:rPr lang="el-GR" b="1" dirty="0" smtClean="0"/>
              <a:t>ΦΑΝΟΥΡΙΟΣ ΕΜΜ. ΦΑΚΟΥΚΑΚΗΣ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ΞΑΝΘΗ 2014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5257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Επιβλέπων</a:t>
            </a:r>
            <a:endParaRPr lang="el-GR" dirty="0" smtClean="0"/>
          </a:p>
          <a:p>
            <a:pPr algn="ctr"/>
            <a:r>
              <a:rPr lang="el-GR" b="1" dirty="0" smtClean="0"/>
              <a:t> Καθηγητής Γ.Α. Κυριακού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Ο Πίνακας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pic>
        <p:nvPicPr>
          <p:cNvPr id="7" name="Picture 6" descr="C:\Documents and Settings\user\My Documents\MICROWAVES2\DIDAKTORIKO\Re-exposure of Butler4x4.tif"/>
          <p:cNvPicPr>
            <a:picLocks noChangeAspect="1"/>
          </p:cNvPicPr>
          <p:nvPr/>
        </p:nvPicPr>
        <p:blipFill>
          <a:blip r:embed="rId3" cstate="print"/>
          <a:srcRect b="2285"/>
          <a:stretch>
            <a:fillRect/>
          </a:stretch>
        </p:blipFill>
        <p:spPr bwMode="auto">
          <a:xfrm>
            <a:off x="609600" y="4191000"/>
            <a:ext cx="2852928" cy="184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Re-exposure of Butler8x8.tif"/>
          <p:cNvPicPr>
            <a:picLocks noChangeAspect="1"/>
          </p:cNvPicPr>
          <p:nvPr/>
        </p:nvPicPr>
        <p:blipFill>
          <a:blip r:embed="rId4" cstate="print"/>
          <a:srcRect b="1561"/>
          <a:stretch>
            <a:fillRect/>
          </a:stretch>
        </p:blipFill>
        <p:spPr bwMode="auto">
          <a:xfrm>
            <a:off x="4343400" y="3962400"/>
            <a:ext cx="3950208" cy="272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Figures\Re-exposure of 4beams2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971800"/>
            <a:ext cx="1785574" cy="119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user\My Documents\MICROWAVES2\DIDAKTORIKO\Figures\Re-exposure of 8beams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667000"/>
            <a:ext cx="2366010" cy="123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152400" y="5334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Παράλληλο δικτύωμα</a:t>
            </a:r>
          </a:p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Παθητικό, αντιστρεπτό</a:t>
            </a:r>
            <a:endParaRPr lang="en-US" b="1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l-GR" b="1" dirty="0" smtClean="0"/>
              <a:t>Υβριδικοί συζεύκτες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b="1" dirty="0" smtClean="0"/>
              <a:t> Φασηθέτες</a:t>
            </a:r>
          </a:p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Κυκλωματικό ισοδύναμο </a:t>
            </a:r>
            <a:r>
              <a:rPr lang="en-US" b="1" dirty="0" smtClean="0"/>
              <a:t>FFT </a:t>
            </a:r>
            <a:endParaRPr lang="el-GR" b="1" dirty="0" smtClean="0"/>
          </a:p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Ν θύρες εισόδου – εξόδου, Ν=2</a:t>
            </a:r>
            <a:r>
              <a:rPr lang="en-US" b="1" baseline="30000" dirty="0" smtClean="0"/>
              <a:t>n</a:t>
            </a:r>
            <a:endParaRPr lang="el-GR" b="1" dirty="0" smtClean="0"/>
          </a:p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Ομοιόμορφη κατανομή πλάτους τροφοδοσίας</a:t>
            </a:r>
          </a:p>
          <a:p>
            <a:pPr algn="just">
              <a:buFont typeface="Wingdings" pitchFamily="2" charset="2"/>
              <a:buChar char="§"/>
            </a:pPr>
            <a:r>
              <a:rPr lang="el-GR" b="1" dirty="0" smtClean="0"/>
              <a:t> Διαφορετικές ακολουθίες φάσης</a:t>
            </a:r>
            <a:endParaRPr lang="el-GR" b="1" dirty="0"/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533400"/>
            <a:ext cx="3134106" cy="5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1066800"/>
            <a:ext cx="4834890" cy="54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1600201"/>
            <a:ext cx="1481042" cy="53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1600200"/>
            <a:ext cx="1700784" cy="5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2600" y="2133600"/>
            <a:ext cx="2160270" cy="5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2\Kefalaio_2_figures\Re-exposure of 2D_Butler_greek.jpg"/>
          <p:cNvPicPr>
            <a:picLocks noChangeAspect="1"/>
          </p:cNvPicPr>
          <p:nvPr/>
        </p:nvPicPr>
        <p:blipFill>
          <a:blip r:embed="rId3" cstate="print"/>
          <a:srcRect t="1341" b="2682"/>
          <a:stretch>
            <a:fillRect/>
          </a:stretch>
        </p:blipFill>
        <p:spPr bwMode="auto">
          <a:xfrm>
            <a:off x="304800" y="1676400"/>
            <a:ext cx="3364784" cy="270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2\Kefalaio_2_figures\Re-exposure of 2D_Butler3 copy-greek.jpg"/>
          <p:cNvPicPr>
            <a:picLocks noChangeAspect="1"/>
          </p:cNvPicPr>
          <p:nvPr/>
        </p:nvPicPr>
        <p:blipFill>
          <a:blip r:embed="rId4" cstate="print"/>
          <a:srcRect t="1358" b="1358"/>
          <a:stretch>
            <a:fillRect/>
          </a:stretch>
        </p:blipFill>
        <p:spPr bwMode="auto">
          <a:xfrm>
            <a:off x="4572002" y="1371602"/>
            <a:ext cx="3648456" cy="245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48768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* F.E. Fakoukakis, S.G. Diamantis, A.P. Orfanides and</a:t>
            </a:r>
          </a:p>
          <a:p>
            <a:pPr algn="just"/>
            <a:r>
              <a:rPr lang="en-US" sz="1400" b="1" dirty="0" smtClean="0"/>
              <a:t>   G.A. Kyriacou, “Development of an Adaptive and </a:t>
            </a:r>
          </a:p>
          <a:p>
            <a:pPr algn="just"/>
            <a:r>
              <a:rPr lang="en-US" sz="1400" b="1" dirty="0" smtClean="0"/>
              <a:t>   a Switched Beam Smart Antenna System for Wireless</a:t>
            </a:r>
          </a:p>
          <a:p>
            <a:pPr algn="just"/>
            <a:r>
              <a:rPr lang="en-US" sz="1400" b="1" dirty="0" smtClean="0"/>
              <a:t>   Communications”, JEMWA, vol. 20, no. 3, 2006.</a:t>
            </a:r>
            <a:endParaRPr lang="el-GR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Ο Πίνακας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990600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 smtClean="0"/>
              <a:t>*</a:t>
            </a:r>
            <a:r>
              <a:rPr lang="en-US" sz="1400" b="1" dirty="0" smtClean="0"/>
              <a:t> Schuss et al, “The IRIDIUM Main Mission</a:t>
            </a:r>
          </a:p>
          <a:p>
            <a:pPr algn="just"/>
            <a:r>
              <a:rPr lang="en-US" sz="1400" b="1" dirty="0" smtClean="0"/>
              <a:t>   Antenna Concept”, IEEE  Trans. on Ant. &amp; </a:t>
            </a:r>
          </a:p>
          <a:p>
            <a:pPr algn="just"/>
            <a:r>
              <a:rPr lang="en-US" sz="1400" b="1" dirty="0" smtClean="0"/>
              <a:t>   Prop., vol.47, no.3, 1999.</a:t>
            </a:r>
            <a:endParaRPr lang="el-G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33400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n-US" sz="2200" b="1" dirty="0" smtClean="0"/>
              <a:t> 2-D </a:t>
            </a:r>
            <a:r>
              <a:rPr lang="el-GR" sz="2200" b="1" dirty="0" smtClean="0"/>
              <a:t>Τοπολογίες</a:t>
            </a:r>
            <a:endParaRPr lang="el-GR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10668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 smtClean="0"/>
              <a:t>* </a:t>
            </a:r>
            <a:r>
              <a:rPr lang="en-US" sz="1400" b="1" dirty="0" smtClean="0"/>
              <a:t>MIT Lincoln Lab, “Phased Array Radar Studies”, 1965.</a:t>
            </a:r>
            <a:endParaRPr lang="el-GR" sz="1400" b="1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3900488" cy="246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2\Kefalaio_2_figures\Re-exposure of SLPS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581400"/>
            <a:ext cx="5120640" cy="126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0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Ολίσθηση της Ακολουθίας Φάσης Εξόδου</a:t>
            </a:r>
            <a:endParaRPr lang="el-GR" sz="2600" b="1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2" name="Picture 11" descr="C:\Documents and Settings\user\My Documents\MICROWAVES2\DIDAKTORIKO\Kefalaio_2\Kefalaio_2_figures\Re-exposure of Strofi_desmis2.jpg"/>
          <p:cNvPicPr>
            <a:picLocks noChangeAspect="1"/>
          </p:cNvPicPr>
          <p:nvPr/>
        </p:nvPicPr>
        <p:blipFill>
          <a:blip r:embed="rId4" cstate="print"/>
          <a:srcRect t="1432" b="1432"/>
          <a:stretch>
            <a:fillRect/>
          </a:stretch>
        </p:blipFill>
        <p:spPr bwMode="auto">
          <a:xfrm>
            <a:off x="152400" y="1905000"/>
            <a:ext cx="3062408" cy="272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28600" y="45720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Δημιουργία νέων ακολουθιών φάσης</a:t>
            </a:r>
          </a:p>
          <a:p>
            <a:pPr lvl="1">
              <a:buFont typeface="Wingdings" pitchFamily="2" charset="2"/>
              <a:buChar char="§"/>
            </a:pPr>
            <a:r>
              <a:rPr lang="el-GR" sz="2000" b="1" dirty="0" smtClean="0"/>
              <a:t> Μετατόπιση/ολίσθηση των συμβατικών</a:t>
            </a:r>
          </a:p>
          <a:p>
            <a:pPr lvl="1">
              <a:buFont typeface="Wingdings" pitchFamily="2" charset="2"/>
              <a:buChar char="§"/>
            </a:pPr>
            <a:r>
              <a:rPr lang="el-GR" sz="2000" b="1" dirty="0" smtClean="0"/>
              <a:t> Πρόσθετη μετατόπιση φάσης σε κάθε θύρα εξόδου</a:t>
            </a:r>
          </a:p>
          <a:p>
            <a:pPr>
              <a:buFont typeface="Wingdings" pitchFamily="2" charset="2"/>
              <a:buChar char="Ø"/>
            </a:pPr>
            <a:r>
              <a:rPr lang="el-GR" sz="2000" b="1" dirty="0" smtClean="0">
                <a:solidFill>
                  <a:srgbClr val="1003BD"/>
                </a:solidFill>
              </a:rPr>
              <a:t> Δημιουργία νέων ακτινοβολούμενων δεσμών</a:t>
            </a:r>
            <a:endParaRPr lang="el-GR" sz="2000" b="1" dirty="0">
              <a:solidFill>
                <a:srgbClr val="1003BD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410203"/>
            <a:ext cx="3257550" cy="60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2971800"/>
            <a:ext cx="3100388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8" cstate="print"/>
          <a:srcRect t="4846"/>
          <a:stretch>
            <a:fillRect/>
          </a:stretch>
        </p:blipFill>
        <p:spPr bwMode="auto">
          <a:xfrm>
            <a:off x="152405" y="4831927"/>
            <a:ext cx="3256693" cy="61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:\Documents and Settings\user\My Documents\MICROWAVES2\DIDAKTORIKO\Kefalaio_2\Kefalaio_2_figures\Re-exposure of SPN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4953000"/>
            <a:ext cx="4992624" cy="145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C:\Documents and Settings\user\My Documents\MICROWAVES2\DIDAKTORIKO\Re-exposure of multibeam2.t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609600"/>
            <a:ext cx="1810512" cy="262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2\Kefalaio_2_figures\Re-exposure of Chebyshev_example3_mailloux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3429001"/>
            <a:ext cx="3802075" cy="314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schemeClr val="tx1">
                <a:alpha val="40000"/>
              </a:scheme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" y="0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Χαμηλοί Δευτερεύοντες Λοβοί</a:t>
            </a:r>
            <a:endParaRPr lang="el-GR" sz="2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38201" y="2971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αύξηση εύρους δέσμης</a:t>
            </a:r>
            <a:endParaRPr lang="el-GR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457201"/>
            <a:ext cx="65532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4"/>
              </a:buBlip>
            </a:pPr>
            <a:r>
              <a:rPr lang="el-GR" sz="2200" b="1" dirty="0" smtClean="0"/>
              <a:t> Ανομοιόμορφες κατανομές πλάτους τροφοδοσίας</a:t>
            </a:r>
          </a:p>
          <a:p>
            <a:pPr lvl="1" algn="just">
              <a:buBlip>
                <a:blip r:embed="rId5"/>
              </a:buBlip>
            </a:pPr>
            <a:r>
              <a:rPr lang="el-GR" sz="2000" b="1" dirty="0" smtClean="0"/>
              <a:t> Πολυωνυμικές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2000" b="1" dirty="0" smtClean="0"/>
              <a:t> </a:t>
            </a:r>
            <a:r>
              <a:rPr lang="en-US" sz="2000" b="1" dirty="0" smtClean="0"/>
              <a:t>Chebyshev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2000" b="1" dirty="0" smtClean="0"/>
              <a:t> Taylor</a:t>
            </a:r>
          </a:p>
          <a:p>
            <a:pPr lvl="1" algn="just">
              <a:buBlip>
                <a:blip r:embed="rId5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Συνημιτονοειδείς</a:t>
            </a:r>
          </a:p>
          <a:p>
            <a:pPr lvl="1" algn="just">
              <a:buBlip>
                <a:blip r:embed="rId5"/>
              </a:buBlip>
            </a:pPr>
            <a:r>
              <a:rPr lang="el-GR" sz="2000" b="1" dirty="0" smtClean="0"/>
              <a:t> Τριγωνικές</a:t>
            </a:r>
          </a:p>
          <a:p>
            <a:pPr lvl="1" algn="just">
              <a:buBlip>
                <a:blip r:embed="rId5"/>
              </a:buBlip>
            </a:pPr>
            <a:r>
              <a:rPr lang="el-GR" sz="2000" b="1" dirty="0" smtClean="0"/>
              <a:t> . . .</a:t>
            </a:r>
            <a:endParaRPr lang="el-GR" sz="2000" b="1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914400" y="3276600"/>
            <a:ext cx="457200" cy="533400"/>
          </a:xfrm>
          <a:prstGeom prst="straightConnector1">
            <a:avLst/>
          </a:prstGeom>
          <a:ln w="19050">
            <a:solidFill>
              <a:srgbClr val="000099"/>
            </a:solidFill>
            <a:tailEnd type="arrow"/>
          </a:ln>
          <a:effectLst>
            <a:outerShdw blurRad="50800" dist="38100" algn="l" rotWithShape="0">
              <a:srgbClr val="000099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143001" y="3276600"/>
            <a:ext cx="53340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>
            <a:outerShdw blurRad="50800" dist="38100" algn="l" rotWithShape="0">
              <a:srgbClr val="000099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295401" y="3276600"/>
            <a:ext cx="609600" cy="685800"/>
          </a:xfrm>
          <a:prstGeom prst="straightConnector1">
            <a:avLst/>
          </a:prstGeom>
          <a:ln w="19050">
            <a:solidFill>
              <a:srgbClr val="009900"/>
            </a:solidFill>
            <a:tailEnd type="arrow"/>
          </a:ln>
          <a:effectLst>
            <a:outerShdw blurRad="50800" dist="38100" algn="l" rotWithShape="0">
              <a:srgbClr val="000099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l="1020" t="1426" r="1020" b="2139"/>
          <a:stretch>
            <a:fillRect/>
          </a:stretch>
        </p:blipFill>
        <p:spPr bwMode="auto">
          <a:xfrm>
            <a:off x="3956136" y="3810000"/>
            <a:ext cx="5187864" cy="24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851736" y="35052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(</a:t>
            </a:r>
            <a:r>
              <a:rPr lang="el-GR" sz="1400" b="1" dirty="0" smtClean="0"/>
              <a:t>* </a:t>
            </a:r>
            <a:r>
              <a:rPr lang="en-US" sz="1400" b="1" dirty="0" smtClean="0"/>
              <a:t>Skolnik, Radar Handbook)</a:t>
            </a:r>
            <a:endParaRPr lang="el-GR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05600" y="6248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HPBW=k</a:t>
            </a:r>
            <a:r>
              <a:rPr lang="el-GR" sz="1200" b="1" dirty="0" smtClean="0"/>
              <a:t>λ/α , </a:t>
            </a:r>
          </a:p>
          <a:p>
            <a:r>
              <a:rPr lang="el-GR" sz="1200" b="1" dirty="0" smtClean="0"/>
              <a:t>α=μήκος συστοιχίας</a:t>
            </a:r>
            <a:endParaRPr lang="el-GR" sz="1200" b="1" dirty="0"/>
          </a:p>
        </p:txBody>
      </p:sp>
      <p:pic>
        <p:nvPicPr>
          <p:cNvPr id="23" name="Picture 22" descr="C:\Documents and Settings\user\My Documents\MICROWAVES2\DIDAKTORIKO\Kefalaio_2\Kefalaio_2_figures\Re-exposure of Chebyshev1 copy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838200"/>
            <a:ext cx="1975104" cy="184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Arrow Connector 23"/>
          <p:cNvCxnSpPr/>
          <p:nvPr/>
        </p:nvCxnSpPr>
        <p:spPr>
          <a:xfrm>
            <a:off x="2362200" y="1295400"/>
            <a:ext cx="838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:\Documents and Settings\user\My Documents\MICROWAVES2\DIDAKTORIKO\Kefalaio_2\Kefalaio_2_figures\Re-exposure of uniform_Taylor cop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3520" y="914400"/>
            <a:ext cx="3840480" cy="232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810000" y="3276600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n-US" sz="1600" b="1" dirty="0" smtClean="0"/>
              <a:t> </a:t>
            </a:r>
            <a:r>
              <a:rPr lang="el-GR" sz="1600" b="1" dirty="0" smtClean="0"/>
              <a:t>Μείωση του κέρδους </a:t>
            </a:r>
            <a:r>
              <a:rPr lang="en-US" sz="1600" b="1" dirty="0" smtClean="0"/>
              <a:t>(</a:t>
            </a:r>
            <a:r>
              <a:rPr lang="el-GR" sz="1600" b="1" dirty="0" smtClean="0"/>
              <a:t>απόδοση η</a:t>
            </a:r>
            <a:r>
              <a:rPr lang="en-US" sz="1600" b="1" dirty="0" smtClean="0"/>
              <a:t>) </a:t>
            </a:r>
            <a:r>
              <a:rPr lang="el-GR" sz="1600" b="1" dirty="0" smtClean="0"/>
              <a:t>σε συνάρτηση με το </a:t>
            </a:r>
            <a:r>
              <a:rPr lang="en-US" sz="1600" b="1" dirty="0" smtClean="0"/>
              <a:t>SLL</a:t>
            </a:r>
            <a:endParaRPr lang="el-GR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858000" y="1676400"/>
            <a:ext cx="990600" cy="838200"/>
          </a:xfrm>
          <a:prstGeom prst="straightConnector1">
            <a:avLst/>
          </a:prstGeom>
          <a:ln w="19050">
            <a:solidFill>
              <a:srgbClr val="000099"/>
            </a:solidFill>
            <a:tailEnd type="arrow"/>
          </a:ln>
          <a:effectLst>
            <a:outerShdw blurRad="50800" dist="38100" algn="l" rotWithShape="0">
              <a:srgbClr val="000099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400800" y="838200"/>
            <a:ext cx="6858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>
            <a:outerShdw blurRad="50800" dist="38100" algn="l" rotWithShape="0">
              <a:srgbClr val="000099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29400" y="533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ισχυρή παρεμβολή</a:t>
            </a:r>
            <a:endParaRPr lang="el-GR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315200" y="14478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ασθενής παρεμβολή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2363" t="4932" r="7089"/>
          <a:stretch>
            <a:fillRect/>
          </a:stretch>
        </p:blipFill>
        <p:spPr bwMode="auto">
          <a:xfrm>
            <a:off x="764984" y="2667000"/>
            <a:ext cx="3034651" cy="38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4726" t="4028" r="3545" b="4028"/>
          <a:stretch>
            <a:fillRect/>
          </a:stretch>
        </p:blipFill>
        <p:spPr bwMode="auto">
          <a:xfrm>
            <a:off x="5257800" y="3124200"/>
            <a:ext cx="2934501" cy="345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0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Ορθογωνιότητα Δεσμών</a:t>
            </a:r>
            <a:endParaRPr lang="el-GR" sz="2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4191000"/>
            <a:ext cx="3048000" cy="1"/>
          </a:xfrm>
          <a:prstGeom prst="line">
            <a:avLst/>
          </a:prstGeom>
          <a:ln w="28575">
            <a:solidFill>
              <a:srgbClr val="1003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2000" y="3352800"/>
            <a:ext cx="3048000" cy="1"/>
          </a:xfrm>
          <a:prstGeom prst="line">
            <a:avLst/>
          </a:prstGeom>
          <a:ln w="28575">
            <a:solidFill>
              <a:srgbClr val="1003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66800" y="3383357"/>
            <a:ext cx="0" cy="838200"/>
          </a:xfrm>
          <a:prstGeom prst="straightConnector1">
            <a:avLst/>
          </a:prstGeom>
          <a:ln w="19050">
            <a:solidFill>
              <a:srgbClr val="1003BD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3581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-3.9dB</a:t>
            </a:r>
            <a:endParaRPr lang="el-G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33400"/>
            <a:ext cx="3581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</a:t>
            </a:r>
            <a:r>
              <a:rPr lang="el-GR" sz="2000" b="1" dirty="0" smtClean="0">
                <a:solidFill>
                  <a:srgbClr val="000099"/>
                </a:solidFill>
              </a:rPr>
              <a:t>Ορθογώνιες δέσμες 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Ομοιόμορφη κατανομή </a:t>
            </a:r>
          </a:p>
          <a:p>
            <a:pPr lvl="1"/>
            <a:r>
              <a:rPr lang="el-GR" b="1" dirty="0" smtClean="0"/>
              <a:t>   πλάτους τροφοδοσίας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Δέσμες </a:t>
            </a:r>
            <a:r>
              <a:rPr lang="en-US" b="1" dirty="0" smtClean="0"/>
              <a:t>sinx/x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</a:t>
            </a:r>
            <a:r>
              <a:rPr lang="el-GR" b="1" dirty="0" smtClean="0"/>
              <a:t>Σημείο τομής (</a:t>
            </a:r>
            <a:r>
              <a:rPr lang="en-US" b="1" dirty="0" smtClean="0"/>
              <a:t>CL</a:t>
            </a:r>
            <a:r>
              <a:rPr lang="el-GR" b="1" dirty="0" smtClean="0"/>
              <a:t>)</a:t>
            </a:r>
            <a:r>
              <a:rPr lang="en-US" b="1" dirty="0" smtClean="0"/>
              <a:t>: </a:t>
            </a:r>
            <a:r>
              <a:rPr lang="el-GR" b="1" dirty="0" smtClean="0"/>
              <a:t>-3.9</a:t>
            </a:r>
            <a:r>
              <a:rPr lang="en-US" b="1" dirty="0" smtClean="0"/>
              <a:t>dB</a:t>
            </a:r>
            <a:endParaRPr lang="el-GR" b="1" dirty="0" smtClean="0"/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Μηδενική σύζευξη δεσμών </a:t>
            </a:r>
            <a:endParaRPr lang="el-GR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257801" y="3200400"/>
            <a:ext cx="2895599" cy="2"/>
          </a:xfrm>
          <a:prstGeom prst="line">
            <a:avLst/>
          </a:prstGeom>
          <a:ln w="28575">
            <a:solidFill>
              <a:srgbClr val="1003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257801" y="3657600"/>
            <a:ext cx="2895599" cy="2"/>
          </a:xfrm>
          <a:prstGeom prst="line">
            <a:avLst/>
          </a:prstGeom>
          <a:ln w="28575">
            <a:solidFill>
              <a:srgbClr val="1003B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38801" y="3200402"/>
            <a:ext cx="0" cy="457200"/>
          </a:xfrm>
          <a:prstGeom prst="straightConnector1">
            <a:avLst/>
          </a:prstGeom>
          <a:ln w="19050">
            <a:solidFill>
              <a:srgbClr val="1003BD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72001" y="327660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&gt; -3.9dB</a:t>
            </a:r>
            <a:endParaRPr lang="el-GR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0" y="457200"/>
            <a:ext cx="4419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</a:t>
            </a:r>
            <a:r>
              <a:rPr lang="el-GR" sz="2000" b="1" dirty="0" smtClean="0">
                <a:solidFill>
                  <a:srgbClr val="C00000"/>
                </a:solidFill>
              </a:rPr>
              <a:t>Μη-ορθογώνιες δέσμες 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Ανομοιόμορφη κατανομή </a:t>
            </a:r>
          </a:p>
          <a:p>
            <a:pPr lvl="1"/>
            <a:r>
              <a:rPr lang="el-GR" b="1" dirty="0" smtClean="0"/>
              <a:t>   πλάτους τροφοδοσίας</a:t>
            </a:r>
            <a:endParaRPr lang="en-US" b="1" dirty="0" smtClean="0"/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</a:t>
            </a:r>
            <a:r>
              <a:rPr lang="el-GR" b="1" dirty="0" smtClean="0"/>
              <a:t>Σημείο τομής (</a:t>
            </a:r>
            <a:r>
              <a:rPr lang="en-US" b="1" dirty="0" smtClean="0"/>
              <a:t>CL</a:t>
            </a:r>
            <a:r>
              <a:rPr lang="el-GR" b="1" dirty="0" smtClean="0"/>
              <a:t>)</a:t>
            </a:r>
            <a:r>
              <a:rPr lang="en-US" b="1" dirty="0" smtClean="0"/>
              <a:t>: </a:t>
            </a:r>
            <a:r>
              <a:rPr lang="el-GR" b="1" dirty="0" smtClean="0"/>
              <a:t>&gt; -3.9</a:t>
            </a:r>
            <a:r>
              <a:rPr lang="en-US" b="1" dirty="0" smtClean="0"/>
              <a:t>dB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Αύξηση εύρους δέσμης μισής ισχύος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Σύζευξη δεσμών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Κάλυψη χώρου με μεγαλύτερο</a:t>
            </a:r>
          </a:p>
          <a:p>
            <a:pPr lvl="1"/>
            <a:r>
              <a:rPr lang="el-GR" b="1" dirty="0" smtClean="0"/>
              <a:t>   ποσοστό του διαθέσιμου κέρδους </a:t>
            </a:r>
            <a:endParaRPr lang="el-GR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58123" y="2438400"/>
            <a:ext cx="27877" cy="1597053"/>
          </a:xfrm>
          <a:prstGeom prst="straightConnector1">
            <a:avLst/>
          </a:prstGeom>
          <a:ln w="19050">
            <a:solidFill>
              <a:srgbClr val="1197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05600" y="2743200"/>
            <a:ext cx="0" cy="762000"/>
          </a:xfrm>
          <a:prstGeom prst="straightConnector1">
            <a:avLst/>
          </a:prstGeom>
          <a:ln w="19050">
            <a:solidFill>
              <a:srgbClr val="1197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2\Kefalaio_2_figures\Re-exposure of Chebyshev_example2_lo-lee copy-gre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667000"/>
            <a:ext cx="4754880" cy="395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64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Παρασιτικοί Κύριοι Λοβοί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33400"/>
            <a:ext cx="7467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200" b="1" dirty="0" smtClean="0"/>
              <a:t> </a:t>
            </a:r>
            <a:r>
              <a:rPr lang="en-US" sz="2200" b="1" dirty="0" smtClean="0"/>
              <a:t>“Grating lobes”</a:t>
            </a:r>
            <a:endParaRPr lang="el-GR" sz="22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2000" b="1" dirty="0" smtClean="0"/>
              <a:t> Εμφάνιση πολλαπλών μεγίστων (περιοδικότητα συνάρτησης)</a:t>
            </a:r>
          </a:p>
          <a:p>
            <a:pPr lvl="2">
              <a:buFont typeface="Arial" pitchFamily="34" charset="0"/>
              <a:buChar char="•"/>
            </a:pPr>
            <a:r>
              <a:rPr lang="el-GR" b="1" dirty="0" smtClean="0"/>
              <a:t> Συμφασική άθροιση των πεδίων των στοιχείων σε περισσότερες</a:t>
            </a:r>
          </a:p>
          <a:p>
            <a:pPr lvl="2"/>
            <a:r>
              <a:rPr lang="el-GR" b="1" dirty="0" smtClean="0"/>
              <a:t>   από μία κατευθύνσεις</a:t>
            </a:r>
            <a:endParaRPr lang="en-US" b="1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/>
              <a:t> </a:t>
            </a:r>
            <a:r>
              <a:rPr lang="el-GR" sz="2000" b="1" dirty="0" smtClean="0"/>
              <a:t>Μεταβολή της απόστασης </a:t>
            </a:r>
            <a:r>
              <a:rPr lang="en-US" sz="2000" b="1" dirty="0" smtClean="0"/>
              <a:t>d</a:t>
            </a:r>
            <a:r>
              <a:rPr lang="el-GR" sz="2000" b="1" dirty="0" smtClean="0"/>
              <a:t> μεταξύ των στοιχείων</a:t>
            </a:r>
            <a:endParaRPr lang="el-GR" sz="2000" b="1" dirty="0"/>
          </a:p>
        </p:txBody>
      </p:sp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523997"/>
            <a:ext cx="2072640" cy="11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2" y="3124200"/>
            <a:ext cx="2046256" cy="63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173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9624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943600" y="4800600"/>
            <a:ext cx="2057400" cy="369332"/>
          </a:xfrm>
          <a:prstGeom prst="rect">
            <a:avLst/>
          </a:prstGeom>
          <a:solidFill>
            <a:schemeClr val="bg1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b="1" dirty="0" smtClean="0"/>
              <a:t> Πρακτικά: </a:t>
            </a:r>
            <a:r>
              <a:rPr lang="en-US" b="1" dirty="0" smtClean="0"/>
              <a:t>d ≤ </a:t>
            </a:r>
            <a:r>
              <a:rPr lang="el-GR" b="1" dirty="0" smtClean="0"/>
              <a:t>λ/2</a:t>
            </a:r>
            <a:endParaRPr lang="el-GR" b="1" dirty="0"/>
          </a:p>
        </p:txBody>
      </p:sp>
      <p:cxnSp>
        <p:nvCxnSpPr>
          <p:cNvPr id="20" name="Straight Arrow Connector 19"/>
          <p:cNvCxnSpPr/>
          <p:nvPr/>
        </p:nvCxnSpPr>
        <p:spPr>
          <a:xfrm rot="600000">
            <a:off x="2133600" y="2286000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-300000" flipH="1">
            <a:off x="3124200" y="2286000"/>
            <a:ext cx="762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54496" y="2286000"/>
            <a:ext cx="36504" cy="4537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81600" y="2286000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533400"/>
            <a:ext cx="2654299" cy="391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srgbClr val="1003BD">
                <a:alpha val="4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600" y="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Τεχνικές Μείωσης Επιπέδου Δευτερευόντων Λοβών</a:t>
            </a:r>
            <a:endParaRPr lang="el-GR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09600"/>
            <a:ext cx="5410200" cy="1754326"/>
          </a:xfrm>
          <a:prstGeom prst="rect">
            <a:avLst/>
          </a:prstGeom>
          <a:noFill/>
          <a:ln w="28575">
            <a:solidFill>
              <a:srgbClr val="1003BD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400" b="1" dirty="0" smtClean="0"/>
              <a:t> </a:t>
            </a:r>
            <a:r>
              <a:rPr lang="el-GR" sz="2200" b="1" dirty="0" smtClean="0"/>
              <a:t>Ταυτόχρονη Διέγερση Πολλαπλών Θυρών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Επαλληλία ομοιόμορφων κατανομών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Συνδυασμός ορθογώνιων δεσμών </a:t>
            </a:r>
            <a:r>
              <a:rPr lang="en-US" sz="2000" b="1" dirty="0" smtClean="0"/>
              <a:t>(sinx/x)</a:t>
            </a:r>
            <a:endParaRPr lang="el-GR" sz="2000" b="1" dirty="0" smtClean="0"/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Συνημιτονοειδείς κατανομές</a:t>
            </a:r>
          </a:p>
          <a:p>
            <a:pPr lvl="2">
              <a:buFont typeface="Arial" pitchFamily="34" charset="0"/>
              <a:buChar char="•"/>
            </a:pPr>
            <a:r>
              <a:rPr lang="el-GR" b="1" dirty="0" smtClean="0"/>
              <a:t> (</a:t>
            </a:r>
            <a:r>
              <a:rPr lang="en-US" b="1" dirty="0" smtClean="0"/>
              <a:t>n+1</a:t>
            </a:r>
            <a:r>
              <a:rPr lang="el-GR" b="1" dirty="0" smtClean="0"/>
              <a:t>)</a:t>
            </a:r>
            <a:r>
              <a:rPr lang="en-US" b="1" dirty="0" smtClean="0"/>
              <a:t> </a:t>
            </a:r>
            <a:r>
              <a:rPr lang="el-GR" b="1" dirty="0" smtClean="0"/>
              <a:t>θύρες</a:t>
            </a:r>
            <a:r>
              <a:rPr lang="en-US" b="1" dirty="0" smtClean="0"/>
              <a:t> : cos</a:t>
            </a:r>
            <a:r>
              <a:rPr lang="en-US" b="1" baseline="30000" dirty="0" smtClean="0"/>
              <a:t>n </a:t>
            </a:r>
            <a:r>
              <a:rPr lang="el-GR" b="1" baseline="30000" dirty="0" smtClean="0"/>
              <a:t> </a:t>
            </a:r>
            <a:r>
              <a:rPr lang="el-GR" b="1" dirty="0" smtClean="0"/>
              <a:t>κατανομή πλάτους</a:t>
            </a:r>
            <a:r>
              <a:rPr lang="el-GR" sz="2400" b="1" dirty="0" smtClean="0"/>
              <a:t> </a:t>
            </a:r>
            <a:endParaRPr lang="el-GR" sz="24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 cstate="print"/>
          <a:srcRect l="1890" t="1811" r="3307" b="1358"/>
          <a:stretch>
            <a:fillRect/>
          </a:stretch>
        </p:blipFill>
        <p:spPr bwMode="auto">
          <a:xfrm>
            <a:off x="152400" y="2590800"/>
            <a:ext cx="2506660" cy="401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srgbClr val="0099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19400" y="5334000"/>
            <a:ext cx="6172200" cy="769441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400" b="1" dirty="0" smtClean="0"/>
              <a:t> </a:t>
            </a:r>
            <a:r>
              <a:rPr lang="el-GR" sz="2200" b="1" dirty="0" smtClean="0"/>
              <a:t>Πρόσθετα Κυκλώματα Διαίρεσης Ισχύος Εξόδου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Αύξηση αριθμού κεραιών</a:t>
            </a:r>
            <a:endParaRPr lang="el-GR" sz="2400" b="1" dirty="0"/>
          </a:p>
        </p:txBody>
      </p:sp>
      <p:sp>
        <p:nvSpPr>
          <p:cNvPr id="11" name="Right Arrow 10"/>
          <p:cNvSpPr/>
          <p:nvPr/>
        </p:nvSpPr>
        <p:spPr>
          <a:xfrm rot="2700000">
            <a:off x="4990869" y="2419351"/>
            <a:ext cx="1562564" cy="304800"/>
          </a:xfrm>
          <a:prstGeom prst="rightArrow">
            <a:avLst/>
          </a:prstGeom>
          <a:solidFill>
            <a:srgbClr val="1003BD"/>
          </a:solidFill>
          <a:ln>
            <a:solidFill>
              <a:srgbClr val="10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ight Arrow 11"/>
          <p:cNvSpPr/>
          <p:nvPr/>
        </p:nvSpPr>
        <p:spPr>
          <a:xfrm rot="13453449">
            <a:off x="2337125" y="4465228"/>
            <a:ext cx="2002720" cy="3048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user\My Documents\MICROWAVES2\DIDAKTORIKO\Kefalaio_3\Kefalaio_3_figures\Re-exposure of cosine_bea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909060" cy="348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DIDAKTORIKO\Figures\Re-exposure of Butler_input_pair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80867"/>
            <a:ext cx="4828032" cy="357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Ταυτόχρονη Διέγερση Πολλαπλών Θυρών Εισόδου</a:t>
            </a:r>
            <a:endParaRPr lang="el-GR" sz="2600" b="1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0" y="457200"/>
            <a:ext cx="601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Διέγερση Ζεύγους Θυρών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Ζεύγος ορθογώνιων διαδοχικών δεσμών (</a:t>
            </a:r>
            <a:r>
              <a:rPr lang="en-US" sz="1600" b="1" dirty="0" smtClean="0">
                <a:solidFill>
                  <a:srgbClr val="1003BD"/>
                </a:solidFill>
              </a:rPr>
              <a:t>sinx/x</a:t>
            </a:r>
            <a:r>
              <a:rPr lang="el-GR" sz="1600" b="1" dirty="0" smtClean="0">
                <a:solidFill>
                  <a:srgbClr val="1003BD"/>
                </a:solidFill>
              </a:rPr>
              <a:t>)</a:t>
            </a:r>
            <a:r>
              <a:rPr lang="en-US" sz="1600" b="1" dirty="0" smtClean="0">
                <a:solidFill>
                  <a:srgbClr val="1003BD"/>
                </a:solidFill>
              </a:rPr>
              <a:t>, SLL=-13dB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Συνημιτονοειδής κατανομή πλάτους</a:t>
            </a:r>
            <a:r>
              <a:rPr lang="en-US" sz="1600" b="1" dirty="0" smtClean="0">
                <a:solidFill>
                  <a:srgbClr val="1003BD"/>
                </a:solidFill>
              </a:rPr>
              <a:t> , SLL =</a:t>
            </a:r>
            <a:r>
              <a:rPr lang="el-GR" sz="1600" b="1" dirty="0" smtClean="0">
                <a:solidFill>
                  <a:srgbClr val="1003BD"/>
                </a:solidFill>
              </a:rPr>
              <a:t>-23</a:t>
            </a:r>
            <a:r>
              <a:rPr lang="en-US" sz="1600" b="1" dirty="0" smtClean="0">
                <a:solidFill>
                  <a:srgbClr val="1003BD"/>
                </a:solidFill>
              </a:rPr>
              <a:t>dB, </a:t>
            </a:r>
            <a:r>
              <a:rPr lang="en-US" sz="1600" b="1" i="1" dirty="0" smtClean="0">
                <a:solidFill>
                  <a:srgbClr val="009900"/>
                </a:solidFill>
              </a:rPr>
              <a:t>(raised cos)</a:t>
            </a:r>
            <a:endParaRPr lang="el-GR" sz="1600" b="1" i="1" dirty="0" smtClean="0">
              <a:solidFill>
                <a:srgbClr val="0099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Αύξηση εύρους δέσμης</a:t>
            </a: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μισής ισχύος κατά 1.34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Αύξηση </a:t>
            </a:r>
            <a:r>
              <a:rPr lang="en-US" sz="1600" b="1" dirty="0" smtClean="0">
                <a:solidFill>
                  <a:srgbClr val="1003BD"/>
                </a:solidFill>
              </a:rPr>
              <a:t>CL</a:t>
            </a:r>
            <a:r>
              <a:rPr lang="el-GR" sz="1600" b="1" dirty="0" smtClean="0">
                <a:solidFill>
                  <a:srgbClr val="1003BD"/>
                </a:solidFill>
              </a:rPr>
              <a:t>: -2.1</a:t>
            </a:r>
            <a:r>
              <a:rPr lang="en-US" sz="1600" b="1" dirty="0" smtClean="0">
                <a:solidFill>
                  <a:srgbClr val="1003BD"/>
                </a:solidFill>
              </a:rPr>
              <a:t>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Πτώση κέρδους: -0.9</a:t>
            </a:r>
            <a:r>
              <a:rPr lang="en-US" sz="1600" b="1" dirty="0" smtClean="0">
                <a:solidFill>
                  <a:srgbClr val="1003BD"/>
                </a:solidFill>
              </a:rPr>
              <a:t>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N-1 </a:t>
            </a:r>
            <a:r>
              <a:rPr lang="el-GR" sz="1600" b="1" dirty="0" smtClean="0">
                <a:solidFill>
                  <a:srgbClr val="1003BD"/>
                </a:solidFill>
              </a:rPr>
              <a:t>ακτινοβολούμενες δέσμες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Απώλειες</a:t>
            </a: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3</a:t>
            </a:r>
            <a:r>
              <a:rPr lang="en-US" sz="1600" b="1" dirty="0" smtClean="0">
                <a:solidFill>
                  <a:srgbClr val="1003BD"/>
                </a:solidFill>
              </a:rPr>
              <a:t>dB – </a:t>
            </a:r>
            <a:r>
              <a:rPr lang="el-GR" sz="1600" b="1" dirty="0" smtClean="0">
                <a:solidFill>
                  <a:srgbClr val="1003BD"/>
                </a:solidFill>
              </a:rPr>
              <a:t>Απόδοση 50%</a:t>
            </a:r>
            <a:endParaRPr lang="el-GR" sz="1600" b="1" dirty="0">
              <a:solidFill>
                <a:srgbClr val="1003BD"/>
              </a:solidFill>
            </a:endParaRPr>
          </a:p>
        </p:txBody>
      </p:sp>
      <p:pic>
        <p:nvPicPr>
          <p:cNvPr id="10" name="Picture 9" descr="C:\Documents and Settings\user\My Documents\MICROWAVES2\DIDAKTORIKO\Kefalaio_3\Re-exposure of shifted_distribut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33400"/>
            <a:ext cx="2592324" cy="249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001000" y="3581402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-3.9dB</a:t>
            </a:r>
            <a:endParaRPr lang="el-GR" sz="1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81800" y="1219200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81800" y="83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</a:rPr>
              <a:t>φ</a:t>
            </a:r>
            <a:r>
              <a:rPr lang="el-GR" sz="1600" b="1" baseline="-25000" dirty="0" smtClean="0">
                <a:solidFill>
                  <a:srgbClr val="FF0000"/>
                </a:solidFill>
              </a:rPr>
              <a:t>ο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5181602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-</a:t>
            </a:r>
            <a:r>
              <a:rPr lang="el-GR" sz="1400" b="1" dirty="0" smtClean="0">
                <a:solidFill>
                  <a:srgbClr val="FF0000"/>
                </a:solidFill>
              </a:rPr>
              <a:t>0</a:t>
            </a:r>
            <a:r>
              <a:rPr lang="en-US" sz="1400" b="1" dirty="0" smtClean="0">
                <a:solidFill>
                  <a:srgbClr val="FF0000"/>
                </a:solidFill>
              </a:rPr>
              <a:t>.9dB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556260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-3dB</a:t>
            </a:r>
            <a:endParaRPr lang="el-GR" sz="14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90800"/>
            <a:ext cx="5430869" cy="61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 flipH="1">
            <a:off x="4114800" y="2209800"/>
            <a:ext cx="2286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DIDAKTORIKO\Kefalaio_3\Kefalaio_3_figures\Re-exposure of cosine_squa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819400"/>
            <a:ext cx="4937760" cy="309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Ταυτόχρονη Διέγερση Πολλαπλών Θυρών Εισόδου</a:t>
            </a:r>
            <a:endParaRPr lang="el-GR" sz="2600" b="1" dirty="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5943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000" b="1" dirty="0" smtClean="0"/>
              <a:t> Διέγερση τριών θυρών εισόδου</a:t>
            </a:r>
          </a:p>
          <a:p>
            <a:pPr lvl="1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>
                <a:solidFill>
                  <a:srgbClr val="1003BD"/>
                </a:solidFill>
              </a:rPr>
              <a:t>Συνημιτονοειδής εις το τετράγωνο κατανομή (</a:t>
            </a:r>
            <a:r>
              <a:rPr lang="en-US" b="1" dirty="0" smtClean="0">
                <a:solidFill>
                  <a:srgbClr val="1003BD"/>
                </a:solidFill>
              </a:rPr>
              <a:t>cos</a:t>
            </a:r>
            <a:r>
              <a:rPr lang="en-US" b="1" baseline="30000" dirty="0" smtClean="0">
                <a:solidFill>
                  <a:srgbClr val="1003BD"/>
                </a:solidFill>
              </a:rPr>
              <a:t>2</a:t>
            </a:r>
            <a:r>
              <a:rPr lang="el-GR" b="1" dirty="0" smtClean="0">
                <a:solidFill>
                  <a:srgbClr val="1003BD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SLL : -32 ÷ -43dB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1003BD"/>
                </a:solidFill>
              </a:rPr>
              <a:t> N-2 </a:t>
            </a:r>
            <a:r>
              <a:rPr lang="el-GR" b="1" dirty="0" smtClean="0">
                <a:solidFill>
                  <a:srgbClr val="1003BD"/>
                </a:solidFill>
              </a:rPr>
              <a:t>ακτινοβολούμενες δέσμες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rgbClr val="1003BD"/>
                </a:solidFill>
              </a:rPr>
              <a:t> Απώλειες &gt; 3</a:t>
            </a:r>
            <a:r>
              <a:rPr lang="en-US" b="1" dirty="0" smtClean="0">
                <a:solidFill>
                  <a:srgbClr val="1003BD"/>
                </a:solidFill>
              </a:rPr>
              <a:t>dB</a:t>
            </a:r>
            <a:endParaRPr lang="el-GR" b="1" dirty="0">
              <a:solidFill>
                <a:srgbClr val="1003BD"/>
              </a:solidFill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209800"/>
            <a:ext cx="4297109" cy="43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DIDAKTORIKO\Figures\Re-exposure of Butler_N-2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90798"/>
            <a:ext cx="5303520" cy="274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:\Documents and Settings\user\My Documents\MICROWAVES2\DIDAKTORIKO\Kefalaio_3\Kefalaio_3_figures\Re-exposure of asym_powerdivid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219200"/>
            <a:ext cx="2361895" cy="242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Documents and Settings\user\My Documents\MICROWAVES2\DIDAKTORIKO\Kefalaio_3\Kefalaio_3_figures\Re-exposure of asym_hybri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962400"/>
            <a:ext cx="2379102" cy="22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Πρόσθετα Κυκλώματα Διαίρεσης Ισχύος Εξόδου</a:t>
            </a:r>
            <a:endParaRPr lang="el-GR" sz="2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53340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l-GR" sz="2000" b="1" dirty="0" smtClean="0"/>
              <a:t> Διαιρέτες / Υβριδικοί συζεύκτες ανισομερούς διαίρεσης ισχύος</a:t>
            </a:r>
            <a:endParaRPr lang="el-GR" b="1" dirty="0" smtClean="0"/>
          </a:p>
          <a:p>
            <a:pPr>
              <a:buBlip>
                <a:blip r:embed="rId6"/>
              </a:buBlip>
            </a:pPr>
            <a:r>
              <a:rPr lang="el-GR" sz="2000" b="1" dirty="0" smtClean="0"/>
              <a:t> Αύξηση αριθμού κεραιών – Συνήθως 2Ν</a:t>
            </a:r>
            <a:endParaRPr lang="en-US" sz="2000" b="1" dirty="0" smtClean="0"/>
          </a:p>
          <a:p>
            <a:pPr>
              <a:buBlip>
                <a:blip r:embed="rId7"/>
              </a:buBlip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+ Εξασθενητές !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200" y="3352800"/>
            <a:ext cx="381000" cy="38100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Straight Arrow Connector 10"/>
          <p:cNvCxnSpPr>
            <a:endCxn id="4" idx="1"/>
          </p:cNvCxnSpPr>
          <p:nvPr/>
        </p:nvCxnSpPr>
        <p:spPr>
          <a:xfrm flipV="1">
            <a:off x="3886200" y="2433378"/>
            <a:ext cx="1905000" cy="9956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1"/>
          </p:cNvCxnSpPr>
          <p:nvPr/>
        </p:nvCxnSpPr>
        <p:spPr>
          <a:xfrm>
            <a:off x="3810000" y="3733800"/>
            <a:ext cx="1981200" cy="13333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Ερευνητικό Πεδίο</a:t>
            </a:r>
            <a:endParaRPr lang="el-GR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33400"/>
            <a:ext cx="86868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/>
              <a:t> Ηλεκτρονικά Προσανατολιζόμενες Συστοιχίες</a:t>
            </a:r>
            <a:r>
              <a:rPr lang="en-US" sz="2400" b="1" dirty="0" smtClean="0"/>
              <a:t> </a:t>
            </a:r>
            <a:r>
              <a:rPr lang="el-GR" sz="2400" b="1" dirty="0" smtClean="0"/>
              <a:t>Κεραιών</a:t>
            </a:r>
            <a:r>
              <a:rPr lang="en-US" sz="2400" b="1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    </a:t>
            </a:r>
            <a:r>
              <a:rPr lang="el-GR" sz="2200" b="1" dirty="0" smtClean="0"/>
              <a:t>(Συστοιχίες Φάσης</a:t>
            </a:r>
            <a:r>
              <a:rPr lang="en-US" sz="2200" b="1" dirty="0" smtClean="0"/>
              <a:t> – </a:t>
            </a:r>
            <a:r>
              <a:rPr lang="el-GR" sz="2200" b="1" dirty="0" smtClean="0"/>
              <a:t>Κεραίες Πολλαπλών Δεσμών)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l-GR" sz="2200" b="1" dirty="0" smtClean="0">
                <a:solidFill>
                  <a:srgbClr val="1003BD"/>
                </a:solidFill>
              </a:rPr>
              <a:t> Μελέτη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l-GR" sz="2200" b="1" dirty="0" smtClean="0">
                <a:solidFill>
                  <a:srgbClr val="1003BD"/>
                </a:solidFill>
              </a:rPr>
              <a:t> Σχεδιασμός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l-GR" sz="2200" b="1" dirty="0" smtClean="0">
                <a:solidFill>
                  <a:srgbClr val="1003BD"/>
                </a:solidFill>
              </a:rPr>
              <a:t> Υλοποίηση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/>
              <a:t> Δίκτυα Διαμόρφωσης Πολλαπλών Δεσμών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l-GR" sz="2200" b="1" dirty="0" smtClean="0">
                <a:solidFill>
                  <a:srgbClr val="1003BD"/>
                </a:solidFill>
              </a:rPr>
              <a:t> Πίνακας </a:t>
            </a:r>
            <a:r>
              <a:rPr lang="en-US" sz="2200" b="1" dirty="0" smtClean="0">
                <a:solidFill>
                  <a:srgbClr val="1003BD"/>
                </a:solidFill>
              </a:rPr>
              <a:t>Butler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1003BD"/>
                </a:solidFill>
              </a:rPr>
              <a:t> </a:t>
            </a:r>
            <a:r>
              <a:rPr lang="el-GR" sz="2200" b="1" dirty="0" smtClean="0">
                <a:solidFill>
                  <a:srgbClr val="1003BD"/>
                </a:solidFill>
              </a:rPr>
              <a:t>Πίνακας </a:t>
            </a:r>
            <a:r>
              <a:rPr lang="en-US" sz="2200" b="1" dirty="0" smtClean="0">
                <a:solidFill>
                  <a:srgbClr val="1003BD"/>
                </a:solidFill>
              </a:rPr>
              <a:t>Nolen</a:t>
            </a:r>
            <a:endParaRPr lang="el-GR" sz="2200" b="1" dirty="0">
              <a:solidFill>
                <a:srgbClr val="1003BD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940" t="1350" r="940" b="1350"/>
          <a:stretch>
            <a:fillRect/>
          </a:stretch>
        </p:blipFill>
        <p:spPr bwMode="auto">
          <a:xfrm>
            <a:off x="838200" y="4038600"/>
            <a:ext cx="3757024" cy="259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629" t="1281" r="1629"/>
          <a:stretch>
            <a:fillRect/>
          </a:stretch>
        </p:blipFill>
        <p:spPr bwMode="auto">
          <a:xfrm>
            <a:off x="5257800" y="3200400"/>
            <a:ext cx="2672256" cy="346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Figures\Re-exposure of system2.tif"/>
          <p:cNvPicPr>
            <a:picLocks noChangeAspect="1"/>
          </p:cNvPicPr>
          <p:nvPr/>
        </p:nvPicPr>
        <p:blipFill>
          <a:blip r:embed="rId3" cstate="print"/>
          <a:srcRect t="1402" r="787" b="1402"/>
          <a:stretch>
            <a:fillRect/>
          </a:stretch>
        </p:blipFill>
        <p:spPr bwMode="auto">
          <a:xfrm>
            <a:off x="990600" y="2971800"/>
            <a:ext cx="6577226" cy="362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33400"/>
            <a:ext cx="8229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200" b="1" dirty="0" smtClean="0"/>
              <a:t> Βασικά Χαρακτηριστικά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Διέγερση Ζεύγους Θυρών = χαμηλό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SLL</a:t>
            </a:r>
          </a:p>
          <a:p>
            <a:pPr lvl="1">
              <a:buBlip>
                <a:blip r:embed="rId5"/>
              </a:buBlip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Ολίσθηση Ακολουθίας Φάσης Εξόδου = αύξηση αριθμού δεσμών</a:t>
            </a:r>
            <a:endParaRPr lang="el-G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600200"/>
            <a:ext cx="6629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200" b="1" dirty="0" smtClean="0"/>
              <a:t> Τρία βασικά τμήματα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Πίνακας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Butler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8 εισόδων – 8 εξόδων</a:t>
            </a:r>
            <a:endParaRPr lang="en-US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Blip>
                <a:blip r:embed="rId5"/>
              </a:buBlip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Κύκλωμα διέγερσης ζεύγους θυρών εισόδου</a:t>
            </a:r>
          </a:p>
          <a:p>
            <a:pPr lvl="1">
              <a:buBlip>
                <a:blip r:embed="rId5"/>
              </a:buBlip>
            </a:pP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</a:rPr>
              <a:t> Κυκλώματα φασηθετών μεταγόμενης γραμμής</a:t>
            </a:r>
            <a:endParaRPr lang="el-G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2\Kefalaio_2_figures\Re-exposure of inputportspair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3139924" cy="300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pic>
        <p:nvPicPr>
          <p:cNvPr id="8" name="Picture 7" descr="C:\Documents and Settings\user\My Documents\MICROWAVES2\DIDAKTORIKO\Kefalaio_2\Kefalaio_2_figures\Re-exposure of inputportspai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09800"/>
            <a:ext cx="3933583" cy="38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" y="533400"/>
            <a:ext cx="7086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200" b="1" dirty="0" smtClean="0"/>
              <a:t> Κύκλωμα Διέγερσης Θυρών Εισόδου ανά Ζεύγη</a:t>
            </a:r>
          </a:p>
          <a:p>
            <a:pPr lvl="1">
              <a:buBlip>
                <a:blip r:embed="rId6"/>
              </a:buBlip>
            </a:pPr>
            <a:r>
              <a:rPr lang="el-GR" sz="2000" b="1" dirty="0" smtClean="0"/>
              <a:t> Χρήση διακοπτών αντί συζευκτών</a:t>
            </a:r>
          </a:p>
          <a:p>
            <a:pPr lvl="2">
              <a:buBlip>
                <a:blip r:embed="rId6"/>
              </a:buBlip>
            </a:pPr>
            <a:r>
              <a:rPr lang="el-GR" sz="2000" b="1" dirty="0" smtClean="0"/>
              <a:t> Μείωση απωλειών !</a:t>
            </a:r>
            <a:endParaRPr lang="en-US" sz="2000" b="1" dirty="0" smtClean="0"/>
          </a:p>
          <a:p>
            <a:pPr lvl="3"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Τυπικές απώλειες διακοπτών : 0.</a:t>
            </a:r>
            <a:r>
              <a:rPr lang="en-US" sz="1600" b="1" dirty="0" smtClean="0"/>
              <a:t>3</a:t>
            </a:r>
            <a:r>
              <a:rPr lang="el-GR" sz="1600" b="1" dirty="0" smtClean="0"/>
              <a:t> – 0.6 </a:t>
            </a:r>
            <a:r>
              <a:rPr lang="en-US" sz="1600" b="1" dirty="0" smtClean="0"/>
              <a:t>dB</a:t>
            </a:r>
            <a:endParaRPr lang="el-GR" sz="1600" b="1" dirty="0" smtClean="0"/>
          </a:p>
          <a:p>
            <a:pPr lvl="2">
              <a:buBlip>
                <a:blip r:embed="rId6"/>
              </a:buBlip>
            </a:pPr>
            <a:r>
              <a:rPr lang="el-GR" sz="2000" b="1" dirty="0" smtClean="0"/>
              <a:t> Ενεργά στοιχεία – Απαίτηση ηλεκτρονικού ελέγχου</a:t>
            </a:r>
            <a:endParaRPr lang="en-US" sz="2000" b="1" dirty="0" smtClean="0"/>
          </a:p>
          <a:p>
            <a:pPr lvl="3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Αντιστρεπτότητα !</a:t>
            </a:r>
          </a:p>
          <a:p>
            <a:pPr lvl="3"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T/R </a:t>
            </a:r>
            <a:r>
              <a:rPr lang="el-GR" sz="2000" b="1" dirty="0" smtClean="0">
                <a:solidFill>
                  <a:srgbClr val="FF0000"/>
                </a:solidFill>
              </a:rPr>
              <a:t>διακόπτες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096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Διέγερση </a:t>
            </a:r>
            <a:r>
              <a:rPr lang="el-GR" b="1" i="1" dirty="0" smtClean="0"/>
              <a:t>μόνο</a:t>
            </a:r>
            <a:r>
              <a:rPr lang="el-GR" dirty="0" smtClean="0"/>
              <a:t> ζεύγους θυρών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6096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Διέγερση ζεύγους </a:t>
            </a:r>
            <a:r>
              <a:rPr lang="el-GR" b="1" i="1" dirty="0" smtClean="0"/>
              <a:t>ή</a:t>
            </a:r>
            <a:r>
              <a:rPr lang="el-GR" dirty="0" smtClean="0"/>
              <a:t> μονής θύρας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3_figures\8x8_pair_ports_system\Re-exposure of system3_schemat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896612" cy="597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981200"/>
            <a:ext cx="3200400" cy="25853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b="1" dirty="0" smtClean="0"/>
              <a:t> 2.4</a:t>
            </a:r>
            <a:r>
              <a:rPr lang="en-US" b="1" dirty="0" smtClean="0"/>
              <a:t>GHz ISM </a:t>
            </a:r>
            <a:endParaRPr lang="el-GR" b="1" dirty="0" smtClean="0"/>
          </a:p>
          <a:p>
            <a:pPr>
              <a:buBlip>
                <a:blip r:embed="rId4"/>
              </a:buBlip>
            </a:pPr>
            <a:r>
              <a:rPr lang="el-GR" b="1" dirty="0" smtClean="0"/>
              <a:t> Μικροταινιακή τεχνολογία</a:t>
            </a:r>
          </a:p>
          <a:p>
            <a:pPr>
              <a:buBlip>
                <a:blip r:embed="rId4"/>
              </a:buBlip>
            </a:pPr>
            <a:r>
              <a:rPr lang="el-GR" b="1" dirty="0" smtClean="0"/>
              <a:t> Διακόπτες </a:t>
            </a:r>
            <a:r>
              <a:rPr lang="en-US" b="1" dirty="0" smtClean="0"/>
              <a:t>COTS</a:t>
            </a:r>
          </a:p>
          <a:p>
            <a:pPr>
              <a:buBlip>
                <a:blip r:embed="rId4"/>
              </a:buBlip>
            </a:pPr>
            <a:r>
              <a:rPr lang="en-US" b="1" dirty="0" smtClean="0"/>
              <a:t> </a:t>
            </a:r>
            <a:r>
              <a:rPr lang="el-GR" b="1" dirty="0" smtClean="0"/>
              <a:t>Ταχύτητα μεταγωγής δέσμης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n-US" b="1" dirty="0" smtClean="0"/>
              <a:t>t</a:t>
            </a:r>
            <a:r>
              <a:rPr lang="en-US" b="1" baseline="-25000" dirty="0" smtClean="0"/>
              <a:t>switch</a:t>
            </a:r>
            <a:r>
              <a:rPr lang="en-US" b="1" dirty="0" smtClean="0"/>
              <a:t> </a:t>
            </a:r>
            <a:r>
              <a:rPr lang="el-GR" b="1" dirty="0" smtClean="0"/>
              <a:t>≈ 40</a:t>
            </a:r>
            <a:r>
              <a:rPr lang="en-US" b="1" dirty="0" smtClean="0"/>
              <a:t>nsec</a:t>
            </a:r>
          </a:p>
          <a:p>
            <a:pPr>
              <a:buBlip>
                <a:blip r:embed="rId4"/>
              </a:buBlip>
            </a:pPr>
            <a:r>
              <a:rPr lang="en-US" b="1" dirty="0" smtClean="0"/>
              <a:t> </a:t>
            </a:r>
            <a:r>
              <a:rPr lang="el-GR" b="1" dirty="0" smtClean="0"/>
              <a:t>Εκτίμηση κόστους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n-US" b="1" dirty="0" smtClean="0"/>
              <a:t>PCB : 200-300€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l-GR" b="1" dirty="0" smtClean="0"/>
              <a:t>Διακόπτες : ≈ 500</a:t>
            </a:r>
            <a:r>
              <a:rPr lang="en-US" b="1" dirty="0" smtClean="0"/>
              <a:t>€</a:t>
            </a:r>
            <a:endParaRPr lang="el-GR" b="1" dirty="0" smtClean="0"/>
          </a:p>
          <a:p>
            <a:pPr lvl="1">
              <a:buFont typeface="Arial" pitchFamily="34" charset="0"/>
              <a:buChar char="•"/>
            </a:pPr>
            <a:r>
              <a:rPr lang="el-GR" b="1" dirty="0" smtClean="0"/>
              <a:t> Σύνολο : &lt; 1000</a:t>
            </a:r>
            <a:r>
              <a:rPr lang="en-US" b="1" dirty="0" smtClean="0"/>
              <a:t> €</a:t>
            </a:r>
            <a:endParaRPr lang="el-GR" b="1" dirty="0" smtClean="0"/>
          </a:p>
        </p:txBody>
      </p:sp>
      <p:pic>
        <p:nvPicPr>
          <p:cNvPr id="197633" name="Picture 1"/>
          <p:cNvPicPr>
            <a:picLocks noChangeAspect="1" noChangeArrowheads="1"/>
          </p:cNvPicPr>
          <p:nvPr/>
        </p:nvPicPr>
        <p:blipFill>
          <a:blip r:embed="rId5" cstate="print"/>
          <a:srcRect l="1215" t="7268" r="1215" b="7268"/>
          <a:stretch>
            <a:fillRect/>
          </a:stretch>
        </p:blipFill>
        <p:spPr bwMode="auto">
          <a:xfrm>
            <a:off x="4288401" y="914400"/>
            <a:ext cx="4855599" cy="71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6" cstate="print"/>
          <a:srcRect l="1227" t="6999" r="1227" b="6999"/>
          <a:stretch>
            <a:fillRect/>
          </a:stretch>
        </p:blipFill>
        <p:spPr bwMode="auto">
          <a:xfrm>
            <a:off x="4038600" y="5181600"/>
            <a:ext cx="4893511" cy="7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572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Σχεδιασμός και Προσομοίωση Πίνακα </a:t>
            </a:r>
            <a:r>
              <a:rPr lang="en-US" sz="2000" b="1" dirty="0" smtClean="0"/>
              <a:t>Butler 8x8</a:t>
            </a:r>
            <a:endParaRPr lang="el-GR" sz="2000" b="1" dirty="0"/>
          </a:p>
        </p:txBody>
      </p:sp>
      <p:pic>
        <p:nvPicPr>
          <p:cNvPr id="8" name="Picture 7" descr="C:\Documents and Settings\user\My Documents\MICROWAVES2\DIDAKTORIKO\Kefalaio_3\Kefalaio_3_figures\8x8_pair_ports_system\Re-exposure of 8x8_layout copy.jpg"/>
          <p:cNvPicPr>
            <a:picLocks noChangeAspect="1"/>
          </p:cNvPicPr>
          <p:nvPr/>
        </p:nvPicPr>
        <p:blipFill>
          <a:blip r:embed="rId4" cstate="print"/>
          <a:srcRect l="634"/>
          <a:stretch>
            <a:fillRect/>
          </a:stretch>
        </p:blipFill>
        <p:spPr bwMode="auto">
          <a:xfrm>
            <a:off x="228600" y="2286000"/>
            <a:ext cx="5079915" cy="42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_diagrams\Re-exposure of 8x8inputreturnloss_si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33400"/>
            <a:ext cx="2808000" cy="158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Documents and Settings\user\My Documents\MICROWAVES2\DIDAKTORIKO\Kefalaio_3_diagrams\Re-exposure of 8x8_3L_si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133600"/>
            <a:ext cx="2816352" cy="153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:\Documents and Settings\user\My Documents\MICROWAVES2\DIDAKTORIKO\Kefalaio_3_diagrams\Re-exposure of allbeams_8x8_Butler-alone_sim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733800"/>
            <a:ext cx="36576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19400" y="22860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352mm x 260mm</a:t>
            </a:r>
            <a:endParaRPr lang="el-GR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914400"/>
            <a:ext cx="2971800" cy="13234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600" b="1" dirty="0" smtClean="0"/>
              <a:t> </a:t>
            </a:r>
            <a:r>
              <a:rPr lang="el-GR" sz="1600" b="1" dirty="0" smtClean="0"/>
              <a:t>Ιδανικά |</a:t>
            </a:r>
            <a:r>
              <a:rPr lang="en-US" sz="1600" b="1" dirty="0" smtClean="0"/>
              <a:t>S</a:t>
            </a:r>
            <a:r>
              <a:rPr lang="en-US" sz="1600" b="1" baseline="-25000" dirty="0" smtClean="0"/>
              <a:t>ij</a:t>
            </a:r>
            <a:r>
              <a:rPr lang="el-GR" sz="1600" b="1" dirty="0" smtClean="0"/>
              <a:t>|:</a:t>
            </a:r>
            <a:endParaRPr lang="en-US" sz="1600" b="1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sz="1600" b="1" dirty="0" smtClean="0"/>
              <a:t> -9dB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Προσομοίωση: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-9.5±0.5</a:t>
            </a:r>
            <a:r>
              <a:rPr lang="en-US" sz="1600" b="1" dirty="0" smtClean="0">
                <a:solidFill>
                  <a:srgbClr val="1003BD"/>
                </a:solidFill>
              </a:rPr>
              <a:t>dB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l-GR" sz="1600" b="1" dirty="0" smtClean="0">
                <a:solidFill>
                  <a:srgbClr val="1003BD"/>
                </a:solidFill>
              </a:rPr>
              <a:t> Μέγιστη απόκλιση Δφ: 9%</a:t>
            </a:r>
            <a:endParaRPr lang="el-GR" sz="1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7912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RO4003C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l-GR" sz="1400" b="1" dirty="0" smtClean="0"/>
              <a:t>ε</a:t>
            </a:r>
            <a:r>
              <a:rPr lang="en-US" sz="1400" b="1" baseline="-25000" dirty="0" smtClean="0"/>
              <a:t>r</a:t>
            </a:r>
            <a:r>
              <a:rPr lang="en-US" sz="1400" b="1" dirty="0" smtClean="0"/>
              <a:t> = 3.38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h = 0.</a:t>
            </a:r>
            <a:r>
              <a:rPr lang="el-GR" sz="1400" b="1" dirty="0" smtClean="0"/>
              <a:t>508</a:t>
            </a:r>
            <a:r>
              <a:rPr lang="en-US" sz="1400" b="1" dirty="0" smtClean="0"/>
              <a:t>mm (20mil)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tan</a:t>
            </a:r>
            <a:r>
              <a:rPr lang="el-GR" sz="1400" b="1" dirty="0" smtClean="0"/>
              <a:t>δ = 0.002</a:t>
            </a:r>
            <a:r>
              <a:rPr lang="en-US" sz="1400" b="1" dirty="0" smtClean="0"/>
              <a:t>1</a:t>
            </a:r>
            <a:endParaRPr lang="el-GR" sz="1400" b="1" dirty="0"/>
          </a:p>
        </p:txBody>
      </p:sp>
      <p:cxnSp>
        <p:nvCxnSpPr>
          <p:cNvPr id="17" name="Straight Arrow Connector 16"/>
          <p:cNvCxnSpPr>
            <a:stCxn id="19" idx="0"/>
          </p:cNvCxnSpPr>
          <p:nvPr/>
        </p:nvCxnSpPr>
        <p:spPr>
          <a:xfrm flipV="1">
            <a:off x="3695700" y="5257800"/>
            <a:ext cx="114300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95600" y="6172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Wight</a:t>
            </a:r>
            <a:r>
              <a:rPr lang="el-GR" sz="1200" b="1" dirty="0" smtClean="0"/>
              <a:t> </a:t>
            </a:r>
            <a:r>
              <a:rPr lang="en-US" sz="1200" b="1" dirty="0" smtClean="0"/>
              <a:t>et al, IEEE MTT, vol.24, no.5, 1976</a:t>
            </a:r>
            <a:endParaRPr lang="el-GR" sz="1200" b="1" dirty="0"/>
          </a:p>
        </p:txBody>
      </p:sp>
      <p:pic>
        <p:nvPicPr>
          <p:cNvPr id="18" name="Picture 17" descr="C:\Documents and Settings\user\My Documents\MICROWAVES2\DIDAKTORIKO\Re-exposure of Butler8x8.tif"/>
          <p:cNvPicPr>
            <a:picLocks noChangeAspect="1"/>
          </p:cNvPicPr>
          <p:nvPr/>
        </p:nvPicPr>
        <p:blipFill>
          <a:blip r:embed="rId8" cstate="print"/>
          <a:srcRect b="1561"/>
          <a:stretch>
            <a:fillRect/>
          </a:stretch>
        </p:blipFill>
        <p:spPr bwMode="auto">
          <a:xfrm>
            <a:off x="228600" y="838200"/>
            <a:ext cx="2468880" cy="1703080"/>
          </a:xfrm>
          <a:prstGeom prst="rect">
            <a:avLst/>
          </a:prstGeom>
          <a:noFill/>
          <a:ln w="9525">
            <a:solidFill>
              <a:srgbClr val="1003BD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>
            <a:off x="2209800" y="990600"/>
            <a:ext cx="0" cy="14478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5400000">
            <a:off x="838200" y="1219200"/>
            <a:ext cx="152400" cy="228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/>
          <p:cNvSpPr/>
          <p:nvPr/>
        </p:nvSpPr>
        <p:spPr>
          <a:xfrm rot="5400000">
            <a:off x="1447800" y="1600200"/>
            <a:ext cx="228600" cy="228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TextBox 22"/>
          <p:cNvSpPr txBox="1"/>
          <p:nvPr/>
        </p:nvSpPr>
        <p:spPr>
          <a:xfrm>
            <a:off x="5486400" y="6324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 = 0.5</a:t>
            </a:r>
            <a:r>
              <a:rPr lang="el-GR" sz="1600" b="1" dirty="0" smtClean="0"/>
              <a:t>λο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792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334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Χωρομετρικό διάγραμμα του συστήματος</a:t>
            </a:r>
            <a:endParaRPr lang="el-GR" sz="2000" b="1" dirty="0"/>
          </a:p>
        </p:txBody>
      </p:sp>
      <p:pic>
        <p:nvPicPr>
          <p:cNvPr id="9" name="Picture 8" descr="C:\Documents and Settings\user\My Documents\MICROWAVES2\DIDAKTORIKO\Kefalaio_3_figures\Rotation of Re-exposure of system_total_layout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53996" y="-577596"/>
            <a:ext cx="463600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0" y="2590800"/>
            <a:ext cx="2362200" cy="28194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ounded Rectangle 11"/>
          <p:cNvSpPr/>
          <p:nvPr/>
        </p:nvSpPr>
        <p:spPr>
          <a:xfrm>
            <a:off x="2438400" y="1828800"/>
            <a:ext cx="5334000" cy="4572000"/>
          </a:xfrm>
          <a:prstGeom prst="roundRect">
            <a:avLst/>
          </a:prstGeom>
          <a:noFill/>
          <a:ln>
            <a:solidFill>
              <a:srgbClr val="1003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7924800" y="1676400"/>
            <a:ext cx="1219200" cy="4724400"/>
          </a:xfrm>
          <a:prstGeom prst="roundRect">
            <a:avLst/>
          </a:prstGeom>
          <a:noFill/>
          <a:ln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4038600" y="1371600"/>
            <a:ext cx="21336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Πίνακας </a:t>
            </a:r>
            <a:r>
              <a:rPr lang="en-US" b="1" dirty="0" smtClean="0"/>
              <a:t>Butler 8x8</a:t>
            </a:r>
            <a:endParaRPr lang="el-GR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1828800"/>
            <a:ext cx="2209800" cy="646331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Κύκλωμα διέγερσης</a:t>
            </a:r>
          </a:p>
          <a:p>
            <a:pPr algn="ctr"/>
            <a:r>
              <a:rPr lang="el-GR" b="1" dirty="0" smtClean="0"/>
              <a:t>θυρών εισόδου</a:t>
            </a:r>
            <a:endParaRPr lang="el-GR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1066800"/>
            <a:ext cx="2362200" cy="584775"/>
          </a:xfrm>
          <a:prstGeom prst="rect">
            <a:avLst/>
          </a:prstGeom>
          <a:solidFill>
            <a:schemeClr val="bg2"/>
          </a:solidFill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Φασηθέτες </a:t>
            </a:r>
          </a:p>
          <a:p>
            <a:pPr algn="ctr"/>
            <a:r>
              <a:rPr lang="el-GR" sz="1600" b="1" dirty="0" smtClean="0"/>
              <a:t>μεταγόμενης γραμμής</a:t>
            </a:r>
            <a:endParaRPr lang="el-GR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5800" y="3200400"/>
            <a:ext cx="762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2895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είσοδος/έξοδος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Documents and Settings\user\My Documents\MICROWAVES2\DIDAKTORIKO\Kefalaio_3_figures\8x8_pair_ports_system\Re-exposure of system3_schemat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398"/>
            <a:ext cx="4224528" cy="515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3_diagrams\Re-exposure of 8x8_originalbeams_syste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2" y="533402"/>
            <a:ext cx="3584448" cy="201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3_diagrams\Re-exposure of 8x8_shiftedbeams_system.jpg"/>
          <p:cNvPicPr>
            <a:picLocks noChangeAspect="1"/>
          </p:cNvPicPr>
          <p:nvPr/>
        </p:nvPicPr>
        <p:blipFill>
          <a:blip r:embed="rId4" cstate="print"/>
          <a:srcRect b="718"/>
          <a:stretch>
            <a:fillRect/>
          </a:stretch>
        </p:blipFill>
        <p:spPr bwMode="auto">
          <a:xfrm>
            <a:off x="4876800" y="2590800"/>
            <a:ext cx="3584448" cy="209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_diagrams\Re-exposure of 8x8_allbeams_syste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751554"/>
            <a:ext cx="3584448" cy="210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4572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l-GR" sz="2000" b="1" dirty="0" smtClean="0"/>
              <a:t> Προσομοίωση Συστήματος</a:t>
            </a:r>
          </a:p>
          <a:p>
            <a:pPr lvl="1"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FF0000"/>
                </a:solidFill>
              </a:rPr>
              <a:t> Διέγερση μονής θύρας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f</a:t>
            </a:r>
            <a:r>
              <a:rPr lang="el-GR" sz="1600" b="1" dirty="0" smtClean="0">
                <a:solidFill>
                  <a:srgbClr val="FF0000"/>
                </a:solidFill>
              </a:rPr>
              <a:t>ο</a:t>
            </a:r>
            <a:r>
              <a:rPr lang="en-US" sz="1600" b="1" dirty="0" smtClean="0">
                <a:solidFill>
                  <a:srgbClr val="FF0000"/>
                </a:solidFill>
              </a:rPr>
              <a:t>=2.4</a:t>
            </a:r>
            <a:r>
              <a:rPr lang="el-GR" sz="1600" b="1" dirty="0" smtClean="0">
                <a:solidFill>
                  <a:srgbClr val="FF0000"/>
                </a:solidFill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</a:rPr>
              <a:t>GHz</a:t>
            </a: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d=0.5</a:t>
            </a:r>
            <a:r>
              <a:rPr lang="el-GR" sz="1600" b="1" dirty="0" smtClean="0">
                <a:solidFill>
                  <a:srgbClr val="FF0000"/>
                </a:solidFill>
              </a:rPr>
              <a:t>λο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685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διαδρομές </a:t>
            </a:r>
            <a:r>
              <a:rPr lang="en-US" sz="1400" b="1" dirty="0" smtClean="0"/>
              <a:t>“</a:t>
            </a:r>
            <a:r>
              <a:rPr lang="el-GR" sz="1400" b="1" dirty="0" smtClean="0"/>
              <a:t>α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8 δέσμες</a:t>
            </a:r>
            <a:endParaRPr lang="el-GR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2743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διαδρομές </a:t>
            </a:r>
            <a:r>
              <a:rPr lang="en-US" sz="1400" b="1" dirty="0" smtClean="0"/>
              <a:t>“</a:t>
            </a:r>
            <a:r>
              <a:rPr lang="el-GR" sz="1400" b="1" dirty="0" smtClean="0"/>
              <a:t>β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7 δέσμες</a:t>
            </a:r>
            <a:endParaRPr lang="el-GR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46482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σύνολο δεσμών</a:t>
            </a:r>
          </a:p>
          <a:p>
            <a:pPr algn="ctr"/>
            <a:r>
              <a:rPr lang="en-US" sz="1400" b="1" dirty="0" smtClean="0"/>
              <a:t>“</a:t>
            </a:r>
            <a:r>
              <a:rPr lang="el-GR" sz="1400" b="1" dirty="0" smtClean="0"/>
              <a:t>α</a:t>
            </a:r>
            <a:r>
              <a:rPr lang="en-US" sz="1400" b="1" dirty="0" smtClean="0"/>
              <a:t>”</a:t>
            </a:r>
            <a:r>
              <a:rPr lang="el-GR" sz="1400" b="1" dirty="0" smtClean="0"/>
              <a:t> +</a:t>
            </a:r>
            <a:r>
              <a:rPr lang="en-US" sz="1400" b="1" dirty="0" smtClean="0"/>
              <a:t> “</a:t>
            </a:r>
            <a:r>
              <a:rPr lang="el-GR" sz="1400" b="1" dirty="0" smtClean="0"/>
              <a:t>β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15 δέσμες</a:t>
            </a:r>
            <a:endParaRPr lang="el-GR" sz="14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24000" y="58674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67200" y="1219200"/>
            <a:ext cx="609600" cy="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3276600"/>
            <a:ext cx="609600" cy="0"/>
          </a:xfrm>
          <a:prstGeom prst="straightConnector1">
            <a:avLst/>
          </a:prstGeom>
          <a:ln w="19050">
            <a:solidFill>
              <a:srgbClr val="1197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2514600"/>
            <a:ext cx="381000" cy="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581400" y="2514600"/>
            <a:ext cx="381000" cy="0"/>
          </a:xfrm>
          <a:prstGeom prst="straightConnector1">
            <a:avLst/>
          </a:prstGeom>
          <a:ln w="190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3246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:\Documents and Settings\user\My Documents\MICROWAVES2\DIDAKTORIKO\Kefalaio_3_diagrams\Re-exposure of 1L_1R_c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09600"/>
            <a:ext cx="3511296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457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Προσομοίωση Συστήματος</a:t>
            </a:r>
          </a:p>
          <a:p>
            <a:pPr lvl="1"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Διέγερση ζεύγους θυρών</a:t>
            </a: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f</a:t>
            </a:r>
            <a:r>
              <a:rPr lang="el-GR" sz="1600" b="1" dirty="0" smtClean="0">
                <a:solidFill>
                  <a:srgbClr val="1003BD"/>
                </a:solidFill>
              </a:rPr>
              <a:t>ο</a:t>
            </a:r>
            <a:r>
              <a:rPr lang="en-US" sz="1600" b="1" dirty="0" smtClean="0">
                <a:solidFill>
                  <a:srgbClr val="1003BD"/>
                </a:solidFill>
              </a:rPr>
              <a:t>=2.4</a:t>
            </a:r>
            <a:r>
              <a:rPr lang="el-GR" sz="1600" b="1" dirty="0" smtClean="0">
                <a:solidFill>
                  <a:srgbClr val="1003BD"/>
                </a:solidFill>
              </a:rPr>
              <a:t>5</a:t>
            </a:r>
            <a:r>
              <a:rPr lang="en-US" sz="1600" b="1" dirty="0" smtClean="0">
                <a:solidFill>
                  <a:srgbClr val="1003BD"/>
                </a:solidFill>
              </a:rPr>
              <a:t>GHz</a:t>
            </a: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d=0.5</a:t>
            </a:r>
            <a:r>
              <a:rPr lang="el-GR" sz="1600" b="1" dirty="0" smtClean="0">
                <a:solidFill>
                  <a:srgbClr val="1003BD"/>
                </a:solidFill>
              </a:rPr>
              <a:t>λο</a:t>
            </a:r>
          </a:p>
        </p:txBody>
      </p:sp>
      <p:pic>
        <p:nvPicPr>
          <p:cNvPr id="11" name="Picture 10" descr="C:\Documents and Settings\user\My Documents\MICROWAVES2\DIDAKTORIKO\Kefalaio_3_figures\8x8_pair_ports_system\Re-exposure of system3_schemati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398"/>
            <a:ext cx="4224528" cy="515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1524000" y="6400800"/>
            <a:ext cx="762000" cy="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:\Documents and Settings\user\Desktop\New Folder\Re-exposure of allbeam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038600"/>
            <a:ext cx="3648456" cy="260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800600" y="3733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Ιδανικά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743200" y="1295400"/>
            <a:ext cx="2209800" cy="1169551"/>
          </a:xfrm>
          <a:prstGeom prst="rect">
            <a:avLst/>
          </a:prstGeom>
          <a:solidFill>
            <a:schemeClr val="bg2"/>
          </a:solidFill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Grating lobe : &lt;-18dB</a:t>
            </a: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Απόδοση Συστήματος</a:t>
            </a:r>
            <a:r>
              <a:rPr lang="en-US" sz="1400" b="1" dirty="0" smtClean="0"/>
              <a:t> :</a:t>
            </a:r>
            <a:endParaRPr lang="el-GR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Θεωρητική: 52%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C00000"/>
                </a:solidFill>
              </a:rPr>
              <a:t> Προσομοίωση: 51%</a:t>
            </a: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Γωνιακός τομέας : 110</a:t>
            </a:r>
            <a:r>
              <a:rPr lang="el-GR" sz="1400" b="1" baseline="30000" dirty="0" smtClean="0"/>
              <a:t>ο</a:t>
            </a:r>
            <a:endParaRPr lang="el-GR" sz="1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0" y="1524000"/>
            <a:ext cx="2286000" cy="954107"/>
          </a:xfrm>
          <a:prstGeom prst="rect">
            <a:avLst/>
          </a:prstGeom>
          <a:solidFill>
            <a:schemeClr val="bg2"/>
          </a:solidFill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SLL : </a:t>
            </a:r>
            <a:endParaRPr lang="el-GR" sz="1400" b="1" dirty="0" smtClean="0"/>
          </a:p>
          <a:p>
            <a:pPr>
              <a:buFont typeface="Arial" pitchFamily="34" charset="0"/>
              <a:buChar char="•"/>
            </a:pPr>
            <a:r>
              <a:rPr lang="el-GR" sz="1400" b="1" dirty="0" smtClean="0"/>
              <a:t> Κεντρικές δέσμες: &lt; -21</a:t>
            </a:r>
            <a:r>
              <a:rPr lang="en-US" sz="1400" b="1" dirty="0" smtClean="0"/>
              <a:t>dB</a:t>
            </a:r>
            <a:endParaRPr lang="el-GR" sz="1400" b="1" dirty="0" smtClean="0"/>
          </a:p>
          <a:p>
            <a:pPr>
              <a:buFont typeface="Arial" pitchFamily="34" charset="0"/>
              <a:buChar char="•"/>
            </a:pPr>
            <a:r>
              <a:rPr lang="el-GR" sz="1400" b="1" dirty="0" smtClean="0"/>
              <a:t> Ακραίες (3</a:t>
            </a:r>
            <a:r>
              <a:rPr lang="en-US" sz="1400" b="1" dirty="0" smtClean="0"/>
              <a:t>R,4R</a:t>
            </a:r>
            <a:r>
              <a:rPr lang="el-GR" sz="1400" b="1" dirty="0" smtClean="0"/>
              <a:t>)</a:t>
            </a:r>
            <a:r>
              <a:rPr lang="en-US" sz="1400" b="1" dirty="0" smtClean="0"/>
              <a:t> : -13dB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CL : </a:t>
            </a:r>
            <a:r>
              <a:rPr lang="el-GR" sz="1400" b="1" dirty="0" smtClean="0"/>
              <a:t>&lt;</a:t>
            </a:r>
            <a:r>
              <a:rPr lang="en-US" sz="1400" b="1" dirty="0" smtClean="0"/>
              <a:t>-1dB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457201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b="1" dirty="0" smtClean="0"/>
              <a:t> Προσομοίωση Συστήματος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Διέγερση ζεύγους θυρών</a:t>
            </a: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f</a:t>
            </a:r>
            <a:r>
              <a:rPr lang="el-GR" sz="1600" b="1" dirty="0" smtClean="0">
                <a:solidFill>
                  <a:srgbClr val="FF0000"/>
                </a:solidFill>
              </a:rPr>
              <a:t>ο</a:t>
            </a:r>
            <a:r>
              <a:rPr lang="en-US" sz="1600" b="1" dirty="0" smtClean="0">
                <a:solidFill>
                  <a:srgbClr val="FF0000"/>
                </a:solidFill>
              </a:rPr>
              <a:t>=2.4</a:t>
            </a:r>
            <a:r>
              <a:rPr lang="el-GR" sz="1600" b="1" dirty="0" smtClean="0">
                <a:solidFill>
                  <a:srgbClr val="FF0000"/>
                </a:solidFill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</a:rPr>
              <a:t>GHz</a:t>
            </a: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d=0.5</a:t>
            </a:r>
            <a:r>
              <a:rPr lang="el-GR" sz="1600" b="1" dirty="0" smtClean="0">
                <a:solidFill>
                  <a:srgbClr val="FF0000"/>
                </a:solidFill>
              </a:rPr>
              <a:t>λο</a:t>
            </a:r>
          </a:p>
        </p:txBody>
      </p:sp>
      <p:pic>
        <p:nvPicPr>
          <p:cNvPr id="10" name="Picture 9" descr="C:\Documents and Settings\user\My Documents\MICROWAVES2\DIDAKTORIKO\Kefalaio_3_figures\8x8_pair_ports_system\Re-exposure of system3_schemat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65763"/>
            <a:ext cx="3600450" cy="4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1143000" y="6477000"/>
            <a:ext cx="762000" cy="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Documents and Settings\user\My Documents\MICROWAVES2\DIDAKTORIKO\Kefalaio_3_diagrams\Re-exposure of 8x8_lowSLLbeams_syste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533400"/>
            <a:ext cx="3584448" cy="202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:\Documents and Settings\user\My Documents\MICROWAVES2\DIDAKTORIKO\Kefalaio_3_diagrams\Re-exposure of 8x8_lowSLLbeams_shifted_syste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590800"/>
            <a:ext cx="3584448" cy="20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C:\Documents and Settings\user\My Documents\MICROWAVES2\DIDAKTORIKO\Kefalaio_3_diagrams\Re-exposure of allbeamsfinal_8x8_normal_si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648200"/>
            <a:ext cx="3584448" cy="198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038600" y="609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διαδρομές </a:t>
            </a:r>
            <a:r>
              <a:rPr lang="en-US" sz="1400" b="1" dirty="0" smtClean="0"/>
              <a:t>“</a:t>
            </a:r>
            <a:r>
              <a:rPr lang="el-GR" sz="1400" b="1" dirty="0" smtClean="0"/>
              <a:t>α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   </a:t>
            </a:r>
            <a:r>
              <a:rPr lang="en-US" sz="1400" b="1" dirty="0" smtClean="0"/>
              <a:t>7 </a:t>
            </a:r>
            <a:r>
              <a:rPr lang="el-GR" sz="1400" b="1" dirty="0" smtClean="0"/>
              <a:t>δέσμες</a:t>
            </a:r>
            <a:endParaRPr lang="el-GR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2667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διαδρομές </a:t>
            </a:r>
            <a:r>
              <a:rPr lang="en-US" sz="1400" b="1" dirty="0" smtClean="0"/>
              <a:t>“</a:t>
            </a:r>
            <a:r>
              <a:rPr lang="el-GR" sz="1400" b="1" dirty="0" smtClean="0"/>
              <a:t>β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6 δέσμες</a:t>
            </a:r>
            <a:endParaRPr lang="el-GR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0" y="48006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σύνολο δεσμών</a:t>
            </a:r>
          </a:p>
          <a:p>
            <a:pPr algn="ctr"/>
            <a:r>
              <a:rPr lang="en-US" sz="1400" b="1" dirty="0" smtClean="0"/>
              <a:t>“</a:t>
            </a:r>
            <a:r>
              <a:rPr lang="el-GR" sz="1400" b="1" dirty="0" smtClean="0"/>
              <a:t>α</a:t>
            </a:r>
            <a:r>
              <a:rPr lang="en-US" sz="1400" b="1" dirty="0" smtClean="0"/>
              <a:t>”</a:t>
            </a:r>
            <a:r>
              <a:rPr lang="el-GR" sz="1400" b="1" dirty="0" smtClean="0"/>
              <a:t> +</a:t>
            </a:r>
            <a:r>
              <a:rPr lang="en-US" sz="1400" b="1" dirty="0" smtClean="0"/>
              <a:t> “</a:t>
            </a:r>
            <a:r>
              <a:rPr lang="el-GR" sz="1400" b="1" dirty="0" smtClean="0"/>
              <a:t>β</a:t>
            </a:r>
            <a:r>
              <a:rPr lang="en-US" sz="1400" b="1" dirty="0" smtClean="0"/>
              <a:t>”</a:t>
            </a:r>
            <a:endParaRPr lang="el-GR" sz="1400" b="1" dirty="0" smtClean="0"/>
          </a:p>
          <a:p>
            <a:pPr algn="ctr"/>
            <a:r>
              <a:rPr lang="el-GR" sz="1400" b="1" dirty="0" smtClean="0"/>
              <a:t>13 δέσμες</a:t>
            </a:r>
            <a:endParaRPr lang="el-GR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048000" y="3200400"/>
            <a:ext cx="381000" cy="0"/>
          </a:xfrm>
          <a:prstGeom prst="straightConnector1">
            <a:avLst/>
          </a:prstGeom>
          <a:ln w="190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2200" y="3200400"/>
            <a:ext cx="381000" cy="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48200" y="1143000"/>
            <a:ext cx="609600" cy="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48200" y="3200400"/>
            <a:ext cx="609600" cy="0"/>
          </a:xfrm>
          <a:prstGeom prst="straightConnector1">
            <a:avLst/>
          </a:prstGeom>
          <a:ln w="19050">
            <a:solidFill>
              <a:srgbClr val="1197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5334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Κατασκευή και Μετρήσεις Πίνακα </a:t>
            </a:r>
            <a:r>
              <a:rPr lang="en-US" sz="2000" b="1" dirty="0" smtClean="0"/>
              <a:t>Butler 8x8</a:t>
            </a:r>
            <a:endParaRPr lang="el-GR" sz="2000" b="1" dirty="0"/>
          </a:p>
        </p:txBody>
      </p:sp>
      <p:pic>
        <p:nvPicPr>
          <p:cNvPr id="7" name="Picture 6" descr="C:\Documents and Settings\user\My Documents\MICROWAVES2\Butler_unequal_IJMWT\8x8layout-2.tif"/>
          <p:cNvPicPr>
            <a:picLocks noChangeAspect="1"/>
          </p:cNvPicPr>
          <p:nvPr/>
        </p:nvPicPr>
        <p:blipFill>
          <a:blip r:embed="rId3" cstate="print"/>
          <a:srcRect l="1750" t="1101" r="875" b="2201"/>
          <a:stretch>
            <a:fillRect/>
          </a:stretch>
        </p:blipFill>
        <p:spPr bwMode="auto">
          <a:xfrm>
            <a:off x="152400" y="2743200"/>
            <a:ext cx="4207126" cy="33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3_diagrams\Re-exposure of 8x8_1R_me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990600"/>
            <a:ext cx="2944368" cy="163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_diagrams\Re-exposure of 8x8_3L_me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4029" y="990600"/>
            <a:ext cx="2969971" cy="163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user\My Documents\MICROWAVES2\DIDAKTORIKO\Kefalaio_3_diagrams\Re-exposure of allbeams_8x8_Butler-alone_mea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95600"/>
            <a:ext cx="4389120" cy="316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8600" y="5486400"/>
            <a:ext cx="2895600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Ιδανικά |</a:t>
            </a:r>
            <a:r>
              <a:rPr lang="en-US" sz="1600" b="1" dirty="0" smtClean="0">
                <a:solidFill>
                  <a:srgbClr val="1003BD"/>
                </a:solidFill>
              </a:rPr>
              <a:t>S</a:t>
            </a:r>
            <a:r>
              <a:rPr lang="en-US" sz="1600" b="1" baseline="-25000" dirty="0" smtClean="0">
                <a:solidFill>
                  <a:srgbClr val="1003BD"/>
                </a:solidFill>
              </a:rPr>
              <a:t>ij</a:t>
            </a:r>
            <a:r>
              <a:rPr lang="el-GR" sz="1600" b="1" dirty="0" smtClean="0">
                <a:solidFill>
                  <a:srgbClr val="1003BD"/>
                </a:solidFill>
              </a:rPr>
              <a:t>|</a:t>
            </a:r>
            <a:r>
              <a:rPr lang="en-US" sz="1600" b="1" dirty="0" smtClean="0">
                <a:solidFill>
                  <a:srgbClr val="1003BD"/>
                </a:solidFill>
              </a:rPr>
              <a:t>: -9dB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Μετρήσεις:</a:t>
            </a:r>
            <a:r>
              <a:rPr lang="en-US" sz="1600" b="1" dirty="0" smtClean="0">
                <a:solidFill>
                  <a:srgbClr val="1003BD"/>
                </a:solidFill>
              </a:rPr>
              <a:t> -</a:t>
            </a:r>
            <a:r>
              <a:rPr lang="el-GR" sz="1600" b="1" dirty="0" smtClean="0">
                <a:solidFill>
                  <a:srgbClr val="1003BD"/>
                </a:solidFill>
              </a:rPr>
              <a:t>11.25±1.25</a:t>
            </a:r>
            <a:r>
              <a:rPr lang="en-US" sz="1600" b="1" dirty="0" smtClean="0">
                <a:solidFill>
                  <a:srgbClr val="1003BD"/>
                </a:solidFill>
              </a:rPr>
              <a:t>dB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l-GR" sz="1600" b="1" dirty="0" smtClean="0">
                <a:solidFill>
                  <a:srgbClr val="1003BD"/>
                </a:solidFill>
              </a:rPr>
              <a:t> Μέση απόκλιση Δφ: 15% </a:t>
            </a:r>
            <a:endParaRPr lang="el-GR" sz="1600" b="1" dirty="0">
              <a:solidFill>
                <a:srgbClr val="1003BD"/>
              </a:solidFill>
            </a:endParaRPr>
          </a:p>
        </p:txBody>
      </p:sp>
      <p:pic>
        <p:nvPicPr>
          <p:cNvPr id="12" name="Picture 11" descr="C:\Documents and Settings\user\My Documents\MICROWAVES2\DIDAKTORIKO\Kefalaio_3_diagrams\Re-exposure of 8x8inputreturnloss.jpg"/>
          <p:cNvPicPr>
            <a:picLocks noChangeAspect="1"/>
          </p:cNvPicPr>
          <p:nvPr/>
        </p:nvPicPr>
        <p:blipFill>
          <a:blip r:embed="rId7" cstate="print"/>
          <a:srcRect b="2149"/>
          <a:stretch>
            <a:fillRect/>
          </a:stretch>
        </p:blipFill>
        <p:spPr bwMode="auto">
          <a:xfrm>
            <a:off x="152400" y="990600"/>
            <a:ext cx="2926080" cy="163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72000" y="25908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Συντελεστές διέγερσης: μετρήσεις</a:t>
            </a:r>
            <a:endParaRPr lang="el-GR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6096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f=2.425GHz, d=0.5</a:t>
            </a:r>
            <a:r>
              <a:rPr lang="el-GR" sz="1600" b="1" dirty="0" smtClean="0"/>
              <a:t>λ</a:t>
            </a:r>
            <a:r>
              <a:rPr lang="en-US" sz="1600" b="1" dirty="0" smtClean="0"/>
              <a:t>o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Documents and Settings\user\My Documents\MICROWAVES2\DIDAKTORIKO\Kefalaio_3_diagrams\Re-exposure of allbeamsfinal_8x8_norm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365760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pic>
        <p:nvPicPr>
          <p:cNvPr id="7" name="Picture 6" descr="C:\Documents and Settings\user\My Documents\MICROWAVES2\DIDAKTORIKO\Kefalaio_3_figures\8x8_pair_ports_system\Re-exposure of system_sim_with_me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751119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4572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b="1" dirty="0" smtClean="0"/>
              <a:t> Προσομοίωση Συστήματος χρησιμοποιώντας αρχεία μετρήσεων </a:t>
            </a:r>
            <a:r>
              <a:rPr lang="en-US" b="1" dirty="0" smtClean="0"/>
              <a:t>S-</a:t>
            </a:r>
            <a:r>
              <a:rPr lang="el-GR" b="1" dirty="0" smtClean="0"/>
              <a:t>παραμέτρων</a:t>
            </a:r>
            <a:r>
              <a:rPr lang="el-GR" sz="2000" b="1" dirty="0" smtClean="0">
                <a:solidFill>
                  <a:srgbClr val="FF0000"/>
                </a:solidFill>
              </a:rPr>
              <a:t>	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19812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/>
              <a:t>σύνολο δεσμών</a:t>
            </a:r>
            <a:r>
              <a:rPr lang="en-US" sz="1200" b="1" dirty="0" smtClean="0"/>
              <a:t> “</a:t>
            </a:r>
            <a:r>
              <a:rPr lang="el-GR" sz="1200" b="1" dirty="0" smtClean="0"/>
              <a:t>α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+</a:t>
            </a:r>
            <a:r>
              <a:rPr lang="en-US" sz="1200" b="1" dirty="0" smtClean="0"/>
              <a:t> “</a:t>
            </a:r>
            <a:r>
              <a:rPr lang="el-GR" sz="1200" b="1" dirty="0" smtClean="0"/>
              <a:t>β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– 15 δέσμες</a:t>
            </a:r>
            <a:endParaRPr lang="el-GR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838200"/>
            <a:ext cx="2514600" cy="1169551"/>
          </a:xfrm>
          <a:prstGeom prst="rect">
            <a:avLst/>
          </a:prstGeom>
          <a:solidFill>
            <a:schemeClr val="bg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1400" b="1" dirty="0" smtClean="0">
                <a:solidFill>
                  <a:srgbClr val="FF0000"/>
                </a:solidFill>
              </a:rPr>
              <a:t> Διέγερση μονής θύρας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l-GR" sz="14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</a:t>
            </a:r>
            <a:r>
              <a:rPr lang="en-US" sz="1400" b="1" dirty="0" smtClean="0"/>
              <a:t>SLL :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Κεντρικές δέσμες: -13</a:t>
            </a:r>
            <a:r>
              <a:rPr lang="en-US" sz="1400" b="1" dirty="0" smtClean="0">
                <a:solidFill>
                  <a:srgbClr val="1003BD"/>
                </a:solidFill>
              </a:rPr>
              <a:t>dB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Ακραίες δέσμες (</a:t>
            </a:r>
            <a:r>
              <a:rPr lang="en-US" sz="1400" b="1" dirty="0" smtClean="0">
                <a:solidFill>
                  <a:srgbClr val="1003BD"/>
                </a:solidFill>
              </a:rPr>
              <a:t>4L, 4R</a:t>
            </a:r>
            <a:r>
              <a:rPr lang="el-GR" sz="1400" b="1" dirty="0" smtClean="0">
                <a:solidFill>
                  <a:srgbClr val="1003BD"/>
                </a:solidFill>
              </a:rPr>
              <a:t>)</a:t>
            </a:r>
            <a:r>
              <a:rPr lang="en-US" sz="1400" b="1" dirty="0" smtClean="0">
                <a:solidFill>
                  <a:srgbClr val="1003BD"/>
                </a:solidFill>
              </a:rPr>
              <a:t>: -7dB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</a:t>
            </a:r>
            <a:r>
              <a:rPr lang="en-US" sz="1400" b="1" dirty="0" smtClean="0"/>
              <a:t>CL : -1dB</a:t>
            </a:r>
            <a:endParaRPr lang="el-G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7600" y="2133600"/>
            <a:ext cx="2286000" cy="2246769"/>
          </a:xfrm>
          <a:prstGeom prst="rect">
            <a:avLst/>
          </a:prstGeom>
          <a:solidFill>
            <a:schemeClr val="bg2"/>
          </a:solidFill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Διέγερση ζεύγους θυρών</a:t>
            </a: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</a:t>
            </a:r>
            <a:r>
              <a:rPr lang="en-US" sz="1400" b="1" dirty="0" smtClean="0"/>
              <a:t>SLL : </a:t>
            </a:r>
            <a:endParaRPr lang="el-GR" sz="1400" b="1" dirty="0" smtClean="0"/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Κεντρικές δέσμες : &lt; -20</a:t>
            </a:r>
            <a:r>
              <a:rPr lang="en-US" sz="1400" b="1" dirty="0" smtClean="0">
                <a:solidFill>
                  <a:srgbClr val="1003BD"/>
                </a:solidFill>
              </a:rPr>
              <a:t>dB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Ακραίες (</a:t>
            </a:r>
            <a:r>
              <a:rPr lang="en-US" sz="1400" b="1" dirty="0" smtClean="0">
                <a:solidFill>
                  <a:srgbClr val="1003BD"/>
                </a:solidFill>
              </a:rPr>
              <a:t>4L,4R</a:t>
            </a:r>
            <a:r>
              <a:rPr lang="el-GR" sz="1400" b="1" dirty="0" smtClean="0">
                <a:solidFill>
                  <a:srgbClr val="1003BD"/>
                </a:solidFill>
              </a:rPr>
              <a:t>)</a:t>
            </a:r>
            <a:r>
              <a:rPr lang="en-US" sz="1400" b="1" dirty="0" smtClean="0">
                <a:solidFill>
                  <a:srgbClr val="1003BD"/>
                </a:solidFill>
              </a:rPr>
              <a:t> : -13dB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CL : </a:t>
            </a:r>
            <a:r>
              <a:rPr lang="el-GR" sz="1400" b="1" dirty="0" smtClean="0"/>
              <a:t>&lt; </a:t>
            </a:r>
            <a:r>
              <a:rPr lang="en-US" sz="1400" b="1" dirty="0" smtClean="0"/>
              <a:t>-1dB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Grating lobe : &lt;-20dB</a:t>
            </a:r>
          </a:p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Απόδοση Συστήματος</a:t>
            </a:r>
            <a:r>
              <a:rPr lang="en-US" sz="1400" b="1" dirty="0" smtClean="0"/>
              <a:t> :</a:t>
            </a:r>
            <a:endParaRPr lang="el-GR" sz="1400" b="1" dirty="0" smtClean="0"/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4</a:t>
            </a:r>
            <a:r>
              <a:rPr lang="el-GR" sz="1400" b="1" dirty="0" smtClean="0">
                <a:solidFill>
                  <a:srgbClr val="1003BD"/>
                </a:solidFill>
              </a:rPr>
              <a:t>2%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C00000"/>
                </a:solidFill>
              </a:rPr>
              <a:t> Προσομοίωση: 51%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</a:t>
            </a:r>
            <a:r>
              <a:rPr lang="el-GR" sz="1400" b="1" dirty="0" smtClean="0"/>
              <a:t>Γωνιακός τομέας : 110</a:t>
            </a:r>
            <a:r>
              <a:rPr lang="el-GR" sz="1400" b="1" baseline="30000" dirty="0" smtClean="0"/>
              <a:t>ο</a:t>
            </a:r>
            <a:endParaRPr lang="el-GR" sz="1400" b="1" dirty="0" smtClean="0"/>
          </a:p>
        </p:txBody>
      </p:sp>
      <p:pic>
        <p:nvPicPr>
          <p:cNvPr id="18" name="Picture 17" descr="C:\Documents and Settings\user\My Documents\MICROWAVES2\DIDAKTORIKO\Kefalaio_3_diagrams\Re-exposure of allbeamsfinal_8x8_normal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6711"/>
            <a:ext cx="2739542" cy="200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C:\Documents and Settings\user\My Documents\MICROWAVES2\DIDAKTORIKO\Kefalaio_3_diagrams\Re-exposure of allbeamsfinal_8x8_normal_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855547"/>
            <a:ext cx="2790749" cy="200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362200" y="5943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/>
              <a:t>διαδρομές </a:t>
            </a:r>
            <a:r>
              <a:rPr lang="en-US" sz="1200" b="1" dirty="0" smtClean="0"/>
              <a:t>“</a:t>
            </a:r>
            <a:r>
              <a:rPr lang="el-GR" sz="1200" b="1" dirty="0" smtClean="0"/>
              <a:t>α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– 7 δέσμες</a:t>
            </a:r>
            <a:endParaRPr lang="el-GR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81800" y="59436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/>
              <a:t>διαδρομές </a:t>
            </a:r>
            <a:r>
              <a:rPr lang="en-US" sz="1200" b="1" dirty="0" smtClean="0"/>
              <a:t>“</a:t>
            </a:r>
            <a:r>
              <a:rPr lang="el-GR" sz="1200" b="1" dirty="0" smtClean="0"/>
              <a:t>β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– 6 δέσμες</a:t>
            </a:r>
            <a:endParaRPr lang="el-GR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24200" y="44196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 smtClean="0"/>
              <a:t>σύνολο δεσμών </a:t>
            </a:r>
            <a:r>
              <a:rPr lang="en-US" sz="1200" b="1" dirty="0" smtClean="0"/>
              <a:t>“</a:t>
            </a:r>
            <a:r>
              <a:rPr lang="el-GR" sz="1200" b="1" dirty="0" smtClean="0"/>
              <a:t>α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+</a:t>
            </a:r>
            <a:r>
              <a:rPr lang="en-US" sz="1200" b="1" dirty="0" smtClean="0"/>
              <a:t> “</a:t>
            </a:r>
            <a:r>
              <a:rPr lang="el-GR" sz="1200" b="1" dirty="0" smtClean="0"/>
              <a:t>β</a:t>
            </a:r>
            <a:r>
              <a:rPr lang="en-US" sz="1200" b="1" dirty="0" smtClean="0"/>
              <a:t>”</a:t>
            </a:r>
            <a:r>
              <a:rPr lang="el-GR" sz="1200" b="1" dirty="0" smtClean="0"/>
              <a:t> – 13 δέσμες</a:t>
            </a:r>
            <a:endParaRPr lang="el-GR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1" y="1600200"/>
            <a:ext cx="838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f=2.425GHz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d=0.5</a:t>
            </a:r>
            <a:r>
              <a:rPr lang="el-GR" sz="1050" b="1" dirty="0" smtClean="0">
                <a:solidFill>
                  <a:srgbClr val="FF0000"/>
                </a:solidFill>
              </a:rPr>
              <a:t>λ</a:t>
            </a:r>
            <a:r>
              <a:rPr lang="en-US" sz="1050" b="1" dirty="0" smtClean="0">
                <a:solidFill>
                  <a:srgbClr val="FF0000"/>
                </a:solidFill>
              </a:rPr>
              <a:t>o</a:t>
            </a:r>
            <a:endParaRPr lang="el-GR" sz="105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:\Documents and Settings\user\My Documents\MICROWAVES2\DIDAKTORIKO\Kefalaio_3_figures\8x8_pair_ports_system\Re-exposure of 8x8_highSLL_allbeams_meas_syste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5312" y="2209800"/>
            <a:ext cx="3218688" cy="234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Σκοπός - Κίνητρο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3400"/>
            <a:ext cx="6400800" cy="4247317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3"/>
              </a:buBlip>
            </a:pPr>
            <a:r>
              <a:rPr lang="el-GR" sz="2000" b="1" dirty="0" smtClean="0"/>
              <a:t> Ανάπτυξη Συστημάτων με Βελτιωμένα Χαρακτηριστικά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Χαμηλοί δευτερεύοντες λοβοί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Αύξηση αριθμού</a:t>
            </a:r>
            <a:r>
              <a:rPr lang="en-US" sz="2000" b="1" dirty="0" smtClean="0">
                <a:solidFill>
                  <a:srgbClr val="1003BD"/>
                </a:solidFill>
              </a:rPr>
              <a:t> </a:t>
            </a:r>
            <a:r>
              <a:rPr lang="el-GR" sz="2000" b="1" dirty="0" smtClean="0">
                <a:solidFill>
                  <a:srgbClr val="1003BD"/>
                </a:solidFill>
              </a:rPr>
              <a:t>ακτινοβολούμενων δεσμών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Αύξηση εύρους ζώνης</a:t>
            </a:r>
          </a:p>
          <a:p>
            <a:pPr algn="just">
              <a:spcAft>
                <a:spcPts val="600"/>
              </a:spcAft>
              <a:buBlip>
                <a:blip r:embed="rId3"/>
              </a:buBlip>
            </a:pPr>
            <a:r>
              <a:rPr lang="el-GR" sz="2000" b="1" dirty="0" smtClean="0"/>
              <a:t> Βελτίωση Λειτουργίας	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Μείωση παρεμβολών</a:t>
            </a:r>
          </a:p>
          <a:p>
            <a:pPr lvl="1" algn="just">
              <a:spcAft>
                <a:spcPts val="600"/>
              </a:spcAft>
            </a:pPr>
            <a:r>
              <a:rPr lang="el-GR" sz="1600" b="1" dirty="0" smtClean="0">
                <a:solidFill>
                  <a:srgbClr val="1003BD"/>
                </a:solidFill>
              </a:rPr>
              <a:t>    (εκούσιες, ακούσιες) 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Αύξηση διακριτικότητας 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Αύξηση εμβέλειας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Κάλυψη χώρου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1003BD"/>
                </a:solidFill>
              </a:rPr>
              <a:t> Πολυλειτουργικότητα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688175"/>
            <a:ext cx="5029200" cy="2169825"/>
          </a:xfrm>
          <a:prstGeom prst="rect">
            <a:avLst/>
          </a:prstGeom>
          <a:solidFill>
            <a:schemeClr val="bg2"/>
          </a:solidFill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3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Εφαρμογές </a:t>
            </a:r>
            <a:endParaRPr lang="en-US" sz="2000" b="1" dirty="0" smtClean="0"/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Συστήματα Ραντάρ/Ηλεκτρονικού Πολέμου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Δορυφορικές Επικοινωνίες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Επίγειες Επικοινωνίες</a:t>
            </a: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Σημείου-προς-πολλαπλά Σημεία</a:t>
            </a:r>
            <a:endParaRPr lang="en-US" b="1" dirty="0" smtClean="0">
              <a:solidFill>
                <a:srgbClr val="1003BD"/>
              </a:solidFill>
            </a:endParaRPr>
          </a:p>
          <a:p>
            <a:pPr lvl="1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RFIDs, </a:t>
            </a:r>
            <a:r>
              <a:rPr lang="el-GR" b="1" dirty="0" smtClean="0">
                <a:solidFill>
                  <a:srgbClr val="1003BD"/>
                </a:solidFill>
              </a:rPr>
              <a:t>δίκτυα αισθητήρων, </a:t>
            </a:r>
            <a:r>
              <a:rPr lang="en-US" b="1" dirty="0" smtClean="0">
                <a:solidFill>
                  <a:srgbClr val="1003BD"/>
                </a:solidFill>
              </a:rPr>
              <a:t>SDR, </a:t>
            </a:r>
            <a:r>
              <a:rPr lang="el-GR" b="1" dirty="0" smtClean="0">
                <a:solidFill>
                  <a:srgbClr val="1003BD"/>
                </a:solidFill>
              </a:rPr>
              <a:t>...</a:t>
            </a:r>
            <a:endParaRPr lang="el-GR" dirty="0">
              <a:solidFill>
                <a:srgbClr val="1003BD"/>
              </a:solidFill>
            </a:endParaRPr>
          </a:p>
        </p:txBody>
      </p:sp>
      <p:pic>
        <p:nvPicPr>
          <p:cNvPr id="11" name="Picture 2" descr="airport_storm_plane_SPARTA"/>
          <p:cNvPicPr>
            <a:picLocks noChangeAspect="1" noChangeArrowheads="1"/>
          </p:cNvPicPr>
          <p:nvPr/>
        </p:nvPicPr>
        <p:blipFill>
          <a:blip r:embed="rId4" cstate="print"/>
          <a:srcRect l="397" r="397"/>
          <a:stretch>
            <a:fillRect/>
          </a:stretch>
        </p:blipFill>
        <p:spPr bwMode="auto">
          <a:xfrm>
            <a:off x="5181600" y="4191000"/>
            <a:ext cx="3793493" cy="22145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700" t="7522" r="3600" b="3761"/>
          <a:stretch>
            <a:fillRect/>
          </a:stretch>
        </p:blipFill>
        <p:spPr bwMode="auto">
          <a:xfrm>
            <a:off x="3886200" y="1752600"/>
            <a:ext cx="5059800" cy="22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DIDAKTORIKO\Kefalaio_3\Kefalaio_3_figures\8x8_pair_ports_system\Re-exposure of SLPS_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981200"/>
            <a:ext cx="4800600" cy="117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Documents and Settings\user\My Documents\MICROWAVES2\DIDAKTORIKO\Kefalaio_3_figures\Re-exposure of allbeams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276600"/>
            <a:ext cx="5349240" cy="31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457200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000" b="1" dirty="0" smtClean="0"/>
              <a:t> Περαιτέρω Αύξηση Αριθμού Ακτινοβολούμενων Δεσμών</a:t>
            </a:r>
          </a:p>
          <a:p>
            <a:pPr lvl="1">
              <a:buBlip>
                <a:blip r:embed="rId5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Αύξηση διαδρομών στους μεταγόμενους φασηθέτες</a:t>
            </a:r>
          </a:p>
          <a:p>
            <a:pPr lvl="1">
              <a:buBlip>
                <a:blip r:embed="rId5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Περισσότερες ακολουθίες φάσης</a:t>
            </a:r>
          </a:p>
          <a:p>
            <a:pPr lvl="1">
              <a:buBlip>
                <a:blip r:embed="rId5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Περισσότερες ακτινοβολούμενες δέσμες	</a:t>
            </a:r>
            <a:endParaRPr lang="el-GR" b="1" dirty="0">
              <a:solidFill>
                <a:srgbClr val="1003BD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4267200"/>
            <a:ext cx="3200400" cy="1219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el-GR" b="1" dirty="0" smtClean="0">
                <a:solidFill>
                  <a:schemeClr val="tx1"/>
                </a:solidFill>
              </a:rPr>
              <a:t> Εφαρμογή τεχνικής με 4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   διαδρομές: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25 δέσμες συνολικά !</a:t>
            </a:r>
            <a:endParaRPr lang="el-GR" b="1" dirty="0">
              <a:solidFill>
                <a:srgbClr val="1003BD"/>
              </a:solidFill>
            </a:endParaRP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828800"/>
            <a:ext cx="1532858" cy="5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438400"/>
            <a:ext cx="1540193" cy="5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048000"/>
            <a:ext cx="1650206" cy="5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8153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Σύστημα Χαμηλού </a:t>
            </a:r>
            <a:r>
              <a:rPr lang="en-US" sz="2600" b="1" dirty="0" smtClean="0"/>
              <a:t>SLL</a:t>
            </a:r>
            <a:r>
              <a:rPr lang="el-GR" sz="2600" b="1" dirty="0" smtClean="0"/>
              <a:t> και Αυξημένου Αριθμού Δεσμών</a:t>
            </a:r>
            <a:endParaRPr lang="el-GR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762000"/>
            <a:ext cx="6400800" cy="2831544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el-GR" sz="2400" b="1" dirty="0" smtClean="0"/>
              <a:t> Πλεονεκτήματα</a:t>
            </a:r>
            <a:r>
              <a:rPr lang="en-US" sz="2400" b="1" dirty="0" smtClean="0"/>
              <a:t> </a:t>
            </a:r>
            <a:r>
              <a:rPr lang="el-GR" sz="2400" b="1" dirty="0" smtClean="0"/>
              <a:t>διέγερσης ζεύγους θυρών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Σχεδιαστικά απλή, αξιόπιστη τεχνική</a:t>
            </a:r>
            <a:endParaRPr lang="el-GR" sz="2000" dirty="0" smtClean="0"/>
          </a:p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el-GR" sz="2400" b="1" dirty="0" smtClean="0"/>
              <a:t> Μειονεκτήματα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 Μόνο συνημιτονοειδής κατανομή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 Μειωμένος αριθμός δεσμών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 Μείωση γωνιακού τομέα κάλυψης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1003BD"/>
                </a:solidFill>
              </a:rPr>
              <a:t>  Πολυπλοκότητα πρόσθετων κυκλωμάτων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4419600"/>
            <a:ext cx="6781800" cy="461665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/>
              <a:t> Απαραίτητη η αναζήτηση εναλλακτικών τεχνικών</a:t>
            </a:r>
          </a:p>
        </p:txBody>
      </p:sp>
      <p:sp>
        <p:nvSpPr>
          <p:cNvPr id="8" name="Down Arrow 7"/>
          <p:cNvSpPr/>
          <p:nvPr/>
        </p:nvSpPr>
        <p:spPr>
          <a:xfrm>
            <a:off x="4191000" y="3657600"/>
            <a:ext cx="228600" cy="838200"/>
          </a:xfrm>
          <a:prstGeom prst="downArrow">
            <a:avLst/>
          </a:prstGeom>
          <a:solidFill>
            <a:srgbClr val="1003BD"/>
          </a:solidFill>
          <a:ln>
            <a:solidFill>
              <a:srgbClr val="1003BD"/>
            </a:solidFill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3246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57200"/>
            <a:ext cx="563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Γενική Αρχή Σχεδιασμού</a:t>
            </a:r>
          </a:p>
          <a:p>
            <a:pPr lvl="1">
              <a:buBlip>
                <a:blip r:embed="rId3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Ανομοιόμορφη κατανομή πλάτους τροφοδοσίας</a:t>
            </a:r>
          </a:p>
          <a:p>
            <a:pPr lvl="1">
              <a:buBlip>
                <a:blip r:embed="rId3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Συζεύκτες τελευταίας στήλης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Ασύμμετρος συζεύκτης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Ισοδύναμο κύκλωμα ασύμμετρης διαίρεσης ισχύος</a:t>
            </a:r>
          </a:p>
        </p:txBody>
      </p:sp>
      <p:pic>
        <p:nvPicPr>
          <p:cNvPr id="20" name="Picture 19" descr="C:\Documents and Settings\user\My Documents\MICROWAVES2\DIDAKTORIKO\Kefalaio_3\Kefalaio_3_figures\Unequal_Butler\4x4_unequal\Re-exposure of Butler4x4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281635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C:\Documents and Settings\user\My Documents\MICROWAVES2\DIDAKTORIKO\Kefalaio_4\Kefalaio_4_figures\Re-exposure of asym3.jpg"/>
          <p:cNvPicPr>
            <a:picLocks noChangeAspect="1"/>
          </p:cNvPicPr>
          <p:nvPr/>
        </p:nvPicPr>
        <p:blipFill>
          <a:blip r:embed="rId5" cstate="print"/>
          <a:srcRect l="984" t="1326" r="1968" b="1326"/>
          <a:stretch>
            <a:fillRect/>
          </a:stretch>
        </p:blipFill>
        <p:spPr bwMode="auto">
          <a:xfrm>
            <a:off x="5410200" y="4343400"/>
            <a:ext cx="2981687" cy="222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Down Arrow 24"/>
          <p:cNvSpPr/>
          <p:nvPr/>
        </p:nvSpPr>
        <p:spPr>
          <a:xfrm>
            <a:off x="1828800" y="3581400"/>
            <a:ext cx="152400" cy="5334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Not Equal 25"/>
          <p:cNvSpPr/>
          <p:nvPr/>
        </p:nvSpPr>
        <p:spPr>
          <a:xfrm>
            <a:off x="3657600" y="5029200"/>
            <a:ext cx="1752600" cy="609600"/>
          </a:xfrm>
          <a:prstGeom prst="mathNot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800" y="4191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ΟΧΙ αντιστροφή λόγου διαίρεσης ισχύος</a:t>
            </a:r>
            <a:endParaRPr lang="el-GR" sz="1600" b="1" dirty="0"/>
          </a:p>
        </p:txBody>
      </p:sp>
      <p:pic>
        <p:nvPicPr>
          <p:cNvPr id="19" name="Picture 18" descr="C:\Documents and Settings\user\My Documents\MICROWAVES2\DIDAKTORIKO\Kefalaio_4\Kefalaio_4_figures\Re-exposure of asym1.jpg"/>
          <p:cNvPicPr/>
          <p:nvPr/>
        </p:nvPicPr>
        <p:blipFill>
          <a:blip r:embed="rId6" cstate="print"/>
          <a:srcRect l="984" t="2565" r="984" b="2565"/>
          <a:stretch>
            <a:fillRect/>
          </a:stretch>
        </p:blipFill>
        <p:spPr bwMode="auto">
          <a:xfrm>
            <a:off x="152400" y="4114800"/>
            <a:ext cx="3406337" cy="126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C:\Documents and Settings\user\My Documents\MICROWAVES2\DIDAKTORIKO\Kefalaio_4\Kefalaio_4_figures\Re-exposure of asym2.jpg"/>
          <p:cNvPicPr/>
          <p:nvPr/>
        </p:nvPicPr>
        <p:blipFill>
          <a:blip r:embed="rId7" cstate="print"/>
          <a:srcRect l="984" t="2763" r="984" b="2763"/>
          <a:stretch>
            <a:fillRect/>
          </a:stretch>
        </p:blipFill>
        <p:spPr bwMode="auto">
          <a:xfrm>
            <a:off x="152400" y="5410200"/>
            <a:ext cx="3406337" cy="116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C:\Documents and Settings\user\My Documents\MICROWAVES2\DIDAKTORIKO\Kefalaio_4\Kefalaio_4_figures\Unequal_Butler\Re-exposure of equivalent_circuit_new.jpg"/>
          <p:cNvPicPr>
            <a:picLocks noChangeAspect="1"/>
          </p:cNvPicPr>
          <p:nvPr/>
        </p:nvPicPr>
        <p:blipFill>
          <a:blip r:embed="rId8" cstate="print"/>
          <a:srcRect l="984" t="2734" b="2734"/>
          <a:stretch>
            <a:fillRect/>
          </a:stretch>
        </p:blipFill>
        <p:spPr bwMode="auto">
          <a:xfrm>
            <a:off x="3200400" y="1981200"/>
            <a:ext cx="5794574" cy="199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0" name="Up Arrow 29"/>
          <p:cNvSpPr/>
          <p:nvPr/>
        </p:nvSpPr>
        <p:spPr>
          <a:xfrm>
            <a:off x="6096000" y="3886200"/>
            <a:ext cx="228600" cy="7620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57200"/>
            <a:ext cx="716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Γενική Αρχή Σχεδιασμού</a:t>
            </a:r>
          </a:p>
          <a:p>
            <a:pPr lvl="1">
              <a:buBlip>
                <a:blip r:embed="rId3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Ισοδύναμο κύκλωμα ασύμμετρης διαίρεσης ισχύος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C:\Documents and Settings\user\My Documents\MICROWAVES2\DIDAKTORIKO\Kefalaio_4\Kefalaio_4_figures\Re-exposure of combiner_los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143000"/>
            <a:ext cx="3200400" cy="131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C:\Documents and Settings\user\My Documents\MICROWAVES2\DIDAKTORIKO\Kefalaio_4\Kefalaio_4_figures\Unequal_Butler\Re-exposure of equivalent_circuit_new.jpg"/>
          <p:cNvPicPr>
            <a:picLocks noChangeAspect="1"/>
          </p:cNvPicPr>
          <p:nvPr/>
        </p:nvPicPr>
        <p:blipFill>
          <a:blip r:embed="rId5" cstate="print"/>
          <a:srcRect l="984" t="2734" b="2734"/>
          <a:stretch>
            <a:fillRect/>
          </a:stretch>
        </p:blipFill>
        <p:spPr bwMode="auto">
          <a:xfrm>
            <a:off x="152400" y="2667000"/>
            <a:ext cx="6699977" cy="23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143000"/>
            <a:ext cx="821436" cy="61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752600"/>
            <a:ext cx="821436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4" name="TextBox 43"/>
          <p:cNvSpPr txBox="1"/>
          <p:nvPr/>
        </p:nvSpPr>
        <p:spPr>
          <a:xfrm>
            <a:off x="152400" y="32004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1</a:t>
            </a:r>
            <a:endParaRPr lang="el-GR" sz="1600" b="1" dirty="0"/>
          </a:p>
        </p:txBody>
      </p:sp>
      <p:pic>
        <p:nvPicPr>
          <p:cNvPr id="45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3200400"/>
            <a:ext cx="70866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161" name="Picture 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048000"/>
            <a:ext cx="1045845" cy="46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2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3886200"/>
            <a:ext cx="822960" cy="46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3" name="Picture 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5029200"/>
            <a:ext cx="1193387" cy="53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4" name="Picture 3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38600" y="5638800"/>
            <a:ext cx="957263" cy="53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5" name="Picture 3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6248400"/>
            <a:ext cx="969264" cy="3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7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" y="4648200"/>
            <a:ext cx="1040130" cy="3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8" name="Picture 4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38800" y="5029200"/>
            <a:ext cx="76009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69" name="Picture 4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38800" y="5486400"/>
            <a:ext cx="75342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70" name="Picture 4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34200" y="2819400"/>
            <a:ext cx="1200150" cy="53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71" name="Picture 4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34200" y="3429000"/>
            <a:ext cx="10858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72" name="Picture 4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34200" y="4038600"/>
            <a:ext cx="112014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3048000" y="2895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n-US" sz="1600" b="1" baseline="-25000" dirty="0" smtClean="0"/>
              <a:t>1</a:t>
            </a:r>
            <a:endParaRPr lang="el-GR" sz="1600" b="1" dirty="0"/>
          </a:p>
        </p:txBody>
      </p:sp>
      <p:pic>
        <p:nvPicPr>
          <p:cNvPr id="48175" name="Picture 4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34200" y="4800600"/>
            <a:ext cx="1193292" cy="53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176" name="Picture 4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34200" y="5410200"/>
            <a:ext cx="1143000" cy="5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66"/>
          <p:cNvSpPr txBox="1"/>
          <p:nvPr/>
        </p:nvSpPr>
        <p:spPr>
          <a:xfrm>
            <a:off x="3048000" y="38862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</a:t>
            </a:r>
            <a:r>
              <a:rPr lang="el-GR" sz="1600" b="1" baseline="-25000" dirty="0" smtClean="0"/>
              <a:t>4</a:t>
            </a:r>
            <a:endParaRPr lang="el-GR" sz="1600" b="1" dirty="0"/>
          </a:p>
        </p:txBody>
      </p:sp>
      <p:sp>
        <p:nvSpPr>
          <p:cNvPr id="69" name="Bent Arrow 68"/>
          <p:cNvSpPr/>
          <p:nvPr/>
        </p:nvSpPr>
        <p:spPr>
          <a:xfrm rot="5400000">
            <a:off x="7048500" y="1866900"/>
            <a:ext cx="1219200" cy="685800"/>
          </a:xfrm>
          <a:prstGeom prst="bentArrow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43600" y="3657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Δφ=±90</a:t>
            </a:r>
            <a:r>
              <a:rPr lang="el-GR" sz="1600" b="1" baseline="30000" dirty="0" smtClean="0"/>
              <a:t>ο</a:t>
            </a:r>
            <a:endParaRPr lang="el-GR" sz="16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752600" y="3581400"/>
            <a:ext cx="762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 smtClean="0"/>
              <a:t>Δφ=±90</a:t>
            </a:r>
            <a:r>
              <a:rPr lang="el-GR" sz="1200" b="1" baseline="30000" dirty="0" smtClean="0"/>
              <a:t>ο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3\Kefalaio_3_figures\Unequal_Butler\4x4_unequal\Re-exposure of Butler4x4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524000"/>
            <a:ext cx="2595067" cy="147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\Kefalaio_3_figures\Unequal_Butler\4x4_unequal\Re-exposure of Butler_unequal_4x4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511296" cy="240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3\Kefalaio_3_figures\Unequal_Butler\4x4_unequal\Re-exposure of Butler8x8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1000"/>
            <a:ext cx="3657600" cy="235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\Kefalaio_3_figures\Unequal_Butler\8x8_unequal\Re-exposure of Butler_unequal_8x8-3.jpg"/>
          <p:cNvPicPr>
            <a:picLocks noChangeAspect="1"/>
          </p:cNvPicPr>
          <p:nvPr/>
        </p:nvPicPr>
        <p:blipFill>
          <a:blip r:embed="rId5" cstate="print"/>
          <a:srcRect l="787" r="787"/>
          <a:stretch>
            <a:fillRect/>
          </a:stretch>
        </p:blipFill>
        <p:spPr bwMode="auto">
          <a:xfrm>
            <a:off x="4419600" y="3200400"/>
            <a:ext cx="3969032" cy="356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4572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l-GR" sz="2400" b="1" dirty="0" smtClean="0"/>
              <a:t> </a:t>
            </a:r>
            <a:r>
              <a:rPr lang="el-GR" sz="2200" b="1" dirty="0" smtClean="0"/>
              <a:t>Γενική Αρχή Σχεδιασμού</a:t>
            </a:r>
          </a:p>
          <a:p>
            <a:pPr lvl="1">
              <a:buBlip>
                <a:blip r:embed="rId7"/>
              </a:buBlip>
            </a:pPr>
            <a:r>
              <a:rPr lang="el-GR" sz="2000" b="1" dirty="0" smtClean="0">
                <a:solidFill>
                  <a:srgbClr val="1003BD"/>
                </a:solidFill>
              </a:rPr>
              <a:t> Ο Ασύμμετρος Πίνακας</a:t>
            </a:r>
          </a:p>
        </p:txBody>
      </p:sp>
      <p:pic>
        <p:nvPicPr>
          <p:cNvPr id="11" name="Picture 10" descr="C:\Documents and Settings\user\My Documents\MICROWAVES2\DIDAKTORIKO\Kefalaio_3_figures\Unequal_Butler\Re-exposure of Butler_unequal_8x8_legend.jpg"/>
          <p:cNvPicPr>
            <a:picLocks noChangeAspect="1"/>
          </p:cNvPicPr>
          <p:nvPr/>
        </p:nvPicPr>
        <p:blipFill>
          <a:blip r:embed="rId8" cstate="print"/>
          <a:srcRect t="3937"/>
          <a:stretch>
            <a:fillRect/>
          </a:stretch>
        </p:blipFill>
        <p:spPr bwMode="auto">
          <a:xfrm>
            <a:off x="152400" y="3124200"/>
            <a:ext cx="2656332" cy="9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ight Arrow 11"/>
          <p:cNvSpPr/>
          <p:nvPr/>
        </p:nvSpPr>
        <p:spPr>
          <a:xfrm>
            <a:off x="2819400" y="2209800"/>
            <a:ext cx="16002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ight Arrow 12"/>
          <p:cNvSpPr/>
          <p:nvPr/>
        </p:nvSpPr>
        <p:spPr>
          <a:xfrm>
            <a:off x="3733800" y="5029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457200"/>
            <a:ext cx="838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200" b="1" dirty="0" smtClean="0"/>
              <a:t> Γενική Αρχή Σχεδιασμού</a:t>
            </a:r>
          </a:p>
          <a:p>
            <a:pPr lvl="1" algn="just">
              <a:buBlip>
                <a:blip r:embed="rId3"/>
              </a:buBlip>
            </a:pP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1003BD"/>
                </a:solidFill>
              </a:rPr>
              <a:t>Προσδιορισμός λόγου διαίρεσης ισχύος από τους συντελεστές </a:t>
            </a:r>
          </a:p>
          <a:p>
            <a:pPr lvl="1" algn="just"/>
            <a:r>
              <a:rPr lang="el-GR" b="1" dirty="0" smtClean="0">
                <a:solidFill>
                  <a:srgbClr val="1003BD"/>
                </a:solidFill>
              </a:rPr>
              <a:t>    πλάτους της κατανομής τροφοδοσίας</a:t>
            </a:r>
            <a:endParaRPr lang="el-GR" b="1" dirty="0"/>
          </a:p>
        </p:txBody>
      </p:sp>
      <p:pic>
        <p:nvPicPr>
          <p:cNvPr id="16" name="Picture 15" descr="C:\Documents and Settings\user\My Documents\MICROWAVES2\DIDAKTORIKO\Kefalaio_4\Kefalaio_4_figures\Unequal_Butler\Re-exposure of equivalent_distribut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4389120" cy="244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28800"/>
            <a:ext cx="1006792" cy="70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90800"/>
            <a:ext cx="1008000" cy="72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524000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</a:rPr>
              <a:t>λόγος ισχύος συντελεστών κατανομής = λόγος διαίρεσης ισχύος ασύμμετρου συζεύκτη</a:t>
            </a:r>
            <a:endParaRPr lang="el-GR" sz="16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C:\Documents and Settings\user\My Documents\MICROWAVES2\DIDAKTORIKO\Kefalaio_3\Kefalaio_3_figures\Unequal_Butler\Re-exposure of asymmetric_coupler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102423"/>
            <a:ext cx="2633472" cy="147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797623"/>
            <a:ext cx="1209866" cy="30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4569023"/>
            <a:ext cx="1188720" cy="53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4797623"/>
            <a:ext cx="883158" cy="3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7000" y="5635823"/>
            <a:ext cx="620078" cy="54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581400" y="47244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1600" b="1" dirty="0" smtClean="0"/>
              <a:t> </a:t>
            </a:r>
            <a:r>
              <a:rPr lang="el-GR" sz="1600" b="1" dirty="0" smtClean="0"/>
              <a:t>Ασύμμετρος υβριδικός συζεύκτης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/>
              <a:t> *</a:t>
            </a:r>
            <a:r>
              <a:rPr lang="en-US" sz="1600" b="1" dirty="0" smtClean="0"/>
              <a:t>Kim et al, </a:t>
            </a:r>
            <a:r>
              <a:rPr lang="el-GR" sz="1600" b="1" dirty="0" smtClean="0"/>
              <a:t> </a:t>
            </a:r>
            <a:r>
              <a:rPr lang="en-US" sz="1600" b="1" dirty="0" smtClean="0"/>
              <a:t>“A branch line hybrid having arbitrary power</a:t>
            </a:r>
          </a:p>
          <a:p>
            <a:pPr lvl="1"/>
            <a:r>
              <a:rPr lang="en-US" sz="1600" b="1" dirty="0" smtClean="0"/>
              <a:t>     division ratio and port impedances”, APMC 2006</a:t>
            </a:r>
            <a:endParaRPr lang="el-GR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/>
              <a:t> Λόγος ισχύος ≤ 30:1</a:t>
            </a:r>
            <a:endParaRPr lang="el-GR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15000" y="1905000"/>
            <a:ext cx="342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b="1" dirty="0" smtClean="0"/>
              <a:t> Περιορισμοί στην επιλογή της</a:t>
            </a:r>
          </a:p>
          <a:p>
            <a:r>
              <a:rPr lang="el-GR" sz="1600" b="1" dirty="0" smtClean="0"/>
              <a:t>   κατανομής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λόγος διαίρεσης ισχύος συζεύκτη</a:t>
            </a:r>
            <a:endParaRPr lang="el-GR" sz="1600" b="1" dirty="0">
              <a:solidFill>
                <a:srgbClr val="1003BD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" y="4419600"/>
            <a:ext cx="8534400" cy="0"/>
          </a:xfrm>
          <a:prstGeom prst="line">
            <a:avLst/>
          </a:prstGeom>
          <a:ln w="31750" cmpd="dbl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457200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Σχεδιασμός και Προσομοίωση Ασύμμετρου Πίνακα </a:t>
            </a:r>
            <a:r>
              <a:rPr lang="en-US" sz="2000" b="1" dirty="0" smtClean="0"/>
              <a:t>Butler </a:t>
            </a:r>
            <a:r>
              <a:rPr lang="el-GR" sz="2000" b="1" dirty="0" smtClean="0"/>
              <a:t>4</a:t>
            </a:r>
            <a:r>
              <a:rPr lang="en-US" sz="2000" b="1" dirty="0" smtClean="0"/>
              <a:t>x4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/>
              <a:t> </a:t>
            </a:r>
            <a:r>
              <a:rPr lang="en-US" sz="1600" b="1" dirty="0" smtClean="0"/>
              <a:t>f</a:t>
            </a:r>
            <a:r>
              <a:rPr lang="el-GR" sz="1600" b="1" baseline="-25000" dirty="0" smtClean="0"/>
              <a:t>ο</a:t>
            </a:r>
            <a:r>
              <a:rPr lang="en-US" sz="1600" b="1" dirty="0" smtClean="0"/>
              <a:t> = 3GHz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Chebyshev -30dB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k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=5.4 (7.3dB)</a:t>
            </a:r>
            <a:endParaRPr lang="el-GR" b="1" dirty="0"/>
          </a:p>
        </p:txBody>
      </p:sp>
      <p:pic>
        <p:nvPicPr>
          <p:cNvPr id="7" name="Picture 6" descr="C:\Documents and Settings\user\My Documents\MICROWAVES2\DIDAKTORIKO\Kefalaio_4\Kefalaio_4_figures\Unequal_Butler\4x4_unequal\Re-exposure of 4x4_layout copy.jpg"/>
          <p:cNvPicPr>
            <a:picLocks noChangeAspect="1"/>
          </p:cNvPicPr>
          <p:nvPr/>
        </p:nvPicPr>
        <p:blipFill>
          <a:blip r:embed="rId3" cstate="print"/>
          <a:srcRect l="2739" r="7532" b="12969"/>
          <a:stretch>
            <a:fillRect/>
          </a:stretch>
        </p:blipFill>
        <p:spPr bwMode="auto">
          <a:xfrm>
            <a:off x="685800" y="3507996"/>
            <a:ext cx="4668916" cy="335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_figures\Unequal_Butler\Re-exposure of 4x4_2L_s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572000"/>
            <a:ext cx="2944368" cy="18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027003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RO4003C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</a:t>
            </a:r>
            <a:r>
              <a:rPr lang="el-GR" sz="1200" b="1" dirty="0" smtClean="0"/>
              <a:t>ε</a:t>
            </a:r>
            <a:r>
              <a:rPr lang="en-US" sz="1200" b="1" baseline="-25000" dirty="0" smtClean="0"/>
              <a:t>r</a:t>
            </a:r>
            <a:r>
              <a:rPr lang="en-US" sz="1200" b="1" dirty="0" smtClean="0"/>
              <a:t> = 3.38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h = 0.</a:t>
            </a:r>
            <a:r>
              <a:rPr lang="el-GR" sz="1200" b="1" dirty="0" smtClean="0"/>
              <a:t>508</a:t>
            </a:r>
            <a:r>
              <a:rPr lang="en-US" sz="1200" b="1" dirty="0" smtClean="0"/>
              <a:t>mm 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tan</a:t>
            </a:r>
            <a:r>
              <a:rPr lang="el-GR" sz="1200" b="1" dirty="0" smtClean="0"/>
              <a:t>δ = 0.002</a:t>
            </a:r>
            <a:r>
              <a:rPr lang="en-US" sz="1200" b="1" dirty="0" smtClean="0"/>
              <a:t>1</a:t>
            </a:r>
            <a:endParaRPr lang="el-GR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838200"/>
            <a:ext cx="2362200" cy="187743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600" b="1" dirty="0" smtClean="0"/>
              <a:t> </a:t>
            </a:r>
            <a:r>
              <a:rPr lang="el-GR" sz="1600" b="1" dirty="0" smtClean="0"/>
              <a:t>Ιδανικά |</a:t>
            </a:r>
            <a:r>
              <a:rPr lang="en-US" sz="1600" b="1" dirty="0" smtClean="0"/>
              <a:t>S</a:t>
            </a:r>
            <a:r>
              <a:rPr lang="en-US" sz="1600" b="1" baseline="-25000" dirty="0" smtClean="0"/>
              <a:t>ij</a:t>
            </a:r>
            <a:r>
              <a:rPr lang="el-GR" sz="1600" b="1" dirty="0" smtClean="0"/>
              <a:t>|</a:t>
            </a:r>
            <a:r>
              <a:rPr lang="en-US" sz="1600" b="1" dirty="0" smtClean="0"/>
              <a:t>: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-6.8dB (A2, A3)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-14.1dB (A1, A4)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600" b="1" dirty="0" smtClean="0"/>
              <a:t>Προσομοίωση: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-7.8</a:t>
            </a:r>
            <a:r>
              <a:rPr lang="en-US" sz="1400" b="1" dirty="0" smtClean="0">
                <a:solidFill>
                  <a:srgbClr val="1003BD"/>
                </a:solidFill>
              </a:rPr>
              <a:t>dB (A2, A3)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-14.9dB (A1, A4)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C00000"/>
                </a:solidFill>
              </a:rPr>
              <a:t> k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2</a:t>
            </a:r>
            <a:r>
              <a:rPr lang="el-GR" sz="1400" b="1" baseline="30000" dirty="0" smtClean="0">
                <a:solidFill>
                  <a:srgbClr val="C00000"/>
                </a:solidFill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</a:rPr>
              <a:t>=</a:t>
            </a:r>
            <a:r>
              <a:rPr lang="el-GR" sz="1400" b="1" dirty="0" smtClean="0">
                <a:solidFill>
                  <a:srgbClr val="C00000"/>
                </a:solidFill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</a:rPr>
              <a:t>5.13 (7.1dB)</a:t>
            </a:r>
            <a:endParaRPr lang="el-GR" sz="1400" b="1" dirty="0" smtClean="0">
              <a:solidFill>
                <a:srgbClr val="C00000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Απόκλιση Δφ: &lt;1%</a:t>
            </a:r>
          </a:p>
        </p:txBody>
      </p:sp>
      <p:pic>
        <p:nvPicPr>
          <p:cNvPr id="13" name="Picture 12" descr="C:\Documents and Settings\user\My Documents\MICROWAVES2\DIDAKTORIKO\Kefalaio_3_figures\Unequal_Butler\Re-exposure of 4x4_inputports_si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14400"/>
            <a:ext cx="2944368" cy="16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:\Documents and Settings\user\My Documents\MICROWAVES2\DIDAKTORIKO\Kefalaio_3\Kefalaio_3_figures\Unequal_Butler\4x4_unequal\Re-exposure of Butler_unequal_4x4-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676400"/>
            <a:ext cx="2487168" cy="1706395"/>
          </a:xfrm>
          <a:prstGeom prst="rect">
            <a:avLst/>
          </a:prstGeom>
          <a:noFill/>
          <a:ln w="9525">
            <a:solidFill>
              <a:srgbClr val="1003BD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733800" y="2667000"/>
            <a:ext cx="2286000" cy="769441"/>
          </a:xfrm>
          <a:prstGeom prst="rect">
            <a:avLst/>
          </a:prstGeom>
          <a:solidFill>
            <a:schemeClr val="bg2"/>
          </a:solidFill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1600" b="1" dirty="0" smtClean="0"/>
              <a:t> Απόδοση :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Θεωρητική: 59.2%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C00000"/>
                </a:solidFill>
              </a:rPr>
              <a:t> Προσομοίωση: 40%</a:t>
            </a:r>
          </a:p>
        </p:txBody>
      </p:sp>
      <p:pic>
        <p:nvPicPr>
          <p:cNvPr id="8" name="Picture 7" descr="C:\Documents and Settings\user\My Documents\MICROWAVES2\DIDAKTORIKO\Kefalaio_3_figures\Unequal_Butler\Re-exposure of 4x4_1R_si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667000"/>
            <a:ext cx="2944368" cy="18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0" y="37338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258mm x 145mm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4\Kefalaio_4_figures\Unequal_Butler\Re-exposure of 4x4allbeams_ideal-unifor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3029990" cy="258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4\Kefalaio_4_figures\Unequal_Butler\Re-exposure of 4x4allbeams_ide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057400"/>
            <a:ext cx="3029990" cy="258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_figures\Unequal_Butler\Re-exposure of 4x4_beams_d1_sim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057399"/>
            <a:ext cx="3035808" cy="258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648200"/>
            <a:ext cx="32004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solidFill>
                  <a:schemeClr val="bg1"/>
                </a:solidFill>
              </a:rPr>
              <a:t>Ομοιόμορφη κατανομή (-13</a:t>
            </a:r>
            <a:r>
              <a:rPr lang="en-US" b="1" dirty="0" smtClean="0">
                <a:solidFill>
                  <a:schemeClr val="bg1"/>
                </a:solidFill>
              </a:rPr>
              <a:t>dB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5029200"/>
            <a:ext cx="2209800" cy="369332"/>
          </a:xfrm>
          <a:prstGeom prst="rect">
            <a:avLst/>
          </a:prstGeom>
          <a:solidFill>
            <a:srgbClr val="1003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Chebyshev -30dB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648200"/>
            <a:ext cx="1524000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Ιδανικά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4648200"/>
            <a:ext cx="1752600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Προσομοίωση</a:t>
            </a:r>
            <a:endParaRPr lang="el-GR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00800" y="1676400"/>
            <a:ext cx="457200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38800" y="1676400"/>
            <a:ext cx="457200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53000" y="1295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“grating lobe”= -10dB</a:t>
            </a:r>
            <a:endParaRPr lang="el-GR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096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200" b="1" dirty="0" smtClean="0"/>
              <a:t> Σχεδιασμός και Προσομοίωση Ασύμμετρου Πίνακα </a:t>
            </a:r>
            <a:r>
              <a:rPr lang="en-US" sz="2200" b="1" dirty="0" smtClean="0"/>
              <a:t>Butler 4x4</a:t>
            </a:r>
            <a:endParaRPr lang="el-GR" sz="2200" b="1" dirty="0" smtClean="0"/>
          </a:p>
          <a:p>
            <a:pPr lvl="1">
              <a:buBlip>
                <a:blip r:embed="rId5"/>
              </a:buBlip>
            </a:pPr>
            <a:r>
              <a:rPr lang="el-GR" sz="2000" b="1" dirty="0" smtClean="0"/>
              <a:t> Διαγράμματα Ακτινοβολίας </a:t>
            </a:r>
            <a:r>
              <a:rPr lang="el-GR" sz="2000" b="1" dirty="0" smtClean="0">
                <a:solidFill>
                  <a:srgbClr val="119734"/>
                </a:solidFill>
              </a:rPr>
              <a:t>(</a:t>
            </a:r>
            <a:r>
              <a:rPr lang="en-US" sz="2000" b="1" dirty="0" smtClean="0">
                <a:solidFill>
                  <a:srgbClr val="119734"/>
                </a:solidFill>
              </a:rPr>
              <a:t>d=0.</a:t>
            </a:r>
            <a:r>
              <a:rPr lang="el-GR" sz="2000" b="1" dirty="0" smtClean="0">
                <a:solidFill>
                  <a:srgbClr val="119734"/>
                </a:solidFill>
              </a:rPr>
              <a:t>5λο)</a:t>
            </a:r>
            <a:endParaRPr lang="el-GR" sz="2000" b="1" dirty="0">
              <a:solidFill>
                <a:srgbClr val="1197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ocuments and Settings\user\My Documents\MICROWAVES2\DIDAKTORIKO\Kefalaio_3_figures\Unequal_Butler\Re-exposure of 4x4_beams_switched_d2_si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506" y="3908436"/>
            <a:ext cx="3952494" cy="294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:\Documents and Settings\user\My Documents\MICROWAVES2\DIDAKTORIKO\Kefalaio_3_figures\Unequal_Butler\Re-exposure of 4χ4_2Rbeam_comp_s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4023360" cy="33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3_figures\Unequal_Butler\Re-exposure of 4x4_beams_d2_si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14400"/>
            <a:ext cx="3438144" cy="291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45720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Σχεδιασμός και Προσομοίωση Ασύμμετρου Πίνακα </a:t>
            </a:r>
            <a:r>
              <a:rPr lang="en-US" sz="2000" b="1" dirty="0" smtClean="0"/>
              <a:t>Butler 4x4</a:t>
            </a:r>
            <a:endParaRPr lang="el-GR" sz="2000" b="1" dirty="0" smtClean="0"/>
          </a:p>
          <a:p>
            <a:pPr lvl="1">
              <a:buFont typeface="Wingdings" pitchFamily="2" charset="2"/>
              <a:buChar char="Ø"/>
            </a:pPr>
            <a:r>
              <a:rPr lang="el-GR" b="1" dirty="0" smtClean="0"/>
              <a:t> Μείωση επιπέδου </a:t>
            </a:r>
            <a:r>
              <a:rPr lang="en-US" b="1" dirty="0" smtClean="0"/>
              <a:t>grating lobe = </a:t>
            </a:r>
            <a:r>
              <a:rPr lang="el-GR" b="1" dirty="0" smtClean="0"/>
              <a:t>μείωση </a:t>
            </a:r>
            <a:r>
              <a:rPr lang="en-US" b="1" dirty="0" smtClean="0"/>
              <a:t>d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 GLL = SLL ?</a:t>
            </a:r>
          </a:p>
          <a:p>
            <a:pPr lvl="2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C00000"/>
                </a:solidFill>
              </a:rPr>
              <a:t> Μείωση </a:t>
            </a:r>
            <a:r>
              <a:rPr lang="en-US" sz="1600" b="1" dirty="0" smtClean="0">
                <a:solidFill>
                  <a:srgbClr val="C00000"/>
                </a:solidFill>
              </a:rPr>
              <a:t>d = </a:t>
            </a:r>
            <a:r>
              <a:rPr lang="el-GR" sz="1600" b="1" dirty="0" smtClean="0">
                <a:solidFill>
                  <a:srgbClr val="C00000"/>
                </a:solidFill>
              </a:rPr>
              <a:t>αύξηση εύρους δέσμης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lvl="2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l-GR" sz="1600" b="1" dirty="0" smtClean="0">
                <a:solidFill>
                  <a:srgbClr val="C00000"/>
                </a:solidFill>
              </a:rPr>
              <a:t>Μείωση </a:t>
            </a:r>
            <a:r>
              <a:rPr lang="en-US" sz="1600" b="1" dirty="0" smtClean="0">
                <a:solidFill>
                  <a:srgbClr val="C00000"/>
                </a:solidFill>
              </a:rPr>
              <a:t>d = </a:t>
            </a:r>
            <a:r>
              <a:rPr lang="el-GR" sz="1600" b="1" dirty="0" smtClean="0">
                <a:solidFill>
                  <a:srgbClr val="C00000"/>
                </a:solidFill>
              </a:rPr>
              <a:t>μετατόπιση μεγίστου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038600" y="5791200"/>
            <a:ext cx="1143000" cy="304800"/>
          </a:xfrm>
          <a:prstGeom prst="rightArrow">
            <a:avLst/>
          </a:prstGeom>
          <a:solidFill>
            <a:srgbClr val="1003BD"/>
          </a:solidFill>
          <a:ln>
            <a:solidFill>
              <a:srgbClr val="10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Picture 13" descr="C:\Documents and Settings\user\My Documents\MICROWAVES2\DIDAKTORIKO\Kefalaio_2\Kefalaio_2_figures\Re-exposure of SLPS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562600"/>
            <a:ext cx="3840480" cy="9513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1000" y="5334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εφαρμογή ολίσθησης ακολουθίας φάσης</a:t>
            </a:r>
            <a:endParaRPr lang="el-GR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305800" y="762000"/>
            <a:ext cx="304800" cy="1143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4600" y="3886200"/>
            <a:ext cx="2209800" cy="1015663"/>
          </a:xfrm>
          <a:prstGeom prst="rect">
            <a:avLst/>
          </a:prstGeom>
          <a:noFill/>
          <a:ln>
            <a:solidFill>
              <a:srgbClr val="119734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d=0.4</a:t>
            </a:r>
            <a:r>
              <a:rPr lang="el-GR" b="1" dirty="0" smtClean="0"/>
              <a:t>λ</a:t>
            </a:r>
            <a:r>
              <a:rPr lang="en-US" b="1" dirty="0" smtClean="0"/>
              <a:t>o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l-GR" sz="1400" b="1" dirty="0" smtClean="0"/>
              <a:t>Αύξηση </a:t>
            </a:r>
            <a:r>
              <a:rPr lang="en-US" sz="1400" b="1" dirty="0" smtClean="0"/>
              <a:t>HPBW</a:t>
            </a:r>
            <a:r>
              <a:rPr lang="el-GR" sz="1400" b="1" dirty="0" smtClean="0"/>
              <a:t> κατά 23%</a:t>
            </a: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l-GR" sz="1400" b="1" dirty="0" smtClean="0"/>
              <a:t>Μετατόπιση μεγίστου </a:t>
            </a:r>
          </a:p>
          <a:p>
            <a:r>
              <a:rPr lang="el-GR" sz="1400" b="1" dirty="0" smtClean="0"/>
              <a:t>   κατά 2</a:t>
            </a:r>
            <a:r>
              <a:rPr lang="el-GR" sz="1400" b="1" baseline="30000" dirty="0" smtClean="0"/>
              <a:t>ο</a:t>
            </a:r>
            <a:r>
              <a:rPr lang="el-GR" sz="1400" b="1" dirty="0" smtClean="0"/>
              <a:t>-5</a:t>
            </a:r>
            <a:r>
              <a:rPr lang="el-GR" sz="1400" b="1" baseline="30000" dirty="0" smtClean="0"/>
              <a:t>ο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F1B4-2BE1-4CC4-9098-F3834B4314BE}" type="slidenum">
              <a:rPr lang="en-US" smtClean="0">
                <a:solidFill>
                  <a:schemeClr val="tx1"/>
                </a:solidFill>
              </a:rPr>
              <a:pPr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DIDAKTORIKO\Kefalaio_3_figures\Unequal_Butler\4x4_unequal\4x4_photo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629649" cy="265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" y="4572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Κατασκευή και Μετρήσεις Ασύμμετρου Πίνακα </a:t>
            </a:r>
            <a:r>
              <a:rPr lang="en-US" sz="2000" b="1" dirty="0" smtClean="0"/>
              <a:t>Butler 4x4</a:t>
            </a:r>
            <a:endParaRPr lang="el-G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657600"/>
            <a:ext cx="3276600" cy="255454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sz="1600" b="1" dirty="0" smtClean="0">
                <a:solidFill>
                  <a:srgbClr val="1003BD"/>
                </a:solidFill>
              </a:rPr>
              <a:t> Αποτελέσματα μετρήσεων</a:t>
            </a:r>
            <a:endParaRPr lang="en-US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Μετρούμενα |</a:t>
            </a:r>
            <a:r>
              <a:rPr lang="en-US" sz="1600" b="1" dirty="0" smtClean="0">
                <a:solidFill>
                  <a:srgbClr val="1003BD"/>
                </a:solidFill>
              </a:rPr>
              <a:t>S</a:t>
            </a:r>
            <a:r>
              <a:rPr lang="en-US" sz="1600" b="1" baseline="-25000" dirty="0" smtClean="0">
                <a:solidFill>
                  <a:srgbClr val="1003BD"/>
                </a:solidFill>
              </a:rPr>
              <a:t>ij</a:t>
            </a:r>
            <a:r>
              <a:rPr lang="en-US" sz="1600" b="1" dirty="0" smtClean="0">
                <a:solidFill>
                  <a:srgbClr val="1003BD"/>
                </a:solidFill>
              </a:rPr>
              <a:t>|: 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-9</a:t>
            </a:r>
            <a:r>
              <a:rPr lang="en-US" sz="1600" b="1" dirty="0" smtClean="0">
                <a:solidFill>
                  <a:srgbClr val="1003BD"/>
                </a:solidFill>
              </a:rPr>
              <a:t>dB (A2, A3)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-14.3dB (A1, A4)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Μέση απόκλιση |</a:t>
            </a:r>
            <a:r>
              <a:rPr lang="en-US" sz="1600" b="1" dirty="0" smtClean="0">
                <a:solidFill>
                  <a:srgbClr val="1003BD"/>
                </a:solidFill>
              </a:rPr>
              <a:t>S</a:t>
            </a:r>
            <a:r>
              <a:rPr lang="en-US" sz="1600" b="1" baseline="-25000" dirty="0" smtClean="0">
                <a:solidFill>
                  <a:srgbClr val="1003BD"/>
                </a:solidFill>
              </a:rPr>
              <a:t>ij</a:t>
            </a:r>
            <a:r>
              <a:rPr lang="en-US" sz="1600" b="1" dirty="0" smtClean="0">
                <a:solidFill>
                  <a:srgbClr val="1003BD"/>
                </a:solidFill>
              </a:rPr>
              <a:t>|: 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2.2dB , (A2, A3)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0.2dB</a:t>
            </a:r>
            <a:r>
              <a:rPr lang="el-GR" sz="1600" b="1" dirty="0" smtClean="0">
                <a:solidFill>
                  <a:srgbClr val="1003BD"/>
                </a:solidFill>
              </a:rPr>
              <a:t> , </a:t>
            </a:r>
            <a:r>
              <a:rPr lang="en-US" sz="1600" b="1" dirty="0" smtClean="0">
                <a:solidFill>
                  <a:srgbClr val="1003BD"/>
                </a:solidFill>
              </a:rPr>
              <a:t>(A1, A4)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k</a:t>
            </a:r>
            <a:r>
              <a:rPr lang="en-US" sz="1600" b="1" baseline="30000" dirty="0" smtClean="0">
                <a:solidFill>
                  <a:srgbClr val="1003BD"/>
                </a:solidFill>
              </a:rPr>
              <a:t>2</a:t>
            </a:r>
            <a:r>
              <a:rPr lang="el-GR" sz="1600" b="1" baseline="30000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=</a:t>
            </a:r>
            <a:r>
              <a:rPr lang="el-GR" sz="1600" b="1" dirty="0" smtClean="0">
                <a:solidFill>
                  <a:srgbClr val="1003BD"/>
                </a:solidFill>
              </a:rPr>
              <a:t> 3</a:t>
            </a:r>
            <a:r>
              <a:rPr lang="en-US" sz="1600" b="1" dirty="0" smtClean="0">
                <a:solidFill>
                  <a:srgbClr val="1003BD"/>
                </a:solidFill>
              </a:rPr>
              <a:t>.4 (</a:t>
            </a:r>
            <a:r>
              <a:rPr lang="el-GR" sz="1600" b="1" dirty="0" smtClean="0">
                <a:solidFill>
                  <a:srgbClr val="1003BD"/>
                </a:solidFill>
              </a:rPr>
              <a:t>5</a:t>
            </a:r>
            <a:r>
              <a:rPr lang="en-US" sz="1600" b="1" dirty="0" smtClean="0">
                <a:solidFill>
                  <a:srgbClr val="1003BD"/>
                </a:solidFill>
              </a:rPr>
              <a:t>.3dB) 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Μέγιστη απόκλιση Δφ: 20%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απόδοση = 32.6%</a:t>
            </a:r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369" y="1676400"/>
            <a:ext cx="3168631" cy="228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010400" y="609600"/>
            <a:ext cx="1981200" cy="95410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400" b="1" dirty="0" smtClean="0"/>
              <a:t> </a:t>
            </a:r>
            <a:r>
              <a:rPr lang="el-GR" sz="1400" b="1" dirty="0" smtClean="0"/>
              <a:t>Ιδανικά |</a:t>
            </a:r>
            <a:r>
              <a:rPr lang="en-US" sz="1400" b="1" dirty="0" smtClean="0"/>
              <a:t>S</a:t>
            </a:r>
            <a:r>
              <a:rPr lang="en-US" sz="1400" b="1" baseline="-25000" dirty="0" smtClean="0"/>
              <a:t>ij</a:t>
            </a:r>
            <a:r>
              <a:rPr lang="el-GR" sz="1400" b="1" dirty="0" smtClean="0"/>
              <a:t>|</a:t>
            </a:r>
            <a:r>
              <a:rPr lang="en-US" sz="1400" b="1" dirty="0" smtClean="0"/>
              <a:t>: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-6.8dB (A2, A3)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-14.1dB (A1, A4)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400" b="1" dirty="0" smtClean="0"/>
              <a:t> k</a:t>
            </a:r>
            <a:r>
              <a:rPr lang="en-US" sz="1400" b="1" baseline="30000" dirty="0" smtClean="0"/>
              <a:t>2</a:t>
            </a:r>
            <a:r>
              <a:rPr lang="el-GR" sz="1400" b="1" baseline="30000" dirty="0" smtClean="0"/>
              <a:t> </a:t>
            </a:r>
            <a:r>
              <a:rPr lang="en-US" sz="1400" b="1" dirty="0" smtClean="0"/>
              <a:t>=</a:t>
            </a:r>
            <a:r>
              <a:rPr lang="el-GR" sz="1400" b="1" dirty="0" smtClean="0"/>
              <a:t> </a:t>
            </a:r>
            <a:r>
              <a:rPr lang="en-US" sz="1400" b="1" dirty="0" smtClean="0"/>
              <a:t>5.4 (7.3dB)</a:t>
            </a:r>
            <a:endParaRPr lang="el-GR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3581400"/>
            <a:ext cx="2362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Συντελ. ανάκλ. : &lt;-13</a:t>
            </a:r>
            <a:r>
              <a:rPr lang="en-US" sz="1600" b="1" dirty="0" smtClean="0">
                <a:solidFill>
                  <a:srgbClr val="FF0000"/>
                </a:solidFill>
              </a:rPr>
              <a:t>dB</a:t>
            </a:r>
          </a:p>
        </p:txBody>
      </p:sp>
      <p:pic>
        <p:nvPicPr>
          <p:cNvPr id="8" name="Picture 7" descr="C:\Documents and Settings\user\My Documents\MICROWAVES2\DIDAKTORIKO\Kefalaio_3_figures\Unequal_Butler\Re-exposure of 4x4_inputports_me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86200"/>
            <a:ext cx="3021178" cy="175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6000" y="3962400"/>
            <a:ext cx="3168000" cy="2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2209800" y="1219200"/>
            <a:ext cx="1981200" cy="1828800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373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Πρωτοτυπία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838200"/>
            <a:ext cx="8534400" cy="4493538"/>
          </a:xfrm>
          <a:prstGeom prst="rect">
            <a:avLst/>
          </a:prstGeom>
          <a:solidFill>
            <a:schemeClr val="bg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>
                <a:solidFill>
                  <a:srgbClr val="1003BD"/>
                </a:solidFill>
              </a:rPr>
              <a:t> </a:t>
            </a:r>
            <a:r>
              <a:rPr lang="el-GR" sz="2400" b="1" dirty="0" smtClean="0"/>
              <a:t>Υλοποίηση ταυτόχρονης διέγερσης ζεύγους θυρών εισόδου</a:t>
            </a:r>
            <a:endParaRPr lang="en-US" sz="2400" b="1" dirty="0" smtClean="0"/>
          </a:p>
          <a:p>
            <a:pPr>
              <a:spcAft>
                <a:spcPts val="600"/>
              </a:spcAft>
            </a:pPr>
            <a:r>
              <a:rPr lang="el-GR" sz="2400" b="1" dirty="0" smtClean="0"/>
              <a:t> </a:t>
            </a:r>
            <a:r>
              <a:rPr lang="en-US" sz="2400" b="1" dirty="0" smtClean="0"/>
              <a:t>   </a:t>
            </a:r>
            <a:r>
              <a:rPr lang="el-GR" sz="2400" b="1" dirty="0" smtClean="0"/>
              <a:t>πίνακα </a:t>
            </a:r>
            <a:r>
              <a:rPr lang="en-US" sz="2400" b="1" dirty="0" smtClean="0"/>
              <a:t>Butler</a:t>
            </a:r>
            <a:r>
              <a:rPr lang="el-GR" sz="2400" b="1" dirty="0" smtClean="0"/>
              <a:t> και</a:t>
            </a:r>
            <a:r>
              <a:rPr lang="en-US" sz="2400" b="1" dirty="0" smtClean="0"/>
              <a:t> </a:t>
            </a:r>
            <a:r>
              <a:rPr lang="el-GR" sz="2400" b="1" dirty="0" smtClean="0"/>
              <a:t>ολίσθησης</a:t>
            </a:r>
            <a:r>
              <a:rPr lang="en-US" sz="2400" b="1" dirty="0" smtClean="0"/>
              <a:t> </a:t>
            </a:r>
            <a:r>
              <a:rPr lang="el-GR" sz="2400" b="1" dirty="0" smtClean="0"/>
              <a:t>της ακολουθίας φάσης</a:t>
            </a:r>
            <a:r>
              <a:rPr lang="en-US" sz="2400" b="1" dirty="0" smtClean="0"/>
              <a:t> </a:t>
            </a:r>
            <a:r>
              <a:rPr lang="el-GR" sz="2400" b="1" dirty="0" smtClean="0"/>
              <a:t>εξόδου</a:t>
            </a:r>
          </a:p>
          <a:p>
            <a:pPr>
              <a:spcAft>
                <a:spcPts val="1800"/>
              </a:spcAft>
            </a:pPr>
            <a:r>
              <a:rPr lang="el-GR" sz="2400" b="1" dirty="0" smtClean="0"/>
              <a:t>    στο ίδιο σύστημα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/>
              <a:t>Υλοποίηση δικτυωμάτων τύπου πίνακα </a:t>
            </a:r>
            <a:r>
              <a:rPr lang="en-US" sz="2400" b="1" dirty="0" smtClean="0"/>
              <a:t>Butler</a:t>
            </a:r>
            <a:r>
              <a:rPr lang="el-GR" sz="2400" b="1" dirty="0" smtClean="0"/>
              <a:t> – </a:t>
            </a:r>
            <a:r>
              <a:rPr lang="en-US" sz="2400" b="1" dirty="0" smtClean="0"/>
              <a:t>Nolen (NxN)</a:t>
            </a:r>
            <a:endParaRPr lang="el-GR" sz="2400" b="1" dirty="0" smtClean="0"/>
          </a:p>
          <a:p>
            <a:pPr>
              <a:spcAft>
                <a:spcPts val="1800"/>
              </a:spcAft>
            </a:pPr>
            <a:r>
              <a:rPr lang="el-GR" sz="2400" b="1" dirty="0" smtClean="0"/>
              <a:t>     ανομοιόμορφης κατανομής τροφοδοσίας (</a:t>
            </a:r>
            <a:r>
              <a:rPr lang="en-US" sz="2400" b="1" dirty="0" smtClean="0"/>
              <a:t>SLL ≤ -30dB</a:t>
            </a:r>
            <a:r>
              <a:rPr lang="el-GR" sz="2400" b="1" dirty="0" smtClean="0"/>
              <a:t>)  </a:t>
            </a:r>
            <a:endParaRPr lang="en-US" sz="2400" b="1" dirty="0" smtClean="0"/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l-GR" sz="2400" b="1" dirty="0" smtClean="0"/>
              <a:t>Εφαρμογή μεταγωγής της διέγερσης σε επικαλυπτόμενες</a:t>
            </a:r>
          </a:p>
          <a:p>
            <a:pPr>
              <a:spcAft>
                <a:spcPts val="1800"/>
              </a:spcAft>
            </a:pPr>
            <a:r>
              <a:rPr lang="el-GR" sz="2400" b="1" dirty="0" smtClean="0"/>
              <a:t>    υποσυστοιχίες κυκλικής συστοιχίας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/>
              <a:t> Μικροκυματική διαμόρφωση δέσμης σε</a:t>
            </a:r>
            <a:r>
              <a:rPr lang="en-US" sz="2400" b="1" dirty="0" smtClean="0"/>
              <a:t> </a:t>
            </a:r>
            <a:r>
              <a:rPr lang="el-GR" sz="2400" b="1" dirty="0" smtClean="0"/>
              <a:t>ευρυζωνικές </a:t>
            </a:r>
          </a:p>
          <a:p>
            <a:pPr>
              <a:spcAft>
                <a:spcPts val="600"/>
              </a:spcAft>
            </a:pPr>
            <a:r>
              <a:rPr lang="el-GR" sz="2400" b="1" dirty="0" smtClean="0"/>
              <a:t>    </a:t>
            </a:r>
            <a:r>
              <a:rPr lang="en-US" sz="2400" b="1" dirty="0" smtClean="0"/>
              <a:t>RF</a:t>
            </a:r>
            <a:r>
              <a:rPr lang="el-GR" sz="2400" b="1" dirty="0" smtClean="0"/>
              <a:t> συστοιχίες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3_figures\Unequal_Butler\Re-exposure of 4x4_beams_d2_me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47288"/>
            <a:ext cx="4023360" cy="3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4\Kefalaio_4_figures\Unequal_Butler\Re-exposure of allbeams_ideal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838200"/>
            <a:ext cx="2687089" cy="227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_figures\Unequal_Butler\Re-exposure of 4x4_beams_d2_s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447288"/>
            <a:ext cx="4023360" cy="3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4572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Διαγράμματα ακτινοβολίας Ασύμμετρου Πίνακα </a:t>
            </a:r>
            <a:r>
              <a:rPr lang="en-US" sz="2000" b="1" dirty="0" smtClean="0"/>
              <a:t>Butler 4x4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990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Ιδανικά</a:t>
            </a:r>
            <a:endParaRPr lang="el-GR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31242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Συντελεστές διέγερσης : </a:t>
            </a:r>
            <a:r>
              <a:rPr lang="el-GR" sz="1400" b="1" i="1" dirty="0" smtClean="0"/>
              <a:t>προσομοίωση</a:t>
            </a:r>
            <a:endParaRPr lang="el-GR" sz="1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1242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Συντελεστές διέγερσης : </a:t>
            </a:r>
            <a:r>
              <a:rPr lang="el-GR" sz="1400" b="1" i="1" dirty="0" smtClean="0"/>
              <a:t>μετρήσεις</a:t>
            </a:r>
            <a:endParaRPr lang="el-GR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914400"/>
            <a:ext cx="3962400" cy="196977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Μετρούμενοι συντελεστές διέγερσης</a:t>
            </a:r>
            <a:endParaRPr lang="en-US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SLL: </a:t>
            </a:r>
            <a:endParaRPr lang="el-GR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009900"/>
                </a:solidFill>
              </a:rPr>
              <a:t> </a:t>
            </a:r>
            <a:r>
              <a:rPr lang="en-US" sz="1600" b="1" dirty="0" smtClean="0">
                <a:solidFill>
                  <a:srgbClr val="009900"/>
                </a:solidFill>
              </a:rPr>
              <a:t>1R, 1L : &lt; -30dB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9900"/>
                </a:solidFill>
              </a:rPr>
              <a:t> 2R, 2L : &lt; -11dB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Grating lobe : &lt; -18dB</a:t>
            </a:r>
            <a:endParaRPr lang="el-GR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D = 10.9dB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HPBW = 35.5</a:t>
            </a:r>
            <a:r>
              <a:rPr lang="en-US" b="1" baseline="30000" dirty="0" smtClean="0">
                <a:solidFill>
                  <a:srgbClr val="1003BD"/>
                </a:solidFill>
              </a:rPr>
              <a:t>o</a:t>
            </a:r>
            <a:endParaRPr lang="en-US" b="1" dirty="0" smtClean="0">
              <a:solidFill>
                <a:srgbClr val="1003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1242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f=2.965GHz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Documents and Settings\user\My Documents\MICROWAVES2\DIDAKTORIKO\Kefalaio_3_figures\Unequal_Butler\8x8_unequal\Re-exposure of ALLBEAMS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520" y="4008190"/>
            <a:ext cx="3840480" cy="284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7200"/>
            <a:ext cx="7239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Σχεδιασμός και Προσομοίωση Ασύμμετρου Πίνακα </a:t>
            </a:r>
            <a:r>
              <a:rPr lang="en-US" sz="2000" b="1" dirty="0" smtClean="0"/>
              <a:t>Butler</a:t>
            </a:r>
            <a:r>
              <a:rPr lang="el-GR" sz="2000" b="1" dirty="0" smtClean="0"/>
              <a:t> 8</a:t>
            </a:r>
            <a:r>
              <a:rPr lang="en-US" sz="2000" b="1" dirty="0" smtClean="0"/>
              <a:t>x</a:t>
            </a:r>
            <a:r>
              <a:rPr lang="el-GR" sz="2000" b="1" dirty="0" smtClean="0"/>
              <a:t>8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</a:t>
            </a:r>
            <a:r>
              <a:rPr lang="en-US" b="1" dirty="0" smtClean="0"/>
              <a:t>f</a:t>
            </a:r>
            <a:r>
              <a:rPr lang="el-GR" b="1" baseline="-25000" dirty="0" smtClean="0"/>
              <a:t>ο</a:t>
            </a:r>
            <a:r>
              <a:rPr lang="en-US" b="1" dirty="0" smtClean="0"/>
              <a:t> = 3GHz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</a:t>
            </a:r>
            <a:r>
              <a:rPr lang="el-GR" b="1" dirty="0" smtClean="0"/>
              <a:t>Τροποπ. </a:t>
            </a:r>
            <a:r>
              <a:rPr lang="en-US" b="1" dirty="0" smtClean="0"/>
              <a:t>Chebyshev -</a:t>
            </a:r>
            <a:r>
              <a:rPr lang="el-GR" b="1" dirty="0" smtClean="0"/>
              <a:t>27</a:t>
            </a:r>
            <a:r>
              <a:rPr lang="en-US" b="1" dirty="0" smtClean="0"/>
              <a:t>dB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k</a:t>
            </a:r>
            <a:r>
              <a:rPr lang="el-GR" b="1" baseline="-25000" dirty="0" smtClean="0"/>
              <a:t>1</a:t>
            </a:r>
            <a:r>
              <a:rPr lang="el-GR" b="1" baseline="30000" dirty="0" smtClean="0"/>
              <a:t>2 </a:t>
            </a:r>
            <a:r>
              <a:rPr lang="en-US" b="1" dirty="0" smtClean="0"/>
              <a:t>= </a:t>
            </a:r>
            <a:r>
              <a:rPr lang="el-GR" b="1" dirty="0" smtClean="0"/>
              <a:t>16</a:t>
            </a:r>
            <a:r>
              <a:rPr lang="en-US" b="1" dirty="0" smtClean="0"/>
              <a:t> (</a:t>
            </a:r>
            <a:r>
              <a:rPr lang="el-GR" b="1" dirty="0" smtClean="0"/>
              <a:t>12</a:t>
            </a:r>
            <a:r>
              <a:rPr lang="en-US" b="1" dirty="0" smtClean="0"/>
              <a:t>dB)</a:t>
            </a:r>
            <a:endParaRPr lang="el-GR" b="1" dirty="0" smtClean="0"/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</a:t>
            </a:r>
            <a:r>
              <a:rPr lang="en-US" b="1" dirty="0" smtClean="0"/>
              <a:t>k</a:t>
            </a:r>
            <a:r>
              <a:rPr lang="el-GR" b="1" baseline="-25000" dirty="0" smtClean="0"/>
              <a:t>2</a:t>
            </a:r>
            <a:r>
              <a:rPr lang="el-GR" b="1" baseline="30000" dirty="0" smtClean="0"/>
              <a:t>2 </a:t>
            </a:r>
            <a:r>
              <a:rPr lang="en-US" b="1" dirty="0" smtClean="0"/>
              <a:t>= </a:t>
            </a:r>
            <a:r>
              <a:rPr lang="el-GR" b="1" dirty="0" smtClean="0"/>
              <a:t>2.82</a:t>
            </a:r>
            <a:r>
              <a:rPr lang="en-US" b="1" dirty="0" smtClean="0"/>
              <a:t> (</a:t>
            </a:r>
            <a:r>
              <a:rPr lang="el-GR" b="1" dirty="0" smtClean="0"/>
              <a:t>4.5</a:t>
            </a:r>
            <a:r>
              <a:rPr lang="en-US" b="1" dirty="0" smtClean="0"/>
              <a:t>dB)</a:t>
            </a:r>
            <a:endParaRPr lang="el-GR" b="1" dirty="0" smtClean="0"/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Απόδοση :</a:t>
            </a:r>
          </a:p>
          <a:p>
            <a:pPr lvl="2">
              <a:buFont typeface="Arial" pitchFamily="34" charset="0"/>
              <a:buChar char="•"/>
            </a:pPr>
            <a:r>
              <a:rPr lang="el-GR" b="1" dirty="0" smtClean="0"/>
              <a:t> θεωρητική : 53.4%</a:t>
            </a:r>
          </a:p>
          <a:p>
            <a:pPr lvl="2">
              <a:buFont typeface="Arial" pitchFamily="34" charset="0"/>
              <a:buChar char="•"/>
            </a:pPr>
            <a:r>
              <a:rPr lang="el-GR" b="1" dirty="0" smtClean="0"/>
              <a:t> προσομοίωση : 31%</a:t>
            </a:r>
            <a:endParaRPr lang="en-US" b="1" dirty="0" smtClean="0"/>
          </a:p>
        </p:txBody>
      </p:sp>
      <p:pic>
        <p:nvPicPr>
          <p:cNvPr id="8" name="Picture 7" descr="C:\Documents and Settings\user\My Documents\MICROWAVES2\DIDAKTORIKO\Kefalaio_4\Kefalaio_4_figures\Unequal_Butler\8x8_unequal\Re-exposure of Butler8x8unequal_protel.JPG"/>
          <p:cNvPicPr>
            <a:picLocks noChangeAspect="1"/>
          </p:cNvPicPr>
          <p:nvPr/>
        </p:nvPicPr>
        <p:blipFill>
          <a:blip r:embed="rId4" cstate="print"/>
          <a:srcRect l="656" r="656"/>
          <a:stretch>
            <a:fillRect/>
          </a:stretch>
        </p:blipFill>
        <p:spPr bwMode="auto">
          <a:xfrm>
            <a:off x="0" y="3352800"/>
            <a:ext cx="5194356" cy="296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_figures\Unequal_Butler\8x8_unequal\Re-exposure of inputports_si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267" y="838200"/>
            <a:ext cx="2662733" cy="14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user\My Documents\MICROWAVES2\DIDAKTORIKO\Kefalaio_3_figures\Unequal_Butler\8x8_unequal\Re-exposure of 1R_si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1267" y="2362200"/>
            <a:ext cx="2662733" cy="162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1981200" y="3505200"/>
            <a:ext cx="533400" cy="6858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1981200" y="4191000"/>
            <a:ext cx="533400" cy="609600"/>
          </a:xfrm>
          <a:prstGeom prst="roundRect">
            <a:avLst/>
          </a:prstGeom>
          <a:noFill/>
          <a:ln>
            <a:solidFill>
              <a:srgbClr val="1003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0" y="5867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RO4003C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</a:t>
            </a:r>
            <a:r>
              <a:rPr lang="el-GR" sz="1200" b="1" dirty="0" smtClean="0"/>
              <a:t>ε</a:t>
            </a:r>
            <a:r>
              <a:rPr lang="en-US" sz="1200" b="1" baseline="-25000" dirty="0" smtClean="0"/>
              <a:t>r</a:t>
            </a:r>
            <a:r>
              <a:rPr lang="en-US" sz="1200" b="1" dirty="0" smtClean="0"/>
              <a:t> = 3.38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h = 0.</a:t>
            </a:r>
            <a:r>
              <a:rPr lang="el-GR" sz="1200" b="1" dirty="0" smtClean="0"/>
              <a:t>508</a:t>
            </a:r>
            <a:r>
              <a:rPr lang="en-US" sz="1200" b="1" dirty="0" smtClean="0"/>
              <a:t>mm (20mil)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b="1" dirty="0" smtClean="0"/>
              <a:t> tan</a:t>
            </a:r>
            <a:r>
              <a:rPr lang="el-GR" sz="1200" b="1" dirty="0" smtClean="0"/>
              <a:t>δ = 0.002</a:t>
            </a:r>
            <a:r>
              <a:rPr lang="en-US" sz="1200" b="1" dirty="0" smtClean="0"/>
              <a:t>1</a:t>
            </a:r>
            <a:endParaRPr lang="el-GR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3429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b="1" dirty="0" smtClean="0"/>
              <a:t> d=0.4</a:t>
            </a:r>
            <a:r>
              <a:rPr lang="el-GR" sz="1600" b="1" dirty="0" smtClean="0"/>
              <a:t>25λο</a:t>
            </a:r>
            <a:endParaRPr lang="en-US" sz="1600" b="1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/>
              <a:t> GLL = SLL</a:t>
            </a:r>
            <a:endParaRPr lang="el-GR" sz="1600" b="1" dirty="0"/>
          </a:p>
        </p:txBody>
      </p:sp>
      <p:pic>
        <p:nvPicPr>
          <p:cNvPr id="18" name="Picture 17" descr="C:\Documents and Settings\user\My Documents\MICROWAVES2\DIDAKTORIKO\Kefalaio_3\Kefalaio_3_figures\Unequal_Butler\8x8_unequal\Re-exposure of Butler_unequal_8x8-3.jpg"/>
          <p:cNvPicPr>
            <a:picLocks noChangeAspect="1"/>
          </p:cNvPicPr>
          <p:nvPr/>
        </p:nvPicPr>
        <p:blipFill>
          <a:blip r:embed="rId7" cstate="print"/>
          <a:srcRect l="787" r="787"/>
          <a:stretch>
            <a:fillRect/>
          </a:stretch>
        </p:blipFill>
        <p:spPr bwMode="auto">
          <a:xfrm>
            <a:off x="3505200" y="914399"/>
            <a:ext cx="2565021" cy="2302002"/>
          </a:xfrm>
          <a:prstGeom prst="rect">
            <a:avLst/>
          </a:prstGeom>
          <a:noFill/>
          <a:ln w="9525">
            <a:solidFill>
              <a:srgbClr val="1003BD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57200" y="2819400"/>
            <a:ext cx="2514600" cy="30777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*Fragola et al, 2001: SLL=-18dB</a:t>
            </a:r>
            <a:endParaRPr lang="el-G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r>
              <a:rPr lang="el-GR" sz="2600" b="1" dirty="0" smtClean="0"/>
              <a:t> - 2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4\Kefalaio_4_figures\Wilkinson_based\Re-exposure of equivalen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4937760" cy="160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_figures\Wilkinson_based\Re-exposure of 4x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3657600" cy="159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3_figures\Wilkinson_based\Re-exposure of 8x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3703320" cy="307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3\Kefalaio_3_figures\Wilkinson_based\Re-exposure of epeksigis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5334000"/>
            <a:ext cx="2820924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533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Χρήση Ασύμμετρου Διαιρέτη </a:t>
            </a:r>
            <a:r>
              <a:rPr lang="en-US" sz="2000" b="1" dirty="0" smtClean="0"/>
              <a:t>Wilkinson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l-GR" b="1" dirty="0" smtClean="0"/>
              <a:t>Τρίθυρος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/>
              <a:t> Γενικά μικρότεροι λόγοι διαίρεσης ισχύος</a:t>
            </a:r>
            <a:endParaRPr lang="el-G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34290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003BD"/>
                </a:solidFill>
              </a:rPr>
              <a:t>4x4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34290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003BD"/>
                </a:solidFill>
              </a:rPr>
              <a:t>8x8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28800" y="3352800"/>
            <a:ext cx="1676400" cy="17526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ounded Rectangle 13"/>
          <p:cNvSpPr/>
          <p:nvPr/>
        </p:nvSpPr>
        <p:spPr>
          <a:xfrm>
            <a:off x="5943600" y="3352800"/>
            <a:ext cx="1676400" cy="32004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Documents and Settings\user\My Documents\MICROWAVES2\DIDAKTORIKO\Kefalaio_3_figures\Wilkinson_based\Re-exposure of 8x8_beams_switch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9280" y="4315137"/>
            <a:ext cx="3474720" cy="254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Butler</a:t>
            </a:r>
            <a:r>
              <a:rPr lang="el-GR" sz="2600" b="1" dirty="0" smtClean="0"/>
              <a:t> - 2</a:t>
            </a:r>
            <a:endParaRPr lang="el-GR" sz="2600" b="1" dirty="0"/>
          </a:p>
        </p:txBody>
      </p:sp>
      <p:pic>
        <p:nvPicPr>
          <p:cNvPr id="5" name="Picture 4" descr="C:\Documents and Settings\user\My Documents\MICROWAVES2\DIDAKTORIKO\Kefalaio_3_figures\Wilkinson_based\Re-exposure of 4x4_layout 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3429000" cy="20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3_figures\Wilkinson_based\Re-exposure of 8x8_layou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4219083" cy="331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3_figures\Wilkinson_based\Re-exposure of 4x4_beams_switch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3474720" cy="250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3886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d=0.4</a:t>
            </a:r>
            <a:r>
              <a:rPr lang="el-GR" sz="1400" b="1" dirty="0" smtClean="0"/>
              <a:t>λο, </a:t>
            </a:r>
            <a:r>
              <a:rPr lang="en-US" sz="1400" b="1" dirty="0" smtClean="0"/>
              <a:t>GLL</a:t>
            </a:r>
            <a:r>
              <a:rPr lang="el-GR" sz="1400" b="1" dirty="0" smtClean="0"/>
              <a:t> &lt; </a:t>
            </a:r>
            <a:r>
              <a:rPr lang="en-US" sz="1400" b="1" dirty="0" smtClean="0"/>
              <a:t>SLL</a:t>
            </a:r>
            <a:endParaRPr lang="el-GR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86200" y="6324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b="1" dirty="0" smtClean="0"/>
              <a:t> d=0.4</a:t>
            </a:r>
            <a:r>
              <a:rPr lang="el-GR" sz="1400" b="1" dirty="0" smtClean="0"/>
              <a:t>66λο, </a:t>
            </a:r>
            <a:r>
              <a:rPr lang="en-US" sz="1400" b="1" dirty="0" smtClean="0"/>
              <a:t>GLL </a:t>
            </a:r>
            <a:r>
              <a:rPr lang="el-GR" sz="1400" b="1" dirty="0" smtClean="0"/>
              <a:t>&lt;</a:t>
            </a:r>
            <a:r>
              <a:rPr lang="en-US" sz="1400" b="1" dirty="0" smtClean="0"/>
              <a:t> SLL</a:t>
            </a:r>
            <a:endParaRPr lang="el-G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572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</a:t>
            </a:r>
            <a:r>
              <a:rPr lang="en-US" sz="1400" b="1" dirty="0" smtClean="0"/>
              <a:t>f</a:t>
            </a:r>
            <a:r>
              <a:rPr lang="el-GR" sz="1400" b="1" baseline="-25000" dirty="0" smtClean="0"/>
              <a:t>ο</a:t>
            </a:r>
            <a:r>
              <a:rPr lang="en-US" sz="1400" b="1" dirty="0" smtClean="0"/>
              <a:t> = 2.45GHz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</a:t>
            </a:r>
            <a:r>
              <a:rPr lang="el-GR" sz="1400" b="1" dirty="0" smtClean="0"/>
              <a:t>συνημιτονοειδής σε βάθρο </a:t>
            </a:r>
            <a:r>
              <a:rPr lang="en-US" sz="1400" b="1" dirty="0" smtClean="0"/>
              <a:t>(-6dB): -24dB SLL 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k</a:t>
            </a:r>
            <a:r>
              <a:rPr lang="el-GR" sz="1400" b="1" baseline="-25000" dirty="0" smtClean="0"/>
              <a:t>1</a:t>
            </a:r>
            <a:r>
              <a:rPr lang="el-GR" sz="1400" b="1" baseline="30000" dirty="0" smtClean="0"/>
              <a:t>2 </a:t>
            </a:r>
            <a:r>
              <a:rPr lang="en-US" sz="1400" b="1" dirty="0" smtClean="0"/>
              <a:t>= 4 (6dB)</a:t>
            </a:r>
            <a:endParaRPr lang="el-GR" sz="1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45720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400" b="1" dirty="0" smtClean="0"/>
              <a:t> </a:t>
            </a:r>
            <a:r>
              <a:rPr lang="en-US" sz="1400" b="1" dirty="0" smtClean="0"/>
              <a:t>f</a:t>
            </a:r>
            <a:r>
              <a:rPr lang="el-GR" sz="1400" b="1" baseline="-25000" dirty="0" smtClean="0"/>
              <a:t>ο</a:t>
            </a:r>
            <a:r>
              <a:rPr lang="en-US" sz="1400" b="1" dirty="0" smtClean="0"/>
              <a:t> = 2.45GHz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</a:t>
            </a:r>
            <a:r>
              <a:rPr lang="el-GR" sz="1400" b="1" dirty="0" smtClean="0"/>
              <a:t>συν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</a:t>
            </a:r>
            <a:r>
              <a:rPr lang="el-GR" sz="1400" b="1" dirty="0" smtClean="0"/>
              <a:t>σε βάθρο</a:t>
            </a:r>
            <a:r>
              <a:rPr lang="en-US" sz="1400" b="1" dirty="0" smtClean="0"/>
              <a:t> (-6dB): -21dB SLL </a:t>
            </a:r>
          </a:p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k</a:t>
            </a:r>
            <a:r>
              <a:rPr lang="el-GR" sz="1400" b="1" baseline="-25000" dirty="0" smtClean="0"/>
              <a:t>1</a:t>
            </a:r>
            <a:r>
              <a:rPr lang="el-GR" sz="1400" b="1" baseline="30000" dirty="0" smtClean="0"/>
              <a:t>2 </a:t>
            </a:r>
            <a:r>
              <a:rPr lang="en-US" sz="1400" b="1" dirty="0" smtClean="0"/>
              <a:t>= 4 (6dB)</a:t>
            </a:r>
            <a:r>
              <a:rPr lang="el-GR" sz="1400" b="1" dirty="0" smtClean="0"/>
              <a:t>, </a:t>
            </a:r>
            <a:r>
              <a:rPr lang="en-US" sz="1400" b="1" dirty="0" smtClean="0"/>
              <a:t>k</a:t>
            </a:r>
            <a:r>
              <a:rPr lang="el-GR" sz="1400" b="1" baseline="-25000" dirty="0" smtClean="0"/>
              <a:t>2</a:t>
            </a:r>
            <a:r>
              <a:rPr lang="el-GR" sz="1400" b="1" baseline="30000" dirty="0" smtClean="0"/>
              <a:t>2 </a:t>
            </a:r>
            <a:r>
              <a:rPr lang="en-US" sz="1400" b="1" dirty="0" smtClean="0"/>
              <a:t>= </a:t>
            </a:r>
            <a:r>
              <a:rPr lang="el-GR" sz="1400" b="1" dirty="0" smtClean="0"/>
              <a:t>2.1</a:t>
            </a:r>
            <a:r>
              <a:rPr lang="en-US" sz="1400" b="1" dirty="0" smtClean="0"/>
              <a:t> (</a:t>
            </a:r>
            <a:r>
              <a:rPr lang="el-GR" sz="1400" b="1" dirty="0" smtClean="0"/>
              <a:t>3.2</a:t>
            </a:r>
            <a:r>
              <a:rPr lang="en-US" sz="1400" b="1" dirty="0" smtClean="0"/>
              <a:t>dB)</a:t>
            </a:r>
            <a:endParaRPr lang="el-GR" sz="14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1242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000" b="1" dirty="0" smtClean="0"/>
              <a:t> RO RT/Duroid 5880</a:t>
            </a:r>
            <a:endParaRPr lang="el-GR" sz="1000" b="1" dirty="0" smtClean="0"/>
          </a:p>
          <a:p>
            <a:pPr algn="just">
              <a:buFont typeface="Arial" pitchFamily="34" charset="0"/>
              <a:buChar char="•"/>
            </a:pPr>
            <a:r>
              <a:rPr lang="el-GR" sz="1000" b="1" dirty="0" smtClean="0"/>
              <a:t> ε</a:t>
            </a:r>
            <a:r>
              <a:rPr lang="en-US" sz="1000" b="1" baseline="-25000" dirty="0" smtClean="0"/>
              <a:t>r</a:t>
            </a:r>
            <a:r>
              <a:rPr lang="en-US" sz="1000" b="1" dirty="0" smtClean="0"/>
              <a:t> = </a:t>
            </a:r>
            <a:r>
              <a:rPr lang="el-GR" sz="1000" b="1" dirty="0" smtClean="0"/>
              <a:t>2</a:t>
            </a:r>
            <a:r>
              <a:rPr lang="en-US" sz="1000" b="1" dirty="0" smtClean="0"/>
              <a:t>.</a:t>
            </a:r>
            <a:r>
              <a:rPr lang="el-GR" sz="1000" b="1" dirty="0" smtClean="0"/>
              <a:t>2</a:t>
            </a:r>
            <a:endParaRPr lang="en-US" sz="1000" b="1" dirty="0" smtClean="0"/>
          </a:p>
          <a:p>
            <a:pPr algn="just">
              <a:buFont typeface="Arial" pitchFamily="34" charset="0"/>
              <a:buChar char="•"/>
            </a:pPr>
            <a:r>
              <a:rPr lang="en-US" sz="1000" b="1" dirty="0" smtClean="0"/>
              <a:t> h = 0.</a:t>
            </a:r>
            <a:r>
              <a:rPr lang="el-GR" sz="1000" b="1" dirty="0" smtClean="0"/>
              <a:t>787</a:t>
            </a:r>
            <a:r>
              <a:rPr lang="en-US" sz="1000" b="1" dirty="0" smtClean="0"/>
              <a:t>mm (31mil)</a:t>
            </a:r>
          </a:p>
          <a:p>
            <a:pPr algn="just">
              <a:buFont typeface="Arial" pitchFamily="34" charset="0"/>
              <a:buChar char="•"/>
            </a:pPr>
            <a:r>
              <a:rPr lang="en-US" sz="1000" b="1" dirty="0" smtClean="0"/>
              <a:t> tan</a:t>
            </a:r>
            <a:r>
              <a:rPr lang="el-GR" sz="1000" b="1" dirty="0" smtClean="0"/>
              <a:t>δ = 0.0009</a:t>
            </a:r>
            <a:endParaRPr lang="el-GR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3429000"/>
            <a:ext cx="1905000" cy="738664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1400" b="1" dirty="0" smtClean="0"/>
              <a:t> Απόδοση :</a:t>
            </a: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Θεωρητική: 62.5%</a:t>
            </a: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C00000"/>
                </a:solidFill>
              </a:rPr>
              <a:t> Προσομοίωση: 44.3%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800" y="5410200"/>
            <a:ext cx="1905000" cy="738664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1400" b="1" dirty="0" smtClean="0"/>
              <a:t> Απόδοση :</a:t>
            </a: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Θεωρητική: 62.65%</a:t>
            </a: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C00000"/>
                </a:solidFill>
              </a:rPr>
              <a:t> Προσομοίωση: 39.3%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4\Kefalaio_4_figures\Re-exposure of Nolen1.jpg"/>
          <p:cNvPicPr>
            <a:picLocks noChangeAspect="1"/>
          </p:cNvPicPr>
          <p:nvPr/>
        </p:nvPicPr>
        <p:blipFill>
          <a:blip r:embed="rId2" cstate="print"/>
          <a:srcRect t="1705" b="1705"/>
          <a:stretch>
            <a:fillRect/>
          </a:stretch>
        </p:blipFill>
        <p:spPr bwMode="auto">
          <a:xfrm>
            <a:off x="304800" y="1828800"/>
            <a:ext cx="6046470" cy="234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5\Kefalaio_5_figures\Re-exposure of THETA_devi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828796"/>
            <a:ext cx="1828800" cy="126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5\Kefalaio_5_figures\Re-exposure of PHI_devic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1828800" cy="51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" y="533400"/>
            <a:ext cx="6400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n-US" sz="2200" b="1" dirty="0" smtClean="0"/>
              <a:t> </a:t>
            </a:r>
            <a:r>
              <a:rPr lang="el-GR" sz="2200" b="1" dirty="0" smtClean="0"/>
              <a:t>Ο Πίνακας </a:t>
            </a:r>
            <a:r>
              <a:rPr lang="en-US" sz="2200" b="1" dirty="0" smtClean="0"/>
              <a:t>Nolen</a:t>
            </a:r>
            <a:endParaRPr lang="el-GR" sz="22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Σειριακό δίκτυο τροφοδοσίας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/>
              <a:t> Αριθμός θυρών εισόδου ≠ αριθμός θυρών εξόδου</a:t>
            </a:r>
            <a:endParaRPr lang="el-GR" b="1" dirty="0"/>
          </a:p>
        </p:txBody>
      </p:sp>
      <p:pic>
        <p:nvPicPr>
          <p:cNvPr id="10" name="Picture 9" descr="C:\Documents and Settings\user\My Documents\MICROWAVES2\DIDAKTORIKO\Kefalaio_5\Kefalaio_5_figures\Re-exposure of THETA_device_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5105400"/>
            <a:ext cx="236081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Documents and Settings\user\My Documents\MICROWAVES2\DIDAKTORIKO\Kefalaio_5\Kefalaio_5_figures\Re-exposure of THETA_device_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5029200"/>
            <a:ext cx="1409007" cy="140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3400" y="4419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sz="2000" b="1" dirty="0" smtClean="0"/>
              <a:t> Χαρακτηριστικά συνάρτησης μεταφοράς συζεύκτη</a:t>
            </a:r>
            <a:endParaRPr lang="el-G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5\Kefalaio_5_figures\Re-exposure of Nolen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5486400" cy="175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5\Kefalaio_5_figures\Re-exposure of Nolen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67200"/>
            <a:ext cx="5280660" cy="200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2400" y="457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Ο Πίνακας </a:t>
            </a:r>
            <a:r>
              <a:rPr lang="en-US" sz="2000" b="1" dirty="0" smtClean="0"/>
              <a:t>Nolen</a:t>
            </a:r>
            <a:endParaRPr lang="el-GR" sz="2000" b="1" dirty="0" smtClean="0"/>
          </a:p>
          <a:p>
            <a:pPr lvl="1">
              <a:buBlip>
                <a:blip r:embed="rId5"/>
              </a:buBlip>
            </a:pPr>
            <a:r>
              <a:rPr lang="el-GR" b="1" dirty="0" smtClean="0"/>
              <a:t> Ανάλυση</a:t>
            </a:r>
            <a:endParaRPr lang="en-US" b="1" dirty="0" smtClean="0"/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Υπολογισμός ζευγών (θ, φ) από συντελεστές κατανομής</a:t>
            </a:r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6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7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152400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1003BD"/>
                </a:solidFill>
              </a:rPr>
              <a:t>1</a:t>
            </a:r>
            <a:r>
              <a:rPr lang="el-GR" b="1" baseline="30000" dirty="0" smtClean="0">
                <a:solidFill>
                  <a:srgbClr val="1003BD"/>
                </a:solidFill>
              </a:rPr>
              <a:t>ο</a:t>
            </a:r>
            <a:r>
              <a:rPr lang="el-GR" b="1" dirty="0" smtClean="0">
                <a:solidFill>
                  <a:srgbClr val="1003BD"/>
                </a:solidFill>
              </a:rPr>
              <a:t> βήμα:</a:t>
            </a:r>
            <a:endParaRPr lang="el-GR" b="1" dirty="0">
              <a:solidFill>
                <a:srgbClr val="1003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3886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2</a:t>
            </a:r>
            <a:r>
              <a:rPr lang="el-GR" b="1" baseline="30000" dirty="0" smtClean="0">
                <a:solidFill>
                  <a:srgbClr val="FF0000"/>
                </a:solidFill>
              </a:rPr>
              <a:t>ο</a:t>
            </a:r>
            <a:r>
              <a:rPr lang="el-GR" b="1" dirty="0" smtClean="0">
                <a:solidFill>
                  <a:srgbClr val="FF0000"/>
                </a:solidFill>
              </a:rPr>
              <a:t> βήμα: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7400" y="25146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n=1</a:t>
            </a:r>
            <a:r>
              <a:rPr lang="en-US" sz="1600" b="1" dirty="0" smtClean="0"/>
              <a:t>:</a:t>
            </a:r>
            <a:endParaRPr lang="el-GR" sz="1600" b="1" dirty="0"/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470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4431" y="1371600"/>
            <a:ext cx="3409569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4707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752600"/>
            <a:ext cx="3170682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4708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2133600"/>
            <a:ext cx="3076575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4709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3" y="2819409"/>
            <a:ext cx="1990725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4710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3276600"/>
            <a:ext cx="1701165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4711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3733800"/>
            <a:ext cx="2178939" cy="3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14712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55348" y="4267200"/>
            <a:ext cx="3688652" cy="3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4713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4648200"/>
            <a:ext cx="3356801" cy="3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4714" name="Picture 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5029200"/>
            <a:ext cx="3018568" cy="3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5334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2200" b="1" dirty="0" smtClean="0"/>
              <a:t> </a:t>
            </a:r>
            <a:r>
              <a:rPr lang="el-GR" sz="2200" b="1" dirty="0" smtClean="0"/>
              <a:t>Σύνθεση Δικτυωμάτων</a:t>
            </a:r>
            <a:endParaRPr lang="en-US" sz="2200" b="1" dirty="0" smtClean="0"/>
          </a:p>
          <a:p>
            <a:pPr lvl="1">
              <a:buBlip>
                <a:blip r:embed="rId3"/>
              </a:buBlip>
            </a:pPr>
            <a:r>
              <a:rPr lang="en-US" sz="2000" b="1" dirty="0" smtClean="0">
                <a:solidFill>
                  <a:srgbClr val="1003BD"/>
                </a:solidFill>
              </a:rPr>
              <a:t> </a:t>
            </a:r>
            <a:r>
              <a:rPr lang="el-GR" sz="2000" b="1" dirty="0" smtClean="0">
                <a:solidFill>
                  <a:srgbClr val="1003BD"/>
                </a:solidFill>
              </a:rPr>
              <a:t>Δικτυώματα διπλής σειράς</a:t>
            </a:r>
          </a:p>
        </p:txBody>
      </p:sp>
      <p:pic>
        <p:nvPicPr>
          <p:cNvPr id="7" name="Picture 6" descr="C:\Documents and Settings\user\My Documents\MICROWAVES2\DIDAKTORIKO\Kefalaio_5\Kefalaio_5_figures\Re-exposure of 4xN_sche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4526280" cy="198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5\Kefalaio_5_figures\Re-exposure of dual_seri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2" y="1371602"/>
            <a:ext cx="4244229" cy="153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5\Kefalaio_5_figures\Re-exposure of 8xN_brick.jpg"/>
          <p:cNvPicPr/>
          <p:nvPr/>
        </p:nvPicPr>
        <p:blipFill>
          <a:blip r:embed="rId6" cstate="print"/>
          <a:srcRect b="1031"/>
          <a:stretch>
            <a:fillRect/>
          </a:stretch>
        </p:blipFill>
        <p:spPr bwMode="auto">
          <a:xfrm>
            <a:off x="5867400" y="3429000"/>
            <a:ext cx="2306548" cy="311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user\My Documents\MICROWAVES2\DIDAKTORIKO\Kefalaio_5\Kefalaio_5_figures\Re-exposure of coupler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143000"/>
            <a:ext cx="4389120" cy="91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Documents and Settings\user\My Documents\MICROWAVES2\DIDAKTORIKO\Kefalaio_5\Kefalaio_5_figures\Re-exposure of coupler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133600"/>
            <a:ext cx="4389120" cy="92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Down Arrow 11"/>
          <p:cNvSpPr/>
          <p:nvPr/>
        </p:nvSpPr>
        <p:spPr>
          <a:xfrm>
            <a:off x="2209800" y="2895600"/>
            <a:ext cx="228600" cy="8382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ight Arrow 12"/>
          <p:cNvSpPr/>
          <p:nvPr/>
        </p:nvSpPr>
        <p:spPr>
          <a:xfrm>
            <a:off x="4724400" y="4724400"/>
            <a:ext cx="1143000" cy="3048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34000" y="8382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Ασύμμετρος υβριδικός συζεύκτης</a:t>
            </a:r>
            <a:endParaRPr lang="el-GR" sz="1600" b="1" dirty="0"/>
          </a:p>
        </p:txBody>
      </p:sp>
      <p:sp>
        <p:nvSpPr>
          <p:cNvPr id="22" name="Rectangle 21"/>
          <p:cNvSpPr/>
          <p:nvPr/>
        </p:nvSpPr>
        <p:spPr>
          <a:xfrm>
            <a:off x="4495800" y="838200"/>
            <a:ext cx="4495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Documents and Settings\user\My Documents\MICROWAVES2\DIDAKTORIKO\Kefalaio_5\Kefalaio_5_figures\Re-exposure of 4x4_schem.jpg"/>
          <p:cNvPicPr>
            <a:picLocks noChangeAspect="1"/>
          </p:cNvPicPr>
          <p:nvPr/>
        </p:nvPicPr>
        <p:blipFill>
          <a:blip r:embed="rId2" cstate="print"/>
          <a:srcRect b="1044"/>
          <a:stretch>
            <a:fillRect/>
          </a:stretch>
        </p:blipFill>
        <p:spPr bwMode="auto">
          <a:xfrm>
            <a:off x="0" y="1371600"/>
            <a:ext cx="3209544" cy="2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5\Kefalaio_5_figures\Re-exposure of 4x4_layout.jpg"/>
          <p:cNvPicPr>
            <a:picLocks noChangeAspect="1"/>
          </p:cNvPicPr>
          <p:nvPr/>
        </p:nvPicPr>
        <p:blipFill>
          <a:blip r:embed="rId3" cstate="print"/>
          <a:srcRect l="787" r="787" b="1111"/>
          <a:stretch>
            <a:fillRect/>
          </a:stretch>
        </p:blipFill>
        <p:spPr bwMode="auto">
          <a:xfrm>
            <a:off x="3733798" y="1066799"/>
            <a:ext cx="5382044" cy="383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4572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000" b="1" dirty="0" smtClean="0"/>
              <a:t> Σχεδιασμός και Προσομοίωση Ασύμμετρου Πίνακα </a:t>
            </a:r>
            <a:r>
              <a:rPr lang="en-US" sz="2000" b="1" dirty="0" smtClean="0"/>
              <a:t>4x4 </a:t>
            </a:r>
            <a:r>
              <a:rPr lang="el-GR" sz="2000" b="1" dirty="0" smtClean="0"/>
              <a:t>Τύπου </a:t>
            </a:r>
            <a:r>
              <a:rPr lang="en-US" sz="2000" b="1" dirty="0" smtClean="0"/>
              <a:t>Nolen</a:t>
            </a:r>
            <a:endParaRPr lang="el-GR" sz="2000" b="1" dirty="0" smtClean="0"/>
          </a:p>
          <a:p>
            <a:pPr lvl="1">
              <a:buBlip>
                <a:blip r:embed="rId5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f</a:t>
            </a:r>
            <a:r>
              <a:rPr lang="el-GR" b="1" baseline="-25000" dirty="0" smtClean="0">
                <a:solidFill>
                  <a:srgbClr val="1003BD"/>
                </a:solidFill>
              </a:rPr>
              <a:t>ο</a:t>
            </a: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=</a:t>
            </a: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3GHz</a:t>
            </a:r>
          </a:p>
          <a:p>
            <a:pPr lvl="1">
              <a:buBlip>
                <a:blip r:embed="rId5"/>
              </a:buBlip>
            </a:pPr>
            <a:r>
              <a:rPr lang="en-US" sz="1600" b="1" dirty="0" smtClean="0">
                <a:solidFill>
                  <a:srgbClr val="1003BD"/>
                </a:solidFill>
              </a:rPr>
              <a:t> Chebyshev -30dB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124200" y="2667000"/>
            <a:ext cx="6858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ounded Rectangle 14"/>
          <p:cNvSpPr/>
          <p:nvPr/>
        </p:nvSpPr>
        <p:spPr>
          <a:xfrm>
            <a:off x="6629400" y="4114800"/>
            <a:ext cx="762000" cy="609600"/>
          </a:xfrm>
          <a:prstGeom prst="roundRect">
            <a:avLst/>
          </a:prstGeom>
          <a:noFill/>
          <a:ln>
            <a:solidFill>
              <a:srgbClr val="1003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5867400" y="4724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/>
              <a:t>Ασύμμετρος</a:t>
            </a:r>
          </a:p>
          <a:p>
            <a:pPr algn="ctr"/>
            <a:r>
              <a:rPr lang="el-GR" sz="1000" b="1" dirty="0" smtClean="0"/>
              <a:t>υβριδικός συζεύκτης</a:t>
            </a:r>
            <a:endParaRPr lang="el-GR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62400" y="12192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RO4003C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</a:t>
            </a:r>
            <a:r>
              <a:rPr lang="el-GR" sz="1100" b="1" dirty="0" smtClean="0"/>
              <a:t>ε</a:t>
            </a:r>
            <a:r>
              <a:rPr lang="en-US" sz="1100" b="1" baseline="-25000" dirty="0" smtClean="0"/>
              <a:t>r</a:t>
            </a:r>
            <a:r>
              <a:rPr lang="en-US" sz="1100" b="1" dirty="0" smtClean="0"/>
              <a:t> = 3.38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h = 0.</a:t>
            </a:r>
            <a:r>
              <a:rPr lang="el-GR" sz="1100" b="1" dirty="0" smtClean="0"/>
              <a:t>508</a:t>
            </a:r>
            <a:r>
              <a:rPr lang="en-US" sz="1100" b="1" dirty="0" smtClean="0"/>
              <a:t>mm (20mil)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tan</a:t>
            </a:r>
            <a:r>
              <a:rPr lang="el-GR" sz="1100" b="1" dirty="0" smtClean="0"/>
              <a:t>δ = 0.0021</a:t>
            </a:r>
            <a:endParaRPr lang="el-GR" sz="11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76400" y="3352800"/>
            <a:ext cx="381000" cy="328200"/>
          </a:xfrm>
          <a:prstGeom prst="roundRect">
            <a:avLst/>
          </a:prstGeom>
          <a:noFill/>
          <a:ln>
            <a:solidFill>
              <a:srgbClr val="1003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0" y="4038600"/>
            <a:ext cx="2819400" cy="73866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400" b="1" dirty="0" smtClean="0"/>
              <a:t> </a:t>
            </a:r>
            <a:r>
              <a:rPr lang="el-GR" sz="1400" b="1" dirty="0" smtClean="0"/>
              <a:t>Ιδανικά |</a:t>
            </a:r>
            <a:r>
              <a:rPr lang="en-US" sz="1400" b="1" dirty="0" smtClean="0"/>
              <a:t>S</a:t>
            </a:r>
            <a:r>
              <a:rPr lang="en-US" sz="1400" b="1" baseline="-25000" dirty="0" smtClean="0"/>
              <a:t>ij</a:t>
            </a:r>
            <a:r>
              <a:rPr lang="el-GR" sz="1400" b="1" dirty="0" smtClean="0"/>
              <a:t>|</a:t>
            </a:r>
            <a:r>
              <a:rPr lang="en-US" sz="1400" b="1" dirty="0" smtClean="0"/>
              <a:t>: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-6.</a:t>
            </a:r>
            <a:r>
              <a:rPr lang="el-GR" sz="1400" b="1" dirty="0" smtClean="0"/>
              <a:t>75</a:t>
            </a:r>
            <a:r>
              <a:rPr lang="en-US" sz="1400" b="1" dirty="0" smtClean="0"/>
              <a:t>dB (A2, A3)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-14.1</a:t>
            </a:r>
            <a:r>
              <a:rPr lang="el-GR" sz="1400" b="1" dirty="0" smtClean="0"/>
              <a:t>5</a:t>
            </a:r>
            <a:r>
              <a:rPr lang="en-US" sz="1400" b="1" dirty="0" smtClean="0"/>
              <a:t>dB (A1, A4)</a:t>
            </a:r>
          </a:p>
        </p:txBody>
      </p:sp>
      <p:pic>
        <p:nvPicPr>
          <p:cNvPr id="22" name="Picture 21" descr="C:\Documents and Settings\user\My Documents\MICROWAVES2\DIDAKTORIKO\Kefalaio_5\Kefalaio_5_figures\4x4\Re-exposure of inputports_si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181600"/>
            <a:ext cx="2681478" cy="154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C:\Documents and Settings\user\My Documents\MICROWAVES2\DIDAKTORIKO\Kefalaio_5\Kefalaio_5_figures\4x4\Re-exposure of 1R_si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5181600"/>
            <a:ext cx="2542946" cy="155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C:\Documents and Settings\user\My Documents\MICROWAVES2\DIDAKTORIKO\Kefalaio_5\Kefalaio_5_figures\4x4\Re-exposure of 2L_sim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5181600"/>
            <a:ext cx="2542946" cy="15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048000" y="3810000"/>
            <a:ext cx="2667000" cy="13849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sz="1400" b="1" dirty="0" smtClean="0">
                <a:solidFill>
                  <a:srgbClr val="1003BD"/>
                </a:solidFill>
              </a:rPr>
              <a:t>Προσομοίωση: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-7.9 ÷ -9.3</a:t>
            </a:r>
            <a:r>
              <a:rPr lang="en-US" sz="1400" b="1" dirty="0" smtClean="0">
                <a:solidFill>
                  <a:srgbClr val="1003BD"/>
                </a:solidFill>
              </a:rPr>
              <a:t>dB (A2, A3)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-14.</a:t>
            </a:r>
            <a:r>
              <a:rPr lang="el-GR" sz="1400" b="1" dirty="0" smtClean="0">
                <a:solidFill>
                  <a:srgbClr val="1003BD"/>
                </a:solidFill>
              </a:rPr>
              <a:t>7 ÷ -16.4</a:t>
            </a:r>
            <a:r>
              <a:rPr lang="en-US" sz="1400" b="1" dirty="0" smtClean="0">
                <a:solidFill>
                  <a:srgbClr val="1003BD"/>
                </a:solidFill>
              </a:rPr>
              <a:t>dB (A1, A4))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k</a:t>
            </a:r>
            <a:r>
              <a:rPr lang="en-US" sz="1400" b="1" baseline="30000" dirty="0" smtClean="0">
                <a:solidFill>
                  <a:srgbClr val="1003BD"/>
                </a:solidFill>
              </a:rPr>
              <a:t>2</a:t>
            </a:r>
            <a:r>
              <a:rPr lang="el-GR" sz="1400" b="1" baseline="30000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=</a:t>
            </a:r>
            <a:r>
              <a:rPr lang="el-GR" sz="1400" b="1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5.13</a:t>
            </a:r>
            <a:r>
              <a:rPr lang="el-GR" sz="1400" b="1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(7.1dB)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Απόκλιση Δφ : &lt;1%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απόδοση : 33.3%</a:t>
            </a:r>
            <a:endParaRPr lang="el-GR" sz="1400" b="1" dirty="0">
              <a:solidFill>
                <a:srgbClr val="1003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762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[x 4.6 </a:t>
            </a:r>
            <a:r>
              <a:rPr lang="el-GR" sz="1400" b="1" dirty="0" smtClean="0">
                <a:solidFill>
                  <a:srgbClr val="C00000"/>
                </a:solidFill>
              </a:rPr>
              <a:t>μέγεθος </a:t>
            </a:r>
            <a:r>
              <a:rPr lang="en-US" sz="1400" b="1" dirty="0" smtClean="0">
                <a:solidFill>
                  <a:srgbClr val="C00000"/>
                </a:solidFill>
              </a:rPr>
              <a:t>Butler]</a:t>
            </a:r>
            <a:endParaRPr lang="el-GR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90800"/>
            <a:ext cx="2772553" cy="198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4572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Κατασκευή και Μετρήσεις Ασύμμετρου Πίνακα </a:t>
            </a:r>
            <a:r>
              <a:rPr lang="en-US" sz="2000" b="1" dirty="0" smtClean="0"/>
              <a:t>4x4 </a:t>
            </a:r>
            <a:r>
              <a:rPr lang="el-GR" sz="2000" b="1" dirty="0" smtClean="0"/>
              <a:t>Τύπου </a:t>
            </a:r>
            <a:r>
              <a:rPr lang="en-US" sz="2000" b="1" dirty="0" smtClean="0"/>
              <a:t>Nolen</a:t>
            </a:r>
            <a:endParaRPr lang="el-GR" sz="20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990600"/>
            <a:ext cx="2057400" cy="20313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sz="1400" b="1" dirty="0" smtClean="0">
                <a:solidFill>
                  <a:srgbClr val="1003BD"/>
                </a:solidFill>
              </a:rPr>
              <a:t>Μετρούμενα |</a:t>
            </a:r>
            <a:r>
              <a:rPr lang="en-US" sz="1400" b="1" dirty="0" smtClean="0">
                <a:solidFill>
                  <a:srgbClr val="1003BD"/>
                </a:solidFill>
              </a:rPr>
              <a:t>S</a:t>
            </a:r>
            <a:r>
              <a:rPr lang="en-US" sz="1400" b="1" baseline="-25000" dirty="0" smtClean="0">
                <a:solidFill>
                  <a:srgbClr val="1003BD"/>
                </a:solidFill>
              </a:rPr>
              <a:t>ij</a:t>
            </a:r>
            <a:r>
              <a:rPr lang="en-US" sz="1400" b="1" dirty="0" smtClean="0">
                <a:solidFill>
                  <a:srgbClr val="1003BD"/>
                </a:solidFill>
              </a:rPr>
              <a:t>|: 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1003BD"/>
                </a:solidFill>
              </a:rPr>
              <a:t> -8.7 ÷ -10.2</a:t>
            </a:r>
            <a:r>
              <a:rPr lang="en-US" sz="1400" b="1" dirty="0" smtClean="0">
                <a:solidFill>
                  <a:srgbClr val="1003BD"/>
                </a:solidFill>
              </a:rPr>
              <a:t>dB (A2,A3)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-14.4 ÷ -18.7</a:t>
            </a:r>
            <a:r>
              <a:rPr lang="en-US" sz="1400" b="1" dirty="0" smtClean="0">
                <a:solidFill>
                  <a:srgbClr val="1003BD"/>
                </a:solidFill>
              </a:rPr>
              <a:t>dB (A1,A4)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Μέση απόκλιση |</a:t>
            </a:r>
            <a:r>
              <a:rPr lang="en-US" sz="1400" b="1" dirty="0" smtClean="0">
                <a:solidFill>
                  <a:srgbClr val="1003BD"/>
                </a:solidFill>
              </a:rPr>
              <a:t>S</a:t>
            </a:r>
            <a:r>
              <a:rPr lang="en-US" sz="1400" b="1" baseline="-25000" dirty="0" smtClean="0">
                <a:solidFill>
                  <a:srgbClr val="1003BD"/>
                </a:solidFill>
              </a:rPr>
              <a:t>ij</a:t>
            </a:r>
            <a:r>
              <a:rPr lang="en-US" sz="1400" b="1" dirty="0" smtClean="0">
                <a:solidFill>
                  <a:srgbClr val="1003BD"/>
                </a:solidFill>
              </a:rPr>
              <a:t>|: 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2.</a:t>
            </a:r>
            <a:r>
              <a:rPr lang="el-GR" sz="1400" b="1" dirty="0" smtClean="0">
                <a:solidFill>
                  <a:srgbClr val="1003BD"/>
                </a:solidFill>
              </a:rPr>
              <a:t>7</a:t>
            </a:r>
            <a:r>
              <a:rPr lang="en-US" sz="1400" b="1" dirty="0" smtClean="0">
                <a:solidFill>
                  <a:srgbClr val="1003BD"/>
                </a:solidFill>
              </a:rPr>
              <a:t>dB , (A2,A3)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2</a:t>
            </a:r>
            <a:r>
              <a:rPr lang="en-US" sz="1400" b="1" dirty="0" smtClean="0">
                <a:solidFill>
                  <a:srgbClr val="1003BD"/>
                </a:solidFill>
              </a:rPr>
              <a:t>.</a:t>
            </a:r>
            <a:r>
              <a:rPr lang="el-GR" sz="1400" b="1" dirty="0" smtClean="0">
                <a:solidFill>
                  <a:srgbClr val="1003BD"/>
                </a:solidFill>
              </a:rPr>
              <a:t>4</a:t>
            </a:r>
            <a:r>
              <a:rPr lang="en-US" sz="1400" b="1" dirty="0" smtClean="0">
                <a:solidFill>
                  <a:srgbClr val="1003BD"/>
                </a:solidFill>
              </a:rPr>
              <a:t>dB</a:t>
            </a:r>
            <a:r>
              <a:rPr lang="el-GR" sz="1400" b="1" dirty="0" smtClean="0">
                <a:solidFill>
                  <a:srgbClr val="1003BD"/>
                </a:solidFill>
              </a:rPr>
              <a:t> , </a:t>
            </a:r>
            <a:r>
              <a:rPr lang="en-US" sz="1400" b="1" dirty="0" smtClean="0">
                <a:solidFill>
                  <a:srgbClr val="1003BD"/>
                </a:solidFill>
              </a:rPr>
              <a:t>(A1,A4)</a:t>
            </a:r>
          </a:p>
          <a:p>
            <a:pPr algn="just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k</a:t>
            </a:r>
            <a:r>
              <a:rPr lang="en-US" sz="1400" b="1" baseline="30000" dirty="0" smtClean="0">
                <a:solidFill>
                  <a:srgbClr val="1003BD"/>
                </a:solidFill>
              </a:rPr>
              <a:t>2</a:t>
            </a:r>
            <a:r>
              <a:rPr lang="el-GR" sz="1400" b="1" baseline="30000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=</a:t>
            </a:r>
            <a:r>
              <a:rPr lang="el-GR" sz="1400" b="1" dirty="0" smtClean="0">
                <a:solidFill>
                  <a:srgbClr val="1003BD"/>
                </a:solidFill>
              </a:rPr>
              <a:t> 5</a:t>
            </a:r>
            <a:r>
              <a:rPr lang="en-US" sz="1400" b="1" dirty="0" smtClean="0">
                <a:solidFill>
                  <a:srgbClr val="1003BD"/>
                </a:solidFill>
              </a:rPr>
              <a:t>.</a:t>
            </a:r>
            <a:r>
              <a:rPr lang="el-GR" sz="1400" b="1" dirty="0" smtClean="0">
                <a:solidFill>
                  <a:srgbClr val="1003BD"/>
                </a:solidFill>
              </a:rPr>
              <a:t>25</a:t>
            </a:r>
            <a:r>
              <a:rPr lang="en-US" sz="1400" b="1" dirty="0" smtClean="0">
                <a:solidFill>
                  <a:srgbClr val="1003BD"/>
                </a:solidFill>
              </a:rPr>
              <a:t> (</a:t>
            </a:r>
            <a:r>
              <a:rPr lang="el-GR" sz="1400" b="1" dirty="0" smtClean="0">
                <a:solidFill>
                  <a:srgbClr val="1003BD"/>
                </a:solidFill>
              </a:rPr>
              <a:t>7</a:t>
            </a:r>
            <a:r>
              <a:rPr lang="en-US" sz="1400" b="1" dirty="0" smtClean="0">
                <a:solidFill>
                  <a:srgbClr val="1003BD"/>
                </a:solidFill>
              </a:rPr>
              <a:t>.</a:t>
            </a:r>
            <a:r>
              <a:rPr lang="el-GR" sz="1400" b="1" dirty="0" smtClean="0">
                <a:solidFill>
                  <a:srgbClr val="1003BD"/>
                </a:solidFill>
              </a:rPr>
              <a:t>2</a:t>
            </a:r>
            <a:r>
              <a:rPr lang="en-US" sz="1400" b="1" dirty="0" smtClean="0">
                <a:solidFill>
                  <a:srgbClr val="1003BD"/>
                </a:solidFill>
              </a:rPr>
              <a:t>dB) </a:t>
            </a:r>
            <a:endParaRPr lang="el-GR" sz="1400" b="1" dirty="0" smtClean="0">
              <a:solidFill>
                <a:srgbClr val="1003BD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</a:t>
            </a:r>
            <a:r>
              <a:rPr lang="en-US" sz="1400" b="1" dirty="0" smtClean="0">
                <a:solidFill>
                  <a:srgbClr val="1003BD"/>
                </a:solidFill>
              </a:rPr>
              <a:t>max </a:t>
            </a:r>
            <a:r>
              <a:rPr lang="el-GR" sz="1400" b="1" dirty="0" smtClean="0">
                <a:solidFill>
                  <a:srgbClr val="1003BD"/>
                </a:solidFill>
              </a:rPr>
              <a:t>Δφ: 15.5%</a:t>
            </a:r>
          </a:p>
          <a:p>
            <a:pPr algn="just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απόδοση = 27.4%</a:t>
            </a:r>
          </a:p>
        </p:txBody>
      </p:sp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572000"/>
            <a:ext cx="2772000" cy="198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343400" y="3124200"/>
            <a:ext cx="18288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FF0000"/>
                </a:solidFill>
              </a:rPr>
              <a:t> Αποκλίσεις ισχύος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1" algn="ctr"/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l-GR" sz="1400" b="1" dirty="0" smtClean="0">
                <a:solidFill>
                  <a:srgbClr val="FF0000"/>
                </a:solidFill>
              </a:rPr>
              <a:t>τροφοδοσίας</a:t>
            </a:r>
          </a:p>
          <a:p>
            <a:pPr marL="0" lvl="1" algn="ctr"/>
            <a:r>
              <a:rPr lang="el-GR" sz="1400" b="1" dirty="0" smtClean="0">
                <a:solidFill>
                  <a:srgbClr val="FF0000"/>
                </a:solidFill>
              </a:rPr>
              <a:t>  μεταξύ συμμετρικών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0" lvl="1" algn="ctr"/>
            <a:r>
              <a:rPr lang="el-GR" sz="1400" b="1" dirty="0" smtClean="0">
                <a:solidFill>
                  <a:srgbClr val="FF0000"/>
                </a:solidFill>
              </a:rPr>
              <a:t>κεραιών : ≤2.5</a:t>
            </a:r>
            <a:r>
              <a:rPr lang="en-US" sz="1400" b="1" dirty="0" smtClean="0">
                <a:solidFill>
                  <a:srgbClr val="FF0000"/>
                </a:solidFill>
              </a:rPr>
              <a:t>dB</a:t>
            </a:r>
            <a:endParaRPr lang="el-GR" sz="1400" dirty="0"/>
          </a:p>
        </p:txBody>
      </p:sp>
      <p:pic>
        <p:nvPicPr>
          <p:cNvPr id="7" name="Picture 6" descr="C:\Documents and Settings\user\My Documents\MICROWAVES2\DIDAKTORIKO\Kefalaio_5\Kefalaio_5_figures\4x4\Re-exposure of inputports_meas.jpg"/>
          <p:cNvPicPr>
            <a:picLocks noChangeAspect="1"/>
          </p:cNvPicPr>
          <p:nvPr/>
        </p:nvPicPr>
        <p:blipFill>
          <a:blip r:embed="rId5" cstate="print"/>
          <a:srcRect b="1809"/>
          <a:stretch>
            <a:fillRect/>
          </a:stretch>
        </p:blipFill>
        <p:spPr bwMode="auto">
          <a:xfrm>
            <a:off x="6172200" y="990600"/>
            <a:ext cx="2770632" cy="157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945" t="2520" r="945" b="2520"/>
          <a:stretch>
            <a:fillRect/>
          </a:stretch>
        </p:blipFill>
        <p:spPr bwMode="auto">
          <a:xfrm>
            <a:off x="533399" y="4800597"/>
            <a:ext cx="4859388" cy="17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:\Documents and Settings\user\My Documents\MICROWAVES2\DIDAKTORIKO\Kefalaio_5\Kefalaio_5_figures\Re-exposure of 4x4_phot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38199"/>
            <a:ext cx="3950208" cy="27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838200"/>
            <a:ext cx="2362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Συντελ. ανάκλ. : &lt;-20</a:t>
            </a:r>
            <a:r>
              <a:rPr lang="en-US" sz="1600" b="1" dirty="0" smtClean="0">
                <a:solidFill>
                  <a:srgbClr val="FF0000"/>
                </a:solidFill>
              </a:rPr>
              <a:t>dB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" y="3962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l-GR" sz="1600" b="1" dirty="0" smtClean="0"/>
              <a:t>Μελλοντική βελτίωση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/>
              <a:t> Τοποθέτηση θυρών εισόδου στο μέσον</a:t>
            </a:r>
          </a:p>
          <a:p>
            <a:pPr lvl="1"/>
            <a:r>
              <a:rPr lang="el-GR" sz="1400" b="1" dirty="0" smtClean="0"/>
              <a:t>   της αλυσίδας των διατάξεων</a:t>
            </a:r>
            <a:endParaRPr lang="el-GR" sz="14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971800" y="5410200"/>
            <a:ext cx="9906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971800" y="6172200"/>
            <a:ext cx="9906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5\Kefalaio_5_figures\4x4\Re-exposure of allbeams04lo_meas.jpg"/>
          <p:cNvPicPr>
            <a:picLocks noChangeAspect="1"/>
          </p:cNvPicPr>
          <p:nvPr/>
        </p:nvPicPr>
        <p:blipFill>
          <a:blip r:embed="rId2" cstate="print"/>
          <a:srcRect b="1227"/>
          <a:stretch>
            <a:fillRect/>
          </a:stretch>
        </p:blipFill>
        <p:spPr bwMode="auto">
          <a:xfrm>
            <a:off x="152400" y="3276600"/>
            <a:ext cx="4297680" cy="27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My Documents\MICROWAVES2\DIDAKTORIKO\Kefalaio_5\Kefalaio_5_figures\4x4\Re-exposure of allbeams04lo_sim.jpg"/>
          <p:cNvPicPr>
            <a:picLocks noChangeAspect="1"/>
          </p:cNvPicPr>
          <p:nvPr/>
        </p:nvPicPr>
        <p:blipFill>
          <a:blip r:embed="rId3" cstate="print"/>
          <a:srcRect b="1302"/>
          <a:stretch>
            <a:fillRect/>
          </a:stretch>
        </p:blipFill>
        <p:spPr bwMode="auto">
          <a:xfrm>
            <a:off x="4572000" y="3276600"/>
            <a:ext cx="4572000" cy="272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914400"/>
            <a:ext cx="3962400" cy="196977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l-GR" b="1" dirty="0" smtClean="0"/>
              <a:t> Μετρούμενοι συντελεστές διέγερσης</a:t>
            </a:r>
            <a:endParaRPr lang="en-US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SLL: </a:t>
            </a:r>
            <a:endParaRPr lang="el-GR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009900"/>
                </a:solidFill>
              </a:rPr>
              <a:t> </a:t>
            </a:r>
            <a:r>
              <a:rPr lang="en-US" sz="1600" b="1" dirty="0" smtClean="0">
                <a:solidFill>
                  <a:srgbClr val="009900"/>
                </a:solidFill>
              </a:rPr>
              <a:t>1R, 1L : &lt; -</a:t>
            </a:r>
            <a:r>
              <a:rPr lang="el-GR" sz="1600" b="1" dirty="0" smtClean="0">
                <a:solidFill>
                  <a:srgbClr val="009900"/>
                </a:solidFill>
              </a:rPr>
              <a:t>26</a:t>
            </a:r>
            <a:r>
              <a:rPr lang="en-US" sz="1600" b="1" dirty="0" smtClean="0">
                <a:solidFill>
                  <a:srgbClr val="009900"/>
                </a:solidFill>
              </a:rPr>
              <a:t>dB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9900"/>
                </a:solidFill>
              </a:rPr>
              <a:t> 2R, 2L : &lt; -1</a:t>
            </a:r>
            <a:r>
              <a:rPr lang="el-GR" sz="1600" b="1" dirty="0" smtClean="0">
                <a:solidFill>
                  <a:srgbClr val="009900"/>
                </a:solidFill>
              </a:rPr>
              <a:t>7</a:t>
            </a:r>
            <a:r>
              <a:rPr lang="en-US" sz="1600" b="1" dirty="0" smtClean="0">
                <a:solidFill>
                  <a:srgbClr val="009900"/>
                </a:solidFill>
              </a:rPr>
              <a:t>dB</a:t>
            </a:r>
            <a:endParaRPr lang="el-GR" sz="1600" b="1" dirty="0" smtClean="0">
              <a:solidFill>
                <a:srgbClr val="009900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n-US" b="1" dirty="0" smtClean="0">
                <a:solidFill>
                  <a:srgbClr val="1003BD"/>
                </a:solidFill>
              </a:rPr>
              <a:t>Grating lobe : &lt; -15dB</a:t>
            </a:r>
            <a:endParaRPr lang="el-GR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D = 10.</a:t>
            </a:r>
            <a:r>
              <a:rPr lang="el-GR" b="1" dirty="0" smtClean="0">
                <a:solidFill>
                  <a:srgbClr val="1003BD"/>
                </a:solidFill>
              </a:rPr>
              <a:t>7</a:t>
            </a:r>
            <a:r>
              <a:rPr lang="en-US" b="1" dirty="0" smtClean="0">
                <a:solidFill>
                  <a:srgbClr val="1003BD"/>
                </a:solidFill>
              </a:rPr>
              <a:t>dB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HPBW = 3</a:t>
            </a:r>
            <a:r>
              <a:rPr lang="el-GR" b="1" dirty="0" smtClean="0">
                <a:solidFill>
                  <a:srgbClr val="1003BD"/>
                </a:solidFill>
              </a:rPr>
              <a:t>7</a:t>
            </a:r>
            <a:r>
              <a:rPr lang="en-US" b="1" baseline="30000" dirty="0" smtClean="0">
                <a:solidFill>
                  <a:srgbClr val="1003BD"/>
                </a:solidFill>
              </a:rPr>
              <a:t>o</a:t>
            </a:r>
            <a:endParaRPr lang="en-US" b="1" dirty="0" smtClean="0">
              <a:solidFill>
                <a:srgbClr val="1003B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000" b="1" dirty="0" smtClean="0"/>
              <a:t> Διαγράμματα ακτινοβολίας Ασύμμετρου Πίνακα </a:t>
            </a:r>
            <a:r>
              <a:rPr lang="en-US" sz="2000" b="1" dirty="0" smtClean="0"/>
              <a:t>Butler 4x4</a:t>
            </a:r>
            <a:endParaRPr lang="el-GR" sz="2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11" name="Picture 10" descr="C:\Documents and Settings\user\My Documents\MICROWAVES2\DIDAKTORIKO\Kefalaio_4\Kefalaio_4_figures\Unequal_Butler\Re-exposure of allbeams_ideal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838200"/>
            <a:ext cx="2687089" cy="227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30480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Συντελεστές διέγερσης : </a:t>
            </a:r>
            <a:r>
              <a:rPr lang="el-GR" sz="1400" b="1" i="1" dirty="0" smtClean="0"/>
              <a:t>μετρήσεις</a:t>
            </a:r>
            <a:endParaRPr lang="el-GR" sz="1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30480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Συντελεστές διέγερσης : </a:t>
            </a:r>
            <a:r>
              <a:rPr lang="el-GR" sz="1400" b="1" i="1" dirty="0" smtClean="0"/>
              <a:t>προσομοίωση</a:t>
            </a:r>
            <a:endParaRPr lang="el-GR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1295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Ιδανικά</a:t>
            </a:r>
            <a:endParaRPr lang="el-GR" sz="1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5943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d=0.4</a:t>
            </a:r>
            <a:r>
              <a:rPr lang="el-GR" sz="1600" b="1" dirty="0" smtClean="0"/>
              <a:t>λο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624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Ερευνητικό Υπόβαθρο</a:t>
            </a:r>
            <a:endParaRPr lang="el-GR" sz="2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09600"/>
            <a:ext cx="4953000" cy="5386090"/>
          </a:xfrm>
          <a:prstGeom prst="rect">
            <a:avLst/>
          </a:prstGeom>
          <a:solidFill>
            <a:schemeClr val="bg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n-US" b="1" dirty="0" smtClean="0"/>
              <a:t> </a:t>
            </a:r>
            <a:r>
              <a:rPr lang="el-GR" b="1" dirty="0" smtClean="0"/>
              <a:t>Πίνακας </a:t>
            </a:r>
            <a:r>
              <a:rPr lang="en-US" b="1" dirty="0" smtClean="0"/>
              <a:t>Butler – </a:t>
            </a:r>
            <a:r>
              <a:rPr lang="el-GR" b="1" dirty="0" smtClean="0"/>
              <a:t>Διέγερση πολλαπλών θυρών </a:t>
            </a:r>
            <a:endParaRPr lang="en-US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Butler, Electronic Design, 1961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White, IEEE Trans AP, 1962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MIT Lincoln Lab, 1960-65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Siachallou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et al, IEEE AP Mag., vol.46, no.1,2004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Μελέτη/προσομοίωση συστήματος</a:t>
            </a:r>
          </a:p>
          <a:p>
            <a:pPr algn="just">
              <a:buBlip>
                <a:blip r:embed="rId3"/>
              </a:buBlip>
            </a:pPr>
            <a:r>
              <a:rPr lang="en-US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/>
              <a:t>Πίνακας </a:t>
            </a:r>
            <a:r>
              <a:rPr lang="en-US" b="1" dirty="0" smtClean="0"/>
              <a:t>Butler – </a:t>
            </a:r>
            <a:r>
              <a:rPr lang="el-GR" b="1" dirty="0" smtClean="0"/>
              <a:t>Διαίρεση ισχύος εξόδου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Shelton, IEEE Trans. AP, vol.17, 1969.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endParaRPr lang="en-US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Gruszczynski et al, IEEE AP-Letters, vol. 5, 2006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Li et al, Electron. Letters, vol. 40, no. 5, 2004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Πρόσθετα κυκλώματα 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Αύξηση αριθμού κεραιών</a:t>
            </a:r>
            <a:endParaRPr lang="el-GR" b="1" dirty="0" smtClean="0">
              <a:solidFill>
                <a:srgbClr val="1003BD"/>
              </a:solidFill>
            </a:endParaRPr>
          </a:p>
          <a:p>
            <a:pPr algn="just">
              <a:buBlip>
                <a:blip r:embed="rId3"/>
              </a:buBlip>
            </a:pPr>
            <a:r>
              <a:rPr lang="el-GR" b="1" dirty="0" smtClean="0">
                <a:solidFill>
                  <a:srgbClr val="FF0000"/>
                </a:solidFill>
              </a:rPr>
              <a:t> Πίνακας </a:t>
            </a:r>
            <a:r>
              <a:rPr lang="en-US" b="1" dirty="0" smtClean="0">
                <a:solidFill>
                  <a:srgbClr val="FF0000"/>
                </a:solidFill>
              </a:rPr>
              <a:t>Butler </a:t>
            </a:r>
            <a:r>
              <a:rPr lang="el-GR" b="1" dirty="0" smtClean="0">
                <a:solidFill>
                  <a:srgbClr val="FF0000"/>
                </a:solidFill>
              </a:rPr>
              <a:t>ανομ. κατανομής τροφοδοσίας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Fragola et al,  2001 IEEE AP-S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Συντηρητική μέθοδος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SLL &gt; -20dB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algn="just">
              <a:buBlip>
                <a:blip r:embed="rId3"/>
              </a:buBlip>
            </a:pPr>
            <a:r>
              <a:rPr lang="el-GR" b="1" dirty="0" smtClean="0"/>
              <a:t> Ολίσθηση ακολουθίας φάσης εξόδου</a:t>
            </a:r>
            <a:endParaRPr lang="en-US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Chiang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et al, IEEE Trans. AP, vol. 58,  no. 2, 2010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Μεταβαλλόμενος φασηθέτης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Πολυπλοκότητα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-13.2</a:t>
            </a:r>
            <a:r>
              <a:rPr lang="en-US" sz="1600" b="1" dirty="0" smtClean="0">
                <a:solidFill>
                  <a:srgbClr val="1003BD"/>
                </a:solidFill>
              </a:rPr>
              <a:t>dB SLL</a:t>
            </a:r>
            <a:endParaRPr lang="el-GR" sz="1600" b="1" dirty="0" smtClean="0">
              <a:solidFill>
                <a:srgbClr val="1003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609600"/>
            <a:ext cx="3657600" cy="1846659"/>
          </a:xfrm>
          <a:prstGeom prst="rect">
            <a:avLst/>
          </a:prstGeom>
          <a:solidFill>
            <a:schemeClr val="bg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l-GR" b="1" dirty="0" smtClean="0"/>
              <a:t> Πίνακας </a:t>
            </a:r>
            <a:r>
              <a:rPr lang="en-US" b="1" dirty="0" smtClean="0"/>
              <a:t>Nolen</a:t>
            </a:r>
            <a:endParaRPr lang="el-GR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Nolen, PhD thesis, 1965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Cummings, MIT Lincoln Lab, 1978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Fonseca, EuCAP 2010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Ανομοιόμορφη κατανομή</a:t>
            </a:r>
          </a:p>
          <a:p>
            <a:pPr lvl="2"/>
            <a:r>
              <a:rPr lang="el-GR" sz="1600" b="1" dirty="0" smtClean="0">
                <a:solidFill>
                  <a:srgbClr val="1003BD"/>
                </a:solidFill>
              </a:rPr>
              <a:t>   τροφοδοσίας</a:t>
            </a:r>
          </a:p>
          <a:p>
            <a:pPr lvl="3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Nx2N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>
            <a:off x="4876800" y="4038600"/>
            <a:ext cx="4038600" cy="1354217"/>
          </a:xfrm>
          <a:prstGeom prst="rect">
            <a:avLst/>
          </a:prstGeom>
          <a:solidFill>
            <a:schemeClr val="bg2"/>
          </a:solidFill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/>
              <a:t>Οπτική Διαμόρφωση Δέσμης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Yao, J. Light. Tech., vol. 27, no. 3, 2009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1003BD"/>
                </a:solidFill>
              </a:rPr>
              <a:t> Vilcot et al, Microwave Photonics; </a:t>
            </a:r>
          </a:p>
          <a:p>
            <a:pPr lvl="1" algn="just"/>
            <a:r>
              <a:rPr lang="en-US" sz="1600" b="1" dirty="0" smtClean="0">
                <a:solidFill>
                  <a:srgbClr val="1003BD"/>
                </a:solidFill>
              </a:rPr>
              <a:t>   From Components to Applications and</a:t>
            </a:r>
          </a:p>
          <a:p>
            <a:pPr lvl="1" algn="just"/>
            <a:r>
              <a:rPr lang="en-US" sz="1600" b="1" dirty="0" smtClean="0">
                <a:solidFill>
                  <a:srgbClr val="1003BD"/>
                </a:solidFill>
              </a:rPr>
              <a:t>   Systems, 2003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4800600" y="2590800"/>
            <a:ext cx="4343400" cy="1107996"/>
          </a:xfrm>
          <a:prstGeom prst="rect">
            <a:avLst/>
          </a:prstGeom>
          <a:solidFill>
            <a:schemeClr val="bg2"/>
          </a:solidFill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l-GR" b="1" dirty="0" smtClean="0"/>
              <a:t> Πίνακας </a:t>
            </a:r>
            <a:r>
              <a:rPr lang="en-US" b="1" dirty="0" smtClean="0"/>
              <a:t>Butler – </a:t>
            </a:r>
            <a:r>
              <a:rPr lang="el-GR" b="1" dirty="0" smtClean="0"/>
              <a:t>Κυκλικές συστοιχίες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Sheleg, Proc. IEEE, vol.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56, no.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11,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1968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Skahill, IEEE Trans. AP, vol.</a:t>
            </a:r>
            <a:r>
              <a:rPr lang="el-GR" sz="1600" b="1" dirty="0" smtClean="0">
                <a:solidFill>
                  <a:srgbClr val="1003BD"/>
                </a:solidFill>
              </a:rPr>
              <a:t>2</a:t>
            </a:r>
            <a:r>
              <a:rPr lang="en-US" sz="1600" b="1" dirty="0" smtClean="0">
                <a:solidFill>
                  <a:srgbClr val="1003BD"/>
                </a:solidFill>
              </a:rPr>
              <a:t>3, no.2,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1975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2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Μεταγωγή της διέγερσης</a:t>
            </a:r>
            <a:endParaRPr lang="en-US" sz="1600" b="1" dirty="0" smtClean="0">
              <a:solidFill>
                <a:srgbClr val="1003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Documents and Settings\user\My Documents\MICROWAVES2\DIDAKTORIKO\Kefalaio_5\Kefalaio_5_figures\Re-exposure of 8x8_bric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2304288" cy="249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50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5\Kefalaio_5_figures\8x8\Re-exposure of 4x8_sub_1.jpg"/>
          <p:cNvPicPr>
            <a:picLocks noChangeAspect="1"/>
          </p:cNvPicPr>
          <p:nvPr/>
        </p:nvPicPr>
        <p:blipFill>
          <a:blip r:embed="rId3" cstate="print"/>
          <a:srcRect l="787"/>
          <a:stretch>
            <a:fillRect/>
          </a:stretch>
        </p:blipFill>
        <p:spPr bwMode="auto">
          <a:xfrm>
            <a:off x="4038600" y="1219200"/>
            <a:ext cx="4955600" cy="193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5\Kefalaio_5_figures\8x8\Re-exposure of 4x8_sub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429000"/>
            <a:ext cx="4951476" cy="196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600" y="457200"/>
            <a:ext cx="8915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Σχεδιασμός και Προσομοίωση Ασύμμετρου Πίνακα 8</a:t>
            </a:r>
            <a:r>
              <a:rPr lang="en-US" sz="2000" b="1" dirty="0" smtClean="0"/>
              <a:t>x</a:t>
            </a:r>
            <a:r>
              <a:rPr lang="el-GR" sz="2000" b="1" dirty="0" smtClean="0"/>
              <a:t>8</a:t>
            </a:r>
            <a:r>
              <a:rPr lang="en-US" sz="2000" b="1" dirty="0" smtClean="0"/>
              <a:t> </a:t>
            </a:r>
            <a:r>
              <a:rPr lang="el-GR" sz="2000" b="1" dirty="0" smtClean="0"/>
              <a:t>Τύπου </a:t>
            </a:r>
            <a:r>
              <a:rPr lang="en-US" sz="2000" b="1" dirty="0" smtClean="0"/>
              <a:t>Nolen</a:t>
            </a:r>
            <a:endParaRPr lang="el-GR" sz="2000" b="1" dirty="0" smtClean="0"/>
          </a:p>
          <a:p>
            <a:pPr lvl="6">
              <a:buBlip>
                <a:blip r:embed="rId6"/>
              </a:buBlip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f</a:t>
            </a:r>
            <a:r>
              <a:rPr lang="el-GR" sz="1600" b="1" baseline="-25000" dirty="0" smtClean="0">
                <a:solidFill>
                  <a:srgbClr val="1003BD"/>
                </a:solidFill>
              </a:rPr>
              <a:t>ο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= 3GHz</a:t>
            </a:r>
          </a:p>
          <a:p>
            <a:pPr lvl="6">
              <a:buBlip>
                <a:blip r:embed="rId6"/>
              </a:buBlip>
            </a:pPr>
            <a:r>
              <a:rPr lang="en-US" sz="1600" b="1" dirty="0" smtClean="0">
                <a:solidFill>
                  <a:srgbClr val="1003BD"/>
                </a:solidFill>
              </a:rPr>
              <a:t> Chebyshev -30dB</a:t>
            </a:r>
          </a:p>
          <a:p>
            <a:pPr lvl="6">
              <a:buBlip>
                <a:blip r:embed="rId6"/>
              </a:buBlip>
            </a:pPr>
            <a:r>
              <a:rPr lang="en-US" sz="1600" b="1" dirty="0" smtClean="0">
                <a:solidFill>
                  <a:srgbClr val="1003BD"/>
                </a:solidFill>
              </a:rPr>
              <a:t> 2 (4x8)</a:t>
            </a:r>
            <a:r>
              <a:rPr lang="el-GR" sz="1600" b="1" dirty="0" smtClean="0">
                <a:solidFill>
                  <a:srgbClr val="1003BD"/>
                </a:solidFill>
              </a:rPr>
              <a:t> υπο-κυκλώματα</a:t>
            </a:r>
          </a:p>
        </p:txBody>
      </p:sp>
      <p:pic>
        <p:nvPicPr>
          <p:cNvPr id="8" name="Picture 7" descr="C:\Documents and Settings\user\My Documents\MICROWAVES2\DIDAKTORIKO\Kefalaio_5\Kefalaio_5_figures\8x8\Re-exposure of allbeams0425lo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57600"/>
            <a:ext cx="3950208" cy="275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Arrow Connector 11"/>
          <p:cNvCxnSpPr>
            <a:endCxn id="6" idx="1"/>
          </p:cNvCxnSpPr>
          <p:nvPr/>
        </p:nvCxnSpPr>
        <p:spPr>
          <a:xfrm flipV="1">
            <a:off x="2057400" y="2188568"/>
            <a:ext cx="1981200" cy="97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28800" y="2590800"/>
            <a:ext cx="2209800" cy="990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19400" y="6400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d=0.425</a:t>
            </a:r>
            <a:r>
              <a:rPr lang="el-GR" sz="1600" b="1" dirty="0" smtClean="0"/>
              <a:t>λο, </a:t>
            </a:r>
            <a:r>
              <a:rPr lang="en-US" sz="1600" b="1" dirty="0" smtClean="0"/>
              <a:t>GLL=SLL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Ασύμμετρα Δικτυώματα Τύπου Πίνακα </a:t>
            </a:r>
            <a:r>
              <a:rPr lang="en-US" sz="2600" b="1" dirty="0" smtClean="0"/>
              <a:t>Nolen</a:t>
            </a:r>
            <a:endParaRPr lang="el-GR" sz="2600" b="1" dirty="0"/>
          </a:p>
        </p:txBody>
      </p:sp>
      <p:pic>
        <p:nvPicPr>
          <p:cNvPr id="7" name="Picture 6" descr="C:\Documents and Settings\user\My Documents\MICROWAVES2\DIDAKTORIKO\Kefalaio_5\Kefalaio_5_figures\8x8\Re-exposure of 4x8_SLPS_1.jpg"/>
          <p:cNvPicPr>
            <a:picLocks noChangeAspect="1"/>
          </p:cNvPicPr>
          <p:nvPr/>
        </p:nvPicPr>
        <p:blipFill>
          <a:blip r:embed="rId2" cstate="print"/>
          <a:srcRect l="984"/>
          <a:stretch>
            <a:fillRect/>
          </a:stretch>
        </p:blipFill>
        <p:spPr bwMode="auto">
          <a:xfrm>
            <a:off x="5155704" y="1066800"/>
            <a:ext cx="3988296" cy="241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s and Settings\user\My Documents\MICROWAVES2\DIDAKTORIKO\Kefalaio_5\Kefalaio_5_figures\8x8\Re-exposure of 4x8_DO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848814" cy="198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5\Kefalaio_5_figures\8x8\Re-exposure of 4x8_SLPS cop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29000"/>
            <a:ext cx="2743200" cy="326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:\Documents and Settings\user\My Documents\MICROWAVES2\DIDAKTORIKO\Kefalaio_5\Kefalaio_5_figures\8x8\Re-exposure of 4x8_SLPS_2.jpg"/>
          <p:cNvPicPr>
            <a:picLocks noChangeAspect="1"/>
          </p:cNvPicPr>
          <p:nvPr/>
        </p:nvPicPr>
        <p:blipFill>
          <a:blip r:embed="rId5" cstate="print"/>
          <a:srcRect l="984" r="984"/>
          <a:stretch>
            <a:fillRect/>
          </a:stretch>
        </p:blipFill>
        <p:spPr bwMode="auto">
          <a:xfrm>
            <a:off x="5155733" y="4038600"/>
            <a:ext cx="3988267" cy="238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2971800" y="4876800"/>
            <a:ext cx="21336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0" y="457200"/>
            <a:ext cx="891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l-GR" sz="2000" b="1" dirty="0" smtClean="0"/>
              <a:t> Σχεδιασμός και Προσομοίωση Ασύμμετρου Πίνακα 4</a:t>
            </a:r>
            <a:r>
              <a:rPr lang="en-US" sz="2000" b="1" dirty="0" smtClean="0"/>
              <a:t>x</a:t>
            </a:r>
            <a:r>
              <a:rPr lang="el-GR" sz="2000" b="1" dirty="0" smtClean="0"/>
              <a:t>8</a:t>
            </a:r>
            <a:r>
              <a:rPr lang="en-US" sz="2000" b="1" dirty="0" smtClean="0"/>
              <a:t> </a:t>
            </a:r>
            <a:r>
              <a:rPr lang="el-GR" sz="2000" b="1" dirty="0" smtClean="0"/>
              <a:t>Τύπου </a:t>
            </a:r>
            <a:r>
              <a:rPr lang="en-US" sz="2000" b="1" dirty="0" smtClean="0"/>
              <a:t>Nolen</a:t>
            </a:r>
          </a:p>
          <a:p>
            <a:pPr lvl="1">
              <a:buBlip>
                <a:blip r:embed="rId7"/>
              </a:buBlip>
            </a:pPr>
            <a:r>
              <a:rPr lang="en-US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>
                <a:solidFill>
                  <a:srgbClr val="1003BD"/>
                </a:solidFill>
              </a:rPr>
              <a:t>Χαμηλό </a:t>
            </a:r>
            <a:r>
              <a:rPr lang="en-US" b="1" dirty="0" smtClean="0">
                <a:solidFill>
                  <a:srgbClr val="1003BD"/>
                </a:solidFill>
              </a:rPr>
              <a:t>CL : ≈ -10dB</a:t>
            </a:r>
          </a:p>
          <a:p>
            <a:pPr lvl="1">
              <a:buBlip>
                <a:blip r:embed="rId7"/>
              </a:buBlip>
            </a:pPr>
            <a:r>
              <a:rPr lang="en-US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>
                <a:solidFill>
                  <a:srgbClr val="1003BD"/>
                </a:solidFill>
              </a:rPr>
              <a:t>Ορθογώνιες διαδοχικές δέσμες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42672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Εφαρμογή ολίσθησης ακολουθίας φάσης</a:t>
            </a:r>
            <a:endParaRPr lang="el-GR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51054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 smtClean="0"/>
              <a:t> αύξηση δεσμών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/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μη-ορθογώνιες</a:t>
            </a:r>
            <a:endParaRPr lang="el-GR" sz="1600" b="1" dirty="0" smtClean="0"/>
          </a:p>
          <a:p>
            <a:pPr>
              <a:buFont typeface="Arial" pitchFamily="34" charset="0"/>
              <a:buChar char="•"/>
            </a:pPr>
            <a:r>
              <a:rPr lang="el-GR" sz="1600" b="1" dirty="0" smtClean="0"/>
              <a:t> αύξηση </a:t>
            </a:r>
            <a:r>
              <a:rPr lang="en-US" sz="1600" b="1" dirty="0" smtClean="0"/>
              <a:t>CL : -2dB</a:t>
            </a:r>
            <a:endParaRPr lang="el-GR" sz="1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8229600" y="3581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d=0.5</a:t>
            </a:r>
            <a:r>
              <a:rPr lang="el-GR" sz="1600" b="1" dirty="0" smtClean="0"/>
              <a:t>λο</a:t>
            </a:r>
            <a:endParaRPr lang="el-GR" sz="1600" b="1" dirty="0"/>
          </a:p>
        </p:txBody>
      </p:sp>
      <p:cxnSp>
        <p:nvCxnSpPr>
          <p:cNvPr id="17" name="Straight Arrow Connector 16"/>
          <p:cNvCxnSpPr/>
          <p:nvPr/>
        </p:nvCxnSpPr>
        <p:spPr>
          <a:xfrm rot="180000">
            <a:off x="7010400" y="838200"/>
            <a:ext cx="0" cy="609600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315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Σύγκριση Ασύμμετρων Δικτυωμάτων </a:t>
            </a:r>
            <a:r>
              <a:rPr lang="en-US" sz="2600" b="1" dirty="0" smtClean="0"/>
              <a:t>Butler - Nolen</a:t>
            </a:r>
            <a:endParaRPr lang="el-GR" sz="2600" b="1" dirty="0"/>
          </a:p>
        </p:txBody>
      </p:sp>
      <p:pic>
        <p:nvPicPr>
          <p:cNvPr id="181249" name="Picture 1"/>
          <p:cNvPicPr>
            <a:picLocks noChangeAspect="1" noChangeArrowheads="1"/>
          </p:cNvPicPr>
          <p:nvPr/>
        </p:nvPicPr>
        <p:blipFill>
          <a:blip r:embed="rId2" cstate="print"/>
          <a:srcRect l="1195" t="1568" r="1593" b="1568"/>
          <a:stretch>
            <a:fillRect/>
          </a:stretch>
        </p:blipFill>
        <p:spPr bwMode="auto">
          <a:xfrm>
            <a:off x="1524000" y="1219200"/>
            <a:ext cx="6151071" cy="466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5334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Αριθμός διατάξεων - Απώλειες</a:t>
            </a:r>
            <a:endParaRPr lang="el-GR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5800" y="2590800"/>
            <a:ext cx="838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5800" y="4648200"/>
            <a:ext cx="838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5800" y="3962400"/>
            <a:ext cx="8382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Σύμμορφες - Κυκλικές Συστοιχίες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334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Πολυρυθμικές Συστοιχίες Κυκλικού Δακτυλίου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b="1" dirty="0" smtClean="0">
                <a:solidFill>
                  <a:srgbClr val="1003BD"/>
                </a:solidFill>
              </a:rPr>
              <a:t> Διέγερση Ρυθμών Πεδίου από Πίνακα </a:t>
            </a:r>
            <a:r>
              <a:rPr lang="en-US" sz="2000" b="1" dirty="0" smtClean="0">
                <a:solidFill>
                  <a:srgbClr val="1003BD"/>
                </a:solidFill>
              </a:rPr>
              <a:t>Butler</a:t>
            </a:r>
            <a:endParaRPr lang="el-GR" sz="2000" b="1" dirty="0" smtClean="0">
              <a:solidFill>
                <a:srgbClr val="1003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1219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b="1" dirty="0" smtClean="0"/>
              <a:t> Αντιστοιχία κυκλικών – γραμμικών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Ρυθμός – Απλό Στοιχείο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Πεδίο ρυθμού – Πεδίο απλού στοιχείου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62200" y="2590800"/>
            <a:ext cx="304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67000" y="2286000"/>
            <a:ext cx="2667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600" b="1" i="1" dirty="0" smtClean="0"/>
              <a:t>Μακρινό πεδίο = </a:t>
            </a:r>
          </a:p>
          <a:p>
            <a:r>
              <a:rPr lang="el-GR" sz="1600" b="1" i="1" dirty="0" smtClean="0"/>
              <a:t>= άθροισμα πεδίων ρυθμών </a:t>
            </a:r>
            <a:endParaRPr lang="el-GR" sz="1600" b="1" i="1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 l="1181" t="9294" r="3543" b="6196"/>
          <a:stretch>
            <a:fillRect/>
          </a:stretch>
        </p:blipFill>
        <p:spPr bwMode="auto">
          <a:xfrm>
            <a:off x="152400" y="2209800"/>
            <a:ext cx="2207049" cy="74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:\Documents and Settings\user\My Documents\MICROWAVES2\PhD\Conformal\Sheleg\CircularButlermodepattern0\Re-exposure of mode0-1.jpg"/>
          <p:cNvPicPr>
            <a:picLocks noChangeAspect="1"/>
          </p:cNvPicPr>
          <p:nvPr/>
        </p:nvPicPr>
        <p:blipFill>
          <a:blip r:embed="rId4" cstate="print"/>
          <a:srcRect l="984" r="984"/>
          <a:stretch>
            <a:fillRect/>
          </a:stretch>
        </p:blipFill>
        <p:spPr bwMode="auto">
          <a:xfrm>
            <a:off x="228600" y="3581400"/>
            <a:ext cx="2447185" cy="2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28600" y="32766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Ρυθμός 0</a:t>
            </a:r>
            <a:endParaRPr lang="el-GR" sz="1600" b="1" dirty="0"/>
          </a:p>
        </p:txBody>
      </p:sp>
      <p:pic>
        <p:nvPicPr>
          <p:cNvPr id="18" name="Picture 17" descr="C:\Documents and Settings\user\My Documents\MICROWAVES2\PhD\Conformal\Sheleg\CircularButlermodepattern0\Re-exposure of mode2-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581400"/>
            <a:ext cx="2496312" cy="245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276600" y="32766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Ρυθμός +2</a:t>
            </a:r>
            <a:endParaRPr lang="el-GR" sz="1600" b="1" dirty="0"/>
          </a:p>
        </p:txBody>
      </p:sp>
      <p:pic>
        <p:nvPicPr>
          <p:cNvPr id="20" name="Picture 19" descr="C:\Documents and Settings\user\My Documents\MICROWAVES2\PhD\Conformal\Sheleg\CircularButlermodepattern0\Re-exposure of mode10-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581400"/>
            <a:ext cx="2496312" cy="247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400800" y="3276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Ρυθμός +12</a:t>
            </a:r>
            <a:endParaRPr lang="el-GR" sz="1600" b="1" dirty="0"/>
          </a:p>
        </p:txBody>
      </p:sp>
      <p:pic>
        <p:nvPicPr>
          <p:cNvPr id="22" name="Picture 21" descr="C:\Documents and Settings\user\My Documents\MICROWAVES2\DIDAKTORIKO\Kefalaio_6\Figures\Re-exposure of CIRCULAR-BUTLER2-hansen.jpg"/>
          <p:cNvPicPr>
            <a:picLocks noChangeAspect="1"/>
          </p:cNvPicPr>
          <p:nvPr/>
        </p:nvPicPr>
        <p:blipFill>
          <a:blip r:embed="rId7" cstate="print"/>
          <a:srcRect l="1406" t="1322" r="2812" b="1322"/>
          <a:stretch>
            <a:fillRect/>
          </a:stretch>
        </p:blipFill>
        <p:spPr bwMode="auto">
          <a:xfrm>
            <a:off x="6324600" y="533400"/>
            <a:ext cx="2452326" cy="265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:\Documents and Settings\user\My Documents\MICROWAVES2\DIDAKTORIKO\Kefalaio_6\Figures\Re-exposure of ring_commutation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2855423" cy="425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0"/>
            <a:ext cx="449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Κυκλικές Συστοιχίες Δακτυλίου</a:t>
            </a:r>
            <a:endParaRPr lang="el-GR" sz="2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33400"/>
            <a:ext cx="6400800" cy="954107"/>
          </a:xfrm>
          <a:prstGeom prst="rect">
            <a:avLst/>
          </a:prstGeom>
          <a:solidFill>
            <a:schemeClr val="bg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Ολίσθηση Διέγερσης – Ολίσθηση</a:t>
            </a:r>
            <a:r>
              <a:rPr lang="en-US" sz="2000" b="1" dirty="0" smtClean="0"/>
              <a:t>/</a:t>
            </a:r>
            <a:r>
              <a:rPr lang="el-GR" sz="2000" b="1" dirty="0" smtClean="0"/>
              <a:t>Στροφή Δέσμης</a:t>
            </a:r>
          </a:p>
          <a:p>
            <a:pPr lvl="1">
              <a:buBlip>
                <a:blip r:embed="rId4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Επιθυμητή στροφή δέσμης κατά γωνία θ = Μ(2π/Ν)</a:t>
            </a:r>
          </a:p>
          <a:p>
            <a:pPr lvl="1">
              <a:buBlip>
                <a:blip r:embed="rId4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Διέγερση ρυθμών με Δφ = Μ(2π/Ν) </a:t>
            </a:r>
            <a:endParaRPr lang="el-GR" b="1" dirty="0">
              <a:solidFill>
                <a:srgbClr val="1003BD"/>
              </a:solidFill>
            </a:endParaRPr>
          </a:p>
        </p:txBody>
      </p:sp>
      <p:pic>
        <p:nvPicPr>
          <p:cNvPr id="7" name="Picture 6" descr="C:\Documents and Settings\user\My Documents\MICROWAVES2\DIDAKTORIKO\Kefalaio_6\Figures\Re-exposure of ring3.jpg"/>
          <p:cNvPicPr>
            <a:picLocks noChangeAspect="1"/>
          </p:cNvPicPr>
          <p:nvPr/>
        </p:nvPicPr>
        <p:blipFill>
          <a:blip r:embed="rId5" cstate="print"/>
          <a:srcRect l="2953" t="2427" r="1968" b="2427"/>
          <a:stretch>
            <a:fillRect/>
          </a:stretch>
        </p:blipFill>
        <p:spPr bwMode="auto">
          <a:xfrm>
            <a:off x="4953000" y="2743200"/>
            <a:ext cx="3825371" cy="310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1600200"/>
            <a:ext cx="44196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n-US" b="1" dirty="0" smtClean="0"/>
              <a:t> </a:t>
            </a:r>
            <a:r>
              <a:rPr lang="el-GR" b="1" dirty="0" smtClean="0"/>
              <a:t>Ενεργά-ανενεργά στοιχεία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Ένα ποσοστό των στοιχείων συμμετέχει</a:t>
            </a:r>
          </a:p>
          <a:p>
            <a:pPr lvl="1" algn="just"/>
            <a:r>
              <a:rPr lang="el-GR" sz="1600" b="1" dirty="0" smtClean="0">
                <a:solidFill>
                  <a:srgbClr val="1003BD"/>
                </a:solidFill>
              </a:rPr>
              <a:t>  ενεργά στο σχηματισμό του διαγράμματος</a:t>
            </a:r>
          </a:p>
          <a:p>
            <a:pPr lvl="1" algn="just"/>
            <a:r>
              <a:rPr lang="el-GR" sz="1600" b="1" dirty="0" smtClean="0">
                <a:solidFill>
                  <a:srgbClr val="1003BD"/>
                </a:solidFill>
              </a:rPr>
              <a:t>  ακτινοβολίας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429000" y="4343400"/>
            <a:ext cx="1447800" cy="228600"/>
          </a:xfrm>
          <a:prstGeom prst="leftRightArrow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0"/>
            <a:ext cx="449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Κυκλικές Συστοιχίες Δακτυλίου</a:t>
            </a:r>
            <a:endParaRPr lang="el-GR" sz="2600" b="1" dirty="0"/>
          </a:p>
        </p:txBody>
      </p:sp>
      <p:pic>
        <p:nvPicPr>
          <p:cNvPr id="9" name="Picture 8" descr="C:\Documents and Settings\user\My Documents\MICROWAVES2\DIDAKTORIKO\Kefalaio_6\Figures\Re-exposure of ring_commutation1.jpg"/>
          <p:cNvPicPr>
            <a:picLocks noChangeAspect="1"/>
          </p:cNvPicPr>
          <p:nvPr/>
        </p:nvPicPr>
        <p:blipFill>
          <a:blip r:embed="rId2" cstate="print"/>
          <a:srcRect l="1968" t="2165" r="1968" b="2165"/>
          <a:stretch>
            <a:fillRect/>
          </a:stretch>
        </p:blipFill>
        <p:spPr bwMode="auto">
          <a:xfrm>
            <a:off x="5410200" y="228600"/>
            <a:ext cx="3513637" cy="318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:\Documents and Settings\user\My Documents\MICROWAVES2\DIDAKTORIKO\Kefalaio_6\Figures\Re-exposure of ring_commutation0.jpg"/>
          <p:cNvPicPr>
            <a:picLocks noChangeAspect="1"/>
          </p:cNvPicPr>
          <p:nvPr/>
        </p:nvPicPr>
        <p:blipFill>
          <a:blip r:embed="rId3" cstate="print"/>
          <a:srcRect l="984" b="939"/>
          <a:stretch>
            <a:fillRect/>
          </a:stretch>
        </p:blipFill>
        <p:spPr bwMode="auto">
          <a:xfrm>
            <a:off x="304800" y="3251626"/>
            <a:ext cx="3440529" cy="360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 flipH="1">
            <a:off x="2819400" y="4038600"/>
            <a:ext cx="9144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FF0000"/>
                </a:solidFill>
              </a:rPr>
              <a:t>γειτονικές υποσυστοιχίες</a:t>
            </a:r>
            <a:endParaRPr lang="el-GR" sz="12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C:\Documents and Settings\user\My Documents\MICROWAVES2\DIDAKTORIKO\Kefalaio_6\Figures\Re-exposure of ring_commutation2.jpg"/>
          <p:cNvPicPr>
            <a:picLocks noChangeAspect="1"/>
          </p:cNvPicPr>
          <p:nvPr/>
        </p:nvPicPr>
        <p:blipFill>
          <a:blip r:embed="rId4" cstate="print"/>
          <a:srcRect l="875" t="1103" b="1103"/>
          <a:stretch>
            <a:fillRect/>
          </a:stretch>
        </p:blipFill>
        <p:spPr bwMode="auto">
          <a:xfrm>
            <a:off x="4572000" y="3603416"/>
            <a:ext cx="4160372" cy="325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/>
          <p:cNvCxnSpPr/>
          <p:nvPr/>
        </p:nvCxnSpPr>
        <p:spPr>
          <a:xfrm flipH="1">
            <a:off x="7543800" y="4114800"/>
            <a:ext cx="990600" cy="68580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533400"/>
            <a:ext cx="5105400" cy="954107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Μεταγωγή της διέγερσης</a:t>
            </a:r>
          </a:p>
          <a:p>
            <a:pPr lvl="1">
              <a:buFont typeface="Wingdings" pitchFamily="2" charset="2"/>
              <a:buChar char="ü"/>
            </a:pPr>
            <a:r>
              <a:rPr lang="el-GR" b="1" dirty="0" smtClean="0">
                <a:solidFill>
                  <a:srgbClr val="1003BD"/>
                </a:solidFill>
              </a:rPr>
              <a:t> Χρήση δικτυώματος μικρότερης τάξης</a:t>
            </a:r>
          </a:p>
          <a:p>
            <a:pPr lvl="1">
              <a:buFont typeface="Wingdings" pitchFamily="2" charset="2"/>
              <a:buChar char="ü"/>
            </a:pPr>
            <a:r>
              <a:rPr lang="el-GR" b="1" dirty="0" smtClean="0">
                <a:solidFill>
                  <a:srgbClr val="FF0000"/>
                </a:solidFill>
              </a:rPr>
              <a:t> Χρήση διακοπτών/μεταγωγέων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1752600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b="1" dirty="0" smtClean="0"/>
              <a:t> Επικαλυπτόμενες υποσυστοιχίες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πυκνότερη κάλυψη δεσμών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FF0000"/>
                </a:solidFill>
              </a:rPr>
              <a:t> αύξηση πολυπλοκότητας διακοπτών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65810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rgbClr val="1003BD"/>
                </a:solidFill>
              </a:rPr>
              <a:t>επικαλυπτόμενες υποσυστοιχίες</a:t>
            </a:r>
            <a:endParaRPr lang="el-GR" sz="1200" b="1" dirty="0">
              <a:solidFill>
                <a:srgbClr val="1003BD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2700000">
            <a:off x="3541714" y="3130737"/>
            <a:ext cx="1831972" cy="215526"/>
          </a:xfrm>
          <a:prstGeom prst="rightArrow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56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Πολυρυθμική Συστοιχία Τροφοδοτούμενη από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6\Figures\Re-exposure of CIRCULAR-BUTLER.jpg"/>
          <p:cNvPicPr>
            <a:picLocks noChangeAspect="1"/>
          </p:cNvPicPr>
          <p:nvPr/>
        </p:nvPicPr>
        <p:blipFill>
          <a:blip r:embed="rId2" cstate="print"/>
          <a:srcRect b="880"/>
          <a:stretch>
            <a:fillRect/>
          </a:stretch>
        </p:blipFill>
        <p:spPr bwMode="auto">
          <a:xfrm>
            <a:off x="5867400" y="533400"/>
            <a:ext cx="3108960" cy="344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533400"/>
            <a:ext cx="3657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32 δίπολα σε μεταλλικό κύλινδρο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d = 0.5</a:t>
            </a:r>
            <a:r>
              <a:rPr lang="el-GR" sz="1600" b="1" dirty="0" smtClean="0">
                <a:solidFill>
                  <a:srgbClr val="1003BD"/>
                </a:solidFill>
              </a:rPr>
              <a:t>λο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Δ</a:t>
            </a:r>
            <a:r>
              <a:rPr lang="el-GR" sz="1600" b="1" i="1" dirty="0" smtClean="0">
                <a:solidFill>
                  <a:srgbClr val="1003BD"/>
                </a:solidFill>
              </a:rPr>
              <a:t>φ</a:t>
            </a:r>
            <a:r>
              <a:rPr lang="el-GR" sz="1600" b="1" dirty="0" smtClean="0">
                <a:solidFill>
                  <a:srgbClr val="1003BD"/>
                </a:solidFill>
              </a:rPr>
              <a:t> = 2π/32</a:t>
            </a:r>
            <a:endParaRPr lang="el-GR" sz="1600" b="1" i="1" dirty="0" smtClean="0">
              <a:solidFill>
                <a:srgbClr val="1003BD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n-US" sz="1600" b="1" dirty="0" smtClean="0">
                <a:solidFill>
                  <a:srgbClr val="1003BD"/>
                </a:solidFill>
              </a:rPr>
              <a:t>R = 2.55</a:t>
            </a:r>
            <a:r>
              <a:rPr lang="el-GR" sz="1600" b="1" dirty="0" smtClean="0">
                <a:solidFill>
                  <a:srgbClr val="1003BD"/>
                </a:solidFill>
              </a:rPr>
              <a:t>λο</a:t>
            </a:r>
          </a:p>
          <a:p>
            <a:pPr>
              <a:buBlip>
                <a:blip r:embed="rId3"/>
              </a:buBlip>
            </a:pPr>
            <a:r>
              <a:rPr lang="el-GR" sz="1600" b="1" dirty="0" smtClean="0">
                <a:solidFill>
                  <a:srgbClr val="1003BD"/>
                </a:solidFill>
              </a:rPr>
              <a:t> Πίνακας </a:t>
            </a:r>
            <a:r>
              <a:rPr lang="en-US" sz="1600" b="1" dirty="0" smtClean="0">
                <a:solidFill>
                  <a:srgbClr val="1003BD"/>
                </a:solidFill>
              </a:rPr>
              <a:t>Butler 32x32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>
              <a:buBlip>
                <a:blip r:embed="rId3"/>
              </a:buBlip>
            </a:pPr>
            <a:r>
              <a:rPr lang="el-GR" sz="1600" b="1" dirty="0" smtClean="0">
                <a:solidFill>
                  <a:srgbClr val="1003BD"/>
                </a:solidFill>
              </a:rPr>
              <a:t> 32 ρυθμοί πεδίου : -15 ÷ +16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219200"/>
            <a:ext cx="1832610" cy="57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209800"/>
            <a:ext cx="4844987" cy="59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90800" y="914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400" b="1" dirty="0" smtClean="0"/>
              <a:t> Δίπολο πάνω από μεταλλικό κύλινδρο</a:t>
            </a:r>
            <a:endParaRPr lang="el-GR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19400" y="19050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400" b="1" dirty="0" smtClean="0"/>
              <a:t> Διάγραμμα ακτινοβολίας συστοιχίας</a:t>
            </a:r>
            <a:endParaRPr lang="el-GR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0" y="3581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 smtClean="0"/>
              <a:t>* </a:t>
            </a:r>
            <a:r>
              <a:rPr lang="en-US" sz="1200" b="1" dirty="0" smtClean="0"/>
              <a:t>Sheleg, Proc. of the IEEE, </a:t>
            </a:r>
            <a:endParaRPr lang="el-GR" sz="1200" b="1" dirty="0" smtClean="0"/>
          </a:p>
          <a:p>
            <a:pPr algn="just"/>
            <a:r>
              <a:rPr lang="el-GR" sz="1200" b="1" dirty="0" smtClean="0"/>
              <a:t>   </a:t>
            </a:r>
            <a:r>
              <a:rPr lang="en-US" sz="1200" b="1" dirty="0" smtClean="0"/>
              <a:t>vol. 56, no. 1, 1968</a:t>
            </a:r>
            <a:endParaRPr lang="el-GR" sz="1200" b="1" dirty="0"/>
          </a:p>
        </p:txBody>
      </p:sp>
      <p:pic>
        <p:nvPicPr>
          <p:cNvPr id="30" name="Picture 29" descr="C:\Documents and Settings\user\My Documents\MICROWAVES2\PhD\Conformal\Sheleg\CircularButlermodepattern3\Re-exposure of sum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00400"/>
            <a:ext cx="2560320" cy="14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C:\Documents and Settings\user\My Documents\MICROWAVES2\PhD\Conformal\Sheleg\CircularButlermodepattern3\Re-exposure of sum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00600"/>
            <a:ext cx="2560320" cy="147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C:\Documents and Settings\user\My Documents\MICROWAVES2\PhD\Conformal\Sheleg\CircularButlermodepattern3\Re-exposure of sum1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1616" y="4800600"/>
            <a:ext cx="3072384" cy="173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C:\Documents and Settings\user\My Documents\MICROWAVES2\PhD\Conformal\Sheleg\CircularButlermodepattern3\Re-exposure of sum15plusmode1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4800600"/>
            <a:ext cx="3072384" cy="176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C:\Documents and Settings\user\My Documents\MICROWAVES2\PhD\Conformal\Sheleg\CircularButlermodepattern3\Re-exposure of sum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3200400"/>
            <a:ext cx="2560320" cy="150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609600" y="4876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Ρυθμοί: -7 ÷ +7</a:t>
            </a:r>
            <a:endParaRPr lang="el-GR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3276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Ρυθμοί: -2 ÷ +2</a:t>
            </a:r>
            <a:endParaRPr lang="el-GR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85800" y="3200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Ρυθμοί: -1 ÷ +1</a:t>
            </a:r>
            <a:endParaRPr lang="el-GR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124200" y="4876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Ρυθμοί: -15 ÷ +16</a:t>
            </a:r>
            <a:endParaRPr lang="el-GR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2819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11"/>
              </a:buBlip>
            </a:pPr>
            <a:r>
              <a:rPr lang="el-GR" sz="1600" b="1" dirty="0" smtClean="0"/>
              <a:t> Προσομοίωση -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/>
              <a:t>Άθροισμα ρυθμών</a:t>
            </a:r>
            <a:r>
              <a:rPr lang="en-US" sz="1600" b="1" dirty="0" smtClean="0"/>
              <a:t> </a:t>
            </a:r>
            <a:r>
              <a:rPr lang="el-GR" sz="1600" b="1" dirty="0" smtClean="0"/>
              <a:t>πεδίου</a:t>
            </a:r>
            <a:endParaRPr lang="el-GR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477000" y="4953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Ρυθμοί: -15 ÷ +15</a:t>
            </a:r>
            <a:endParaRPr lang="el-GR" sz="1400" b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7696200" y="4572000"/>
            <a:ext cx="838200" cy="121920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343400" y="4800600"/>
            <a:ext cx="838200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Arrow 45"/>
          <p:cNvSpPr/>
          <p:nvPr/>
        </p:nvSpPr>
        <p:spPr>
          <a:xfrm rot="2460000">
            <a:off x="6691288" y="4594786"/>
            <a:ext cx="744318" cy="162609"/>
          </a:xfrm>
          <a:prstGeom prst="rightArrow">
            <a:avLst/>
          </a:prstGeom>
          <a:solidFill>
            <a:srgbClr val="1003BD"/>
          </a:solidFill>
          <a:ln>
            <a:solidFill>
              <a:srgbClr val="10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TextBox 46"/>
          <p:cNvSpPr txBox="1"/>
          <p:nvPr/>
        </p:nvSpPr>
        <p:spPr>
          <a:xfrm>
            <a:off x="6248400" y="41148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βέλτιστη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PhD\Conformal\Sheleg\CircularButlermodepattern3\Re-exposure of manybeamsnew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447800"/>
            <a:ext cx="3200400" cy="251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Πολυρυθμική Συστοιχία Τροφοδοτούμενη από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600200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1600" b="1" dirty="0" smtClean="0"/>
              <a:t> Ομοιόμορφη διέγερση </a:t>
            </a:r>
          </a:p>
          <a:p>
            <a:r>
              <a:rPr lang="el-GR" sz="1600" b="1" dirty="0" smtClean="0"/>
              <a:t>    πλάτους ρυθμών φάσης </a:t>
            </a:r>
          </a:p>
          <a:p>
            <a:pPr lvl="1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Δίπολα</a:t>
            </a:r>
            <a:endParaRPr lang="el-GR" sz="1400" b="1" dirty="0" smtClean="0">
              <a:solidFill>
                <a:srgbClr val="FF0000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l-GR" sz="1400" b="1" dirty="0" smtClean="0">
                <a:solidFill>
                  <a:srgbClr val="FF0000"/>
                </a:solidFill>
              </a:rPr>
              <a:t> Υψηλό </a:t>
            </a:r>
            <a:r>
              <a:rPr lang="en-US" sz="1400" b="1" dirty="0" smtClean="0">
                <a:solidFill>
                  <a:srgbClr val="FF0000"/>
                </a:solidFill>
              </a:rPr>
              <a:t>RCS</a:t>
            </a:r>
            <a:endParaRPr lang="el-GR" sz="1400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400" b="1" dirty="0" smtClean="0">
                <a:solidFill>
                  <a:srgbClr val="1003BD"/>
                </a:solidFill>
              </a:rPr>
              <a:t> Ορθογ. μικροταιν. κεραίες</a:t>
            </a:r>
            <a:endParaRPr lang="el-GR" sz="1400" b="1" dirty="0" smtClean="0">
              <a:solidFill>
                <a:srgbClr val="119734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l-GR" sz="1400" b="1" dirty="0" smtClean="0">
                <a:solidFill>
                  <a:srgbClr val="119734"/>
                </a:solidFill>
              </a:rPr>
              <a:t> Χαμηλό </a:t>
            </a:r>
            <a:r>
              <a:rPr lang="en-US" sz="1400" b="1" dirty="0" smtClean="0">
                <a:solidFill>
                  <a:srgbClr val="119734"/>
                </a:solidFill>
              </a:rPr>
              <a:t>RCS</a:t>
            </a:r>
            <a:endParaRPr lang="el-GR" sz="1400" b="1" dirty="0">
              <a:solidFill>
                <a:srgbClr val="119734"/>
              </a:solidFill>
            </a:endParaRPr>
          </a:p>
        </p:txBody>
      </p:sp>
      <p:pic>
        <p:nvPicPr>
          <p:cNvPr id="8" name="Picture 7" descr="C:\Documents and Settings\user\My Documents\MICROWAVES2\PhD\Conformal\Sheleg\patch\Re-exposure of manybeamsn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447800"/>
            <a:ext cx="3200400" cy="255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00600" y="3048000"/>
            <a:ext cx="91440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l-GR" sz="900" b="1" dirty="0" smtClean="0">
                <a:solidFill>
                  <a:srgbClr val="C00000"/>
                </a:solidFill>
              </a:rPr>
              <a:t> Δίπολα</a:t>
            </a:r>
          </a:p>
          <a:p>
            <a:pPr algn="just">
              <a:buFont typeface="Arial" pitchFamily="34" charset="0"/>
              <a:buChar char="•"/>
            </a:pPr>
            <a:r>
              <a:rPr lang="el-GR" sz="900" b="1" dirty="0" smtClean="0">
                <a:solidFill>
                  <a:srgbClr val="C00000"/>
                </a:solidFill>
              </a:rPr>
              <a:t> </a:t>
            </a:r>
            <a:r>
              <a:rPr lang="en-US" sz="900" b="1" dirty="0" smtClean="0">
                <a:solidFill>
                  <a:srgbClr val="C00000"/>
                </a:solidFill>
              </a:rPr>
              <a:t>HPBW = 10</a:t>
            </a:r>
            <a:r>
              <a:rPr lang="en-US" sz="900" b="1" baseline="30000" dirty="0" smtClean="0">
                <a:solidFill>
                  <a:srgbClr val="C00000"/>
                </a:solidFill>
              </a:rPr>
              <a:t>o</a:t>
            </a:r>
          </a:p>
          <a:p>
            <a:pPr algn="just">
              <a:buFont typeface="Arial" pitchFamily="34" charset="0"/>
              <a:buChar char="•"/>
            </a:pPr>
            <a:r>
              <a:rPr lang="en-US" sz="900" b="1" dirty="0" smtClean="0">
                <a:solidFill>
                  <a:srgbClr val="C00000"/>
                </a:solidFill>
              </a:rPr>
              <a:t> SLL = -13dB</a:t>
            </a:r>
          </a:p>
          <a:p>
            <a:pPr algn="just">
              <a:buFont typeface="Arial" pitchFamily="34" charset="0"/>
              <a:buChar char="•"/>
            </a:pPr>
            <a:r>
              <a:rPr lang="en-US" sz="900" b="1" dirty="0" smtClean="0">
                <a:solidFill>
                  <a:srgbClr val="C00000"/>
                </a:solidFill>
              </a:rPr>
              <a:t> CL = -4dB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048000"/>
            <a:ext cx="137160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900" b="1" dirty="0" smtClean="0">
                <a:solidFill>
                  <a:srgbClr val="002060"/>
                </a:solidFill>
              </a:rPr>
              <a:t> </a:t>
            </a:r>
            <a:r>
              <a:rPr lang="el-GR" sz="900" b="1" dirty="0" smtClean="0">
                <a:solidFill>
                  <a:srgbClr val="002060"/>
                </a:solidFill>
              </a:rPr>
              <a:t>Ορθ. μικροτ. κεραίες</a:t>
            </a:r>
            <a:endParaRPr lang="en-US" sz="900" b="1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900" b="1" dirty="0" smtClean="0">
                <a:solidFill>
                  <a:srgbClr val="002060"/>
                </a:solidFill>
              </a:rPr>
              <a:t> HPBW = 13</a:t>
            </a:r>
            <a:r>
              <a:rPr lang="en-US" sz="900" b="1" baseline="30000" dirty="0" smtClean="0">
                <a:solidFill>
                  <a:srgbClr val="002060"/>
                </a:solidFill>
              </a:rPr>
              <a:t>o</a:t>
            </a:r>
          </a:p>
          <a:p>
            <a:pPr algn="just">
              <a:buFont typeface="Arial" pitchFamily="34" charset="0"/>
              <a:buChar char="•"/>
            </a:pPr>
            <a:r>
              <a:rPr lang="en-US" sz="900" b="1" baseline="30000" dirty="0" smtClean="0">
                <a:solidFill>
                  <a:srgbClr val="002060"/>
                </a:solidFill>
              </a:rPr>
              <a:t>  </a:t>
            </a:r>
            <a:r>
              <a:rPr lang="en-US" sz="900" b="1" dirty="0" smtClean="0">
                <a:solidFill>
                  <a:srgbClr val="002060"/>
                </a:solidFill>
              </a:rPr>
              <a:t>SLL ≈ -11dB</a:t>
            </a:r>
          </a:p>
          <a:p>
            <a:pPr algn="just">
              <a:buFont typeface="Arial" pitchFamily="34" charset="0"/>
              <a:buChar char="•"/>
            </a:pPr>
            <a:r>
              <a:rPr lang="en-US" sz="900" b="1" dirty="0" smtClean="0">
                <a:solidFill>
                  <a:srgbClr val="002060"/>
                </a:solidFill>
              </a:rPr>
              <a:t> CL = -2dB </a:t>
            </a:r>
            <a:endParaRPr lang="el-GR" sz="9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251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el-GR" sz="1600" b="1" dirty="0" smtClean="0"/>
              <a:t> Ανομοιόμορφη διέγερση </a:t>
            </a:r>
          </a:p>
          <a:p>
            <a:pPr algn="just"/>
            <a:r>
              <a:rPr lang="el-GR" sz="1600" b="1" dirty="0" smtClean="0"/>
              <a:t>    πλάτους ρυθμών φάσης </a:t>
            </a:r>
            <a:endParaRPr lang="en-US" sz="1600" b="1" dirty="0" smtClean="0"/>
          </a:p>
          <a:p>
            <a:pPr lvl="1" algn="just"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1003BD"/>
                </a:solidFill>
              </a:rPr>
              <a:t> </a:t>
            </a:r>
            <a:r>
              <a:rPr lang="el-GR" sz="1400" b="1" dirty="0" smtClean="0">
                <a:solidFill>
                  <a:srgbClr val="1003BD"/>
                </a:solidFill>
              </a:rPr>
              <a:t>Δίπολα</a:t>
            </a:r>
            <a:endParaRPr lang="el-GR" sz="1400" b="1" dirty="0">
              <a:solidFill>
                <a:srgbClr val="1003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457200"/>
            <a:ext cx="807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Προσομοίωση </a:t>
            </a:r>
            <a:endParaRPr lang="en-US" sz="20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Στροφή της δέσμης (Δφ = Μ(2π/32) = θ) </a:t>
            </a:r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Κατανομές πλάτους τροφοδοσίας ρυθμών φάσης </a:t>
            </a:r>
            <a:r>
              <a:rPr lang="en-US" sz="1600" b="1" dirty="0" smtClean="0"/>
              <a:t>(= </a:t>
            </a:r>
            <a:r>
              <a:rPr lang="el-GR" sz="1600" b="1" dirty="0" smtClean="0"/>
              <a:t>θυρών εισόδου πίνακα </a:t>
            </a:r>
            <a:r>
              <a:rPr lang="en-US" sz="1600" b="1" dirty="0" smtClean="0"/>
              <a:t>Butler)</a:t>
            </a:r>
          </a:p>
        </p:txBody>
      </p:sp>
      <p:pic>
        <p:nvPicPr>
          <p:cNvPr id="13" name="Picture 12" descr="C:\Documents and Settings\user\My Documents\MICROWAVES2\PhD\Conformal\Sheleg\CircularButlermodepattern3\lowSLL\Re-exposure of manybeams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114800"/>
            <a:ext cx="316800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:\Documents and Settings\user\My Documents\MICROWAVES2\PhD\Conformal\Sheleg\CircularButlermodepattern3\chebyshev_40dB\Re-exposure of manybeam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1888" y="4114801"/>
            <a:ext cx="3108960" cy="24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67200" y="5486400"/>
            <a:ext cx="1524000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000" b="1" dirty="0" smtClean="0">
                <a:solidFill>
                  <a:srgbClr val="1003BD"/>
                </a:solidFill>
              </a:rPr>
              <a:t> Β</a:t>
            </a:r>
            <a:r>
              <a:rPr lang="el-GR" sz="1000" b="1" baseline="-25000" dirty="0" smtClean="0">
                <a:solidFill>
                  <a:srgbClr val="1003BD"/>
                </a:solidFill>
              </a:rPr>
              <a:t>Κ </a:t>
            </a:r>
            <a:r>
              <a:rPr lang="el-GR" sz="1000" b="1" dirty="0" smtClean="0">
                <a:solidFill>
                  <a:srgbClr val="1003BD"/>
                </a:solidFill>
              </a:rPr>
              <a:t>= </a:t>
            </a:r>
            <a:r>
              <a:rPr lang="en-US" sz="1000" b="1" dirty="0" smtClean="0">
                <a:solidFill>
                  <a:srgbClr val="1003BD"/>
                </a:solidFill>
              </a:rPr>
              <a:t>cos</a:t>
            </a:r>
            <a:r>
              <a:rPr lang="en-US" sz="1000" b="1" baseline="30000" dirty="0" smtClean="0">
                <a:solidFill>
                  <a:srgbClr val="1003BD"/>
                </a:solidFill>
              </a:rPr>
              <a:t>2</a:t>
            </a:r>
            <a:r>
              <a:rPr lang="en-US" sz="1000" b="1" dirty="0" smtClean="0">
                <a:solidFill>
                  <a:srgbClr val="1003BD"/>
                </a:solidFill>
              </a:rPr>
              <a:t>(</a:t>
            </a:r>
            <a:r>
              <a:rPr lang="el-GR" sz="1000" b="1" dirty="0" smtClean="0">
                <a:solidFill>
                  <a:srgbClr val="1003BD"/>
                </a:solidFill>
              </a:rPr>
              <a:t>π</a:t>
            </a:r>
            <a:r>
              <a:rPr lang="en-US" sz="1000" b="1" dirty="0" smtClean="0">
                <a:solidFill>
                  <a:srgbClr val="1003BD"/>
                </a:solidFill>
              </a:rPr>
              <a:t>K/40)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1003BD"/>
                </a:solidFill>
              </a:rPr>
              <a:t> SLL = -28dB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1003BD"/>
                </a:solidFill>
              </a:rPr>
              <a:t> HPBW = 13</a:t>
            </a:r>
            <a:r>
              <a:rPr lang="en-US" sz="1000" b="1" baseline="30000" dirty="0" smtClean="0">
                <a:solidFill>
                  <a:srgbClr val="1003BD"/>
                </a:solidFill>
              </a:rPr>
              <a:t>o</a:t>
            </a:r>
            <a:endParaRPr lang="en-US" sz="1000" b="1" dirty="0" smtClean="0">
              <a:solidFill>
                <a:srgbClr val="1003BD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1003BD"/>
                </a:solidFill>
              </a:rPr>
              <a:t> CL = -2.5dB</a:t>
            </a:r>
            <a:endParaRPr lang="el-GR" sz="1000" b="1" dirty="0">
              <a:solidFill>
                <a:srgbClr val="1003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5562600"/>
            <a:ext cx="1371600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</a:rPr>
              <a:t>Chebyshev -40dB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 SLL = -31dB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 HPBW = 14</a:t>
            </a:r>
            <a:r>
              <a:rPr lang="en-US" sz="1000" b="1" baseline="30000" dirty="0" smtClean="0">
                <a:solidFill>
                  <a:srgbClr val="FF0000"/>
                </a:solidFill>
              </a:rPr>
              <a:t>o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000" b="1" dirty="0" smtClean="0">
                <a:solidFill>
                  <a:srgbClr val="FF0000"/>
                </a:solidFill>
              </a:rPr>
              <a:t> CL = -2dB</a:t>
            </a:r>
            <a:endParaRPr lang="el-GR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Documents and Settings\user\My Documents\MICROWAVES2\PhD\Conformal\Skahill\sector9_16\Re-exposure of manybeam_manysecto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77214"/>
            <a:ext cx="3584448" cy="338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6705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Κυκλική Συστοιχία με Μεταγωγή της Διέγερσης</a:t>
            </a:r>
            <a:endParaRPr lang="el-GR" sz="2600" b="1" dirty="0"/>
          </a:p>
        </p:txBody>
      </p:sp>
      <p:sp>
        <p:nvSpPr>
          <p:cNvPr id="6" name="Rectangle 5"/>
          <p:cNvSpPr/>
          <p:nvPr/>
        </p:nvSpPr>
        <p:spPr>
          <a:xfrm>
            <a:off x="0" y="533400"/>
            <a:ext cx="3733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Χαρακτηριστικά</a:t>
            </a:r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>
                <a:solidFill>
                  <a:srgbClr val="1003BD"/>
                </a:solidFill>
              </a:rPr>
              <a:t> Συστ</a:t>
            </a:r>
            <a:r>
              <a:rPr lang="en-US" sz="1600" b="1" dirty="0" smtClean="0">
                <a:solidFill>
                  <a:srgbClr val="1003BD"/>
                </a:solidFill>
              </a:rPr>
              <a:t>.</a:t>
            </a:r>
            <a:r>
              <a:rPr lang="el-GR" sz="1600" b="1" dirty="0" smtClean="0">
                <a:solidFill>
                  <a:srgbClr val="1003BD"/>
                </a:solidFill>
              </a:rPr>
              <a:t> 32 διπόλων σε μεταλλικό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κύλινδρο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FF0000"/>
                </a:solidFill>
              </a:rPr>
              <a:t> 7 ρυθμοί (-3 ÷ 3)</a:t>
            </a:r>
          </a:p>
        </p:txBody>
      </p:sp>
      <p:pic>
        <p:nvPicPr>
          <p:cNvPr id="7" name="Picture 6" descr="C:\Documents and Settings\user\My Documents\MICROWAVES2\DIDAKTORIKO\Kefalaio_6\Figures\Re-exposure of Sector8_Skahill.jpg"/>
          <p:cNvPicPr>
            <a:picLocks noChangeAspect="1"/>
          </p:cNvPicPr>
          <p:nvPr/>
        </p:nvPicPr>
        <p:blipFill>
          <a:blip r:embed="rId4" cstate="print"/>
          <a:srcRect l="984" t="957" r="984" b="957"/>
          <a:stretch>
            <a:fillRect/>
          </a:stretch>
        </p:blipFill>
        <p:spPr bwMode="auto">
          <a:xfrm>
            <a:off x="3657600" y="533400"/>
            <a:ext cx="2760926" cy="283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505200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1200" b="1" dirty="0" smtClean="0"/>
              <a:t> Διέγερση 4 γειτονικών υποσυστοιχιών</a:t>
            </a:r>
          </a:p>
          <a:p>
            <a:pPr lvl="1"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A404A4"/>
                </a:solidFill>
              </a:rPr>
              <a:t> Α1 – Α8,  Α9 – Α16,  Α17 – Α24,  Α25 – Α32</a:t>
            </a:r>
          </a:p>
          <a:p>
            <a:pPr lvl="1"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1003BD"/>
                </a:solidFill>
              </a:rPr>
              <a:t> Πίνακας </a:t>
            </a:r>
            <a:r>
              <a:rPr lang="en-US" sz="1200" b="1" dirty="0" smtClean="0">
                <a:solidFill>
                  <a:srgbClr val="1003BD"/>
                </a:solidFill>
              </a:rPr>
              <a:t>Butler 8x8 + 8SP</a:t>
            </a:r>
            <a:r>
              <a:rPr lang="el-GR" sz="1200" b="1" dirty="0" smtClean="0">
                <a:solidFill>
                  <a:srgbClr val="1003BD"/>
                </a:solidFill>
              </a:rPr>
              <a:t>4</a:t>
            </a:r>
            <a:r>
              <a:rPr lang="en-US" sz="1200" b="1" dirty="0" smtClean="0">
                <a:solidFill>
                  <a:srgbClr val="1003BD"/>
                </a:solidFill>
              </a:rPr>
              <a:t>Ts</a:t>
            </a:r>
            <a:endParaRPr lang="el-GR" sz="1200" b="1" dirty="0" smtClean="0">
              <a:solidFill>
                <a:srgbClr val="A404A4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FF0000"/>
                </a:solidFill>
              </a:rPr>
              <a:t> Εμφάνιση κενού γωνιακού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τομέα</a:t>
            </a:r>
            <a:r>
              <a:rPr lang="en-US" sz="1200" b="1" dirty="0" smtClean="0">
                <a:solidFill>
                  <a:srgbClr val="FF0000"/>
                </a:solidFill>
              </a:rPr>
              <a:t> (=HPBW=13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l-GR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μεταξύ των τομέων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κάλυψης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των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υποσυστοιχιών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43000" y="3352800"/>
            <a:ext cx="4572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38400" y="3733800"/>
            <a:ext cx="304800" cy="68580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:\Documents and Settings\user\My Documents\MICROWAVES2\PhD\Conformal\Skahill\sector5_12\Re-exposure of manybeams_manysect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78876"/>
            <a:ext cx="3657600" cy="337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553200" y="2286000"/>
            <a:ext cx="2590800" cy="156966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1200" b="1" dirty="0" smtClean="0"/>
              <a:t> Διέγερση 8 επικαλ. υποσυστοιχιών</a:t>
            </a:r>
            <a:r>
              <a:rPr lang="en-US" sz="1200" b="1" dirty="0" smtClean="0"/>
              <a:t> </a:t>
            </a:r>
            <a:endParaRPr lang="el-GR" sz="1200" b="1" dirty="0" smtClean="0"/>
          </a:p>
          <a:p>
            <a:r>
              <a:rPr lang="el-GR" sz="1200" b="1" dirty="0" smtClean="0"/>
              <a:t>    με 4 κοινά στοιχεία</a:t>
            </a:r>
          </a:p>
          <a:p>
            <a:pPr lvl="1"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7030A0"/>
                </a:solidFill>
              </a:rPr>
              <a:t> Α1 – Α8, Α5 – Α12, </a:t>
            </a:r>
          </a:p>
          <a:p>
            <a:pPr lvl="1"/>
            <a:r>
              <a:rPr lang="el-GR" sz="1200" b="1" dirty="0" smtClean="0">
                <a:solidFill>
                  <a:srgbClr val="7030A0"/>
                </a:solidFill>
              </a:rPr>
              <a:t>   Α9 – Α16, Α13 – Α20, </a:t>
            </a:r>
          </a:p>
          <a:p>
            <a:pPr lvl="1"/>
            <a:r>
              <a:rPr lang="el-GR" sz="1200" b="1" dirty="0" smtClean="0">
                <a:solidFill>
                  <a:srgbClr val="7030A0"/>
                </a:solidFill>
              </a:rPr>
              <a:t>   Α17 – Α24, Α21 – Α28,</a:t>
            </a:r>
          </a:p>
          <a:p>
            <a:pPr lvl="1"/>
            <a:r>
              <a:rPr lang="el-GR" sz="1200" b="1" dirty="0" smtClean="0">
                <a:solidFill>
                  <a:srgbClr val="7030A0"/>
                </a:solidFill>
              </a:rPr>
              <a:t>   Α25 – Α32,  Α29 – Α4</a:t>
            </a:r>
          </a:p>
          <a:p>
            <a:pPr lvl="1"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1003BD"/>
                </a:solidFill>
              </a:rPr>
              <a:t> Πίνακας </a:t>
            </a:r>
            <a:r>
              <a:rPr lang="en-US" sz="1200" b="1" dirty="0" smtClean="0">
                <a:solidFill>
                  <a:srgbClr val="1003BD"/>
                </a:solidFill>
              </a:rPr>
              <a:t>Butler 8x8 + 8SP8Ts</a:t>
            </a:r>
            <a:endParaRPr lang="el-GR" sz="1200" b="1" dirty="0" smtClean="0">
              <a:solidFill>
                <a:srgbClr val="1003BD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1200" b="1" dirty="0" smtClean="0">
                <a:solidFill>
                  <a:srgbClr val="FF0000"/>
                </a:solidFill>
              </a:rPr>
              <a:t> Κάλυψη κενού γωνιακού τομέα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59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Κυκλική Συστοιχία Τόξου Δακτυλίου</a:t>
            </a:r>
            <a:endParaRPr lang="el-GR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533400"/>
            <a:ext cx="3962400" cy="1323439"/>
          </a:xfrm>
          <a:prstGeom prst="rect">
            <a:avLst/>
          </a:prstGeom>
          <a:solidFill>
            <a:schemeClr val="bg2"/>
          </a:solidFill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b="1" dirty="0" smtClean="0"/>
              <a:t> Συστοιχία 8 διπόλων τόξου δακτυλίου 90</a:t>
            </a:r>
            <a:r>
              <a:rPr lang="el-GR" sz="1600" b="1" baseline="30000" dirty="0" smtClean="0"/>
              <a:t>ο</a:t>
            </a:r>
            <a:endParaRPr lang="el-GR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Τομέας = 90</a:t>
            </a:r>
            <a:r>
              <a:rPr lang="el-GR" sz="1600" b="1" baseline="30000" dirty="0" smtClean="0"/>
              <a:t>ο</a:t>
            </a:r>
            <a:endParaRPr lang="en-US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/>
              <a:t> </a:t>
            </a:r>
            <a:r>
              <a:rPr lang="en-US" sz="1600" b="1" dirty="0" smtClean="0"/>
              <a:t>HPBW = 14</a:t>
            </a:r>
            <a:r>
              <a:rPr lang="en-US" sz="1600" b="1" baseline="30000" dirty="0" smtClean="0"/>
              <a:t>o</a:t>
            </a:r>
            <a:endParaRPr lang="en-US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CL = -2dB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Grating lobe : -4dB</a:t>
            </a:r>
            <a:endParaRPr lang="el-GR" sz="16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C:\Documents and Settings\user\My Documents\MICROWAVES2\DIDAKTORIKO\Kefalaio_6\Figures\Re-exposure of Sector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295400"/>
            <a:ext cx="2304288" cy="22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PhD\Conformal\Sector8\Re-exposure of manybeamsn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04998"/>
            <a:ext cx="3474720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86200" y="5257800"/>
            <a:ext cx="4267200" cy="1323439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1600" b="1" dirty="0" smtClean="0"/>
              <a:t> Συστοιχία 16 διπόλων τόξου δακτυλίου 120</a:t>
            </a:r>
            <a:r>
              <a:rPr lang="el-GR" sz="1600" b="1" baseline="30000" dirty="0" smtClean="0"/>
              <a:t>ο</a:t>
            </a:r>
            <a:endParaRPr lang="en-US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Τομέας = 120</a:t>
            </a:r>
            <a:r>
              <a:rPr lang="el-GR" sz="1600" b="1" baseline="30000" dirty="0" smtClean="0"/>
              <a:t>ο</a:t>
            </a:r>
            <a:endParaRPr lang="el-GR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/>
              <a:t> </a:t>
            </a:r>
            <a:r>
              <a:rPr lang="en-US" sz="1600" b="1" dirty="0" smtClean="0"/>
              <a:t>HPBW = 8</a:t>
            </a:r>
            <a:r>
              <a:rPr lang="en-US" sz="1600" b="1" baseline="30000" dirty="0" smtClean="0"/>
              <a:t>o</a:t>
            </a:r>
            <a:endParaRPr lang="en-US" sz="16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/>
              <a:t> CL = -2.5dB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Grating lobe : -3dB</a:t>
            </a:r>
            <a:endParaRPr lang="el-GR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:\Documents and Settings\user\My Documents\MICROWAVES2\PhD\Conformal\Sector16\Re-exposure of manybeamsnew.jpg"/>
          <p:cNvPicPr>
            <a:picLocks noChangeAspect="1"/>
          </p:cNvPicPr>
          <p:nvPr/>
        </p:nvPicPr>
        <p:blipFill>
          <a:blip r:embed="rId4" cstate="print"/>
          <a:srcRect l="787" t="845" b="845"/>
          <a:stretch>
            <a:fillRect/>
          </a:stretch>
        </p:blipFill>
        <p:spPr bwMode="auto">
          <a:xfrm>
            <a:off x="304800" y="3574393"/>
            <a:ext cx="3556239" cy="328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457200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2000" b="1" dirty="0" smtClean="0"/>
              <a:t> Χαρακτηριστικά</a:t>
            </a:r>
          </a:p>
          <a:p>
            <a:pPr lvl="1">
              <a:buBlip>
                <a:blip r:embed="rId6"/>
              </a:buBlip>
            </a:pPr>
            <a:r>
              <a:rPr lang="el-GR" sz="1600" b="1" dirty="0" smtClean="0">
                <a:solidFill>
                  <a:srgbClr val="1003BD"/>
                </a:solidFill>
              </a:rPr>
              <a:t> Συστοιχία διπόλων σε μεταλλικό κύλινδρο</a:t>
            </a:r>
          </a:p>
          <a:p>
            <a:pPr lvl="1">
              <a:buBlip>
                <a:blip r:embed="rId6"/>
              </a:buBlip>
            </a:pPr>
            <a:r>
              <a:rPr lang="el-GR" sz="1600" b="1" dirty="0" smtClean="0">
                <a:solidFill>
                  <a:srgbClr val="1003BD"/>
                </a:solidFill>
              </a:rPr>
              <a:t> Πίνακας </a:t>
            </a:r>
            <a:r>
              <a:rPr lang="en-US" sz="1600" b="1" dirty="0" smtClean="0">
                <a:solidFill>
                  <a:srgbClr val="1003BD"/>
                </a:solidFill>
              </a:rPr>
              <a:t>Butler 8x8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048000" y="2362200"/>
            <a:ext cx="2133600" cy="228600"/>
          </a:xfrm>
          <a:prstGeom prst="rightArrow">
            <a:avLst/>
          </a:prstGeom>
          <a:solidFill>
            <a:srgbClr val="1003BD"/>
          </a:solidFill>
          <a:ln>
            <a:solidFill>
              <a:srgbClr val="10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Γενική Επισκόπηση Διατριβής 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85800"/>
            <a:ext cx="8610600" cy="4524315"/>
          </a:xfrm>
          <a:prstGeom prst="rect">
            <a:avLst/>
          </a:prstGeom>
          <a:solidFill>
            <a:schemeClr val="bg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Βασικές έννοιες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>
                <a:solidFill>
                  <a:srgbClr val="000099"/>
                </a:solidFill>
              </a:rPr>
              <a:t> Ηλεκτρονικά Προσανατολιζόμενη Συστοιχία με Πίνακα </a:t>
            </a:r>
            <a:r>
              <a:rPr lang="en-US" sz="2400" b="1" dirty="0" smtClean="0">
                <a:solidFill>
                  <a:srgbClr val="000099"/>
                </a:solidFill>
              </a:rPr>
              <a:t>Butler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l-GR" sz="2000" b="1" dirty="0" smtClean="0">
                <a:solidFill>
                  <a:srgbClr val="000099"/>
                </a:solidFill>
              </a:rPr>
              <a:t>Διέγερση Ζεύγους Θυρών Εισόδου</a:t>
            </a:r>
          </a:p>
          <a:p>
            <a:pPr lvl="1">
              <a:spcAft>
                <a:spcPts val="1800"/>
              </a:spcAft>
              <a:buFont typeface="Wingdings" pitchFamily="2" charset="2"/>
              <a:buChar char="§"/>
            </a:pPr>
            <a:r>
              <a:rPr lang="el-GR" sz="2000" b="1" dirty="0" smtClean="0">
                <a:solidFill>
                  <a:srgbClr val="000099"/>
                </a:solidFill>
              </a:rPr>
              <a:t> Ολίσθηση Ακολουθίας Φάσης Εξόδου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Ασύμμετρα Δικτυώματα τύπου Πίνακα </a:t>
            </a:r>
            <a:r>
              <a:rPr lang="en-US" sz="2400" b="1" dirty="0" smtClean="0">
                <a:solidFill>
                  <a:srgbClr val="000099"/>
                </a:solidFill>
              </a:rPr>
              <a:t>Butler</a:t>
            </a:r>
          </a:p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Ασύμμετρα Δικτυώματα τύπου Πίνακα </a:t>
            </a:r>
            <a:r>
              <a:rPr lang="en-US" sz="2400" b="1" dirty="0" smtClean="0">
                <a:solidFill>
                  <a:srgbClr val="000099"/>
                </a:solidFill>
              </a:rPr>
              <a:t>Nolen</a:t>
            </a:r>
          </a:p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l-GR" sz="2400" b="1" dirty="0" smtClean="0">
                <a:solidFill>
                  <a:srgbClr val="000099"/>
                </a:solidFill>
              </a:rPr>
              <a:t>Κυκλικές/Πολυεδρικές Συστοιχίες με Πίνακα </a:t>
            </a:r>
            <a:r>
              <a:rPr lang="en-US" sz="2400" b="1" dirty="0" smtClean="0">
                <a:solidFill>
                  <a:srgbClr val="000099"/>
                </a:solidFill>
              </a:rPr>
              <a:t>Butler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l-GR" sz="2400" b="1" dirty="0" smtClean="0">
                <a:solidFill>
                  <a:srgbClr val="000099"/>
                </a:solidFill>
              </a:rPr>
              <a:t> Ευρυζωνική ραδιοσυχνοτική συστοιχία με μικροκυματική</a:t>
            </a:r>
          </a:p>
          <a:p>
            <a:r>
              <a:rPr lang="el-GR" sz="2400" b="1" dirty="0" smtClean="0">
                <a:solidFill>
                  <a:srgbClr val="000099"/>
                </a:solidFill>
              </a:rPr>
              <a:t>    διαμόρφωση δέσμης </a:t>
            </a:r>
            <a:endParaRPr lang="el-GR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60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Πολυεδρική Συστοιχία Τροφοδοτούμενη από Πίνακα </a:t>
            </a:r>
            <a:r>
              <a:rPr lang="en-US" sz="2600" b="1" dirty="0" smtClean="0"/>
              <a:t>Butler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6\Figures\Re-exposure of faceted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828800"/>
            <a:ext cx="2779776" cy="18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PhD\Conformal\4x4\4_facet\New Folder (3)\Re-exposure of ALLBEAMS2.jpg"/>
          <p:cNvPicPr>
            <a:picLocks noChangeAspect="1"/>
          </p:cNvPicPr>
          <p:nvPr/>
        </p:nvPicPr>
        <p:blipFill>
          <a:blip r:embed="rId3" cstate="print"/>
          <a:srcRect l="984" t="1299"/>
          <a:stretch>
            <a:fillRect/>
          </a:stretch>
        </p:blipFill>
        <p:spPr bwMode="auto">
          <a:xfrm>
            <a:off x="3048000" y="1219200"/>
            <a:ext cx="3042152" cy="229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PhD\Conformal\4x4\4_facet\New Folder\Re-exposure of ALLBEAM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192" y="1219200"/>
            <a:ext cx="3035808" cy="230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457201"/>
            <a:ext cx="304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b="1" dirty="0" smtClean="0"/>
              <a:t> Σημαντικά χαρακτηριστικά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Γωνιακή απόσταση Δδ</a:t>
            </a:r>
            <a:endParaRPr lang="en-US" sz="1600" b="1" dirty="0" smtClean="0">
              <a:solidFill>
                <a:srgbClr val="1003BD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Απόσταση </a:t>
            </a:r>
            <a:r>
              <a:rPr lang="en-US" sz="1600" b="1" dirty="0" smtClean="0">
                <a:solidFill>
                  <a:srgbClr val="1003BD"/>
                </a:solidFill>
              </a:rPr>
              <a:t>d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Γωνία κλίσης εδρών ψ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Ακτίνα </a:t>
            </a:r>
            <a:r>
              <a:rPr lang="en-US" sz="1600" b="1" dirty="0" smtClean="0">
                <a:solidFill>
                  <a:srgbClr val="1003BD"/>
                </a:solidFill>
              </a:rPr>
              <a:t>R</a:t>
            </a:r>
            <a:endParaRPr lang="el-GR" sz="1600" b="1" dirty="0" smtClean="0">
              <a:solidFill>
                <a:srgbClr val="1003BD"/>
              </a:solidFill>
            </a:endParaRPr>
          </a:p>
        </p:txBody>
      </p:sp>
      <p:pic>
        <p:nvPicPr>
          <p:cNvPr id="15" name="Picture 14" descr="C:\Documents and Settings\user\My Documents\MICROWAVES2\DIDAKTORIKO\Kefalaio_6\Figures\Re-exposure of phase_compensat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33800"/>
            <a:ext cx="2258568" cy="27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:\Documents and Settings\user\My Documents\MICROWAVES2\PhD\Conformal\8x8\8_facet\New Folder (3)\Re-exposure of ALLBEAMS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4487376"/>
            <a:ext cx="3072384" cy="237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C:\Documents and Settings\user\My Documents\MICROWAVES2\PhD\Conformal\16x16\16_facet\New Folder (2)\Re-exposure of ALLBEAMS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485880"/>
            <a:ext cx="3182112" cy="237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600200" y="3276600"/>
            <a:ext cx="1143000" cy="307777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9"/>
              </a:buBlip>
            </a:pPr>
            <a:r>
              <a:rPr lang="en-US" sz="1400" b="1" dirty="0" smtClean="0"/>
              <a:t> f</a:t>
            </a:r>
            <a:r>
              <a:rPr lang="el-GR" sz="1400" b="1" baseline="-25000" dirty="0" smtClean="0"/>
              <a:t>ο</a:t>
            </a:r>
            <a:r>
              <a:rPr lang="el-GR" sz="1400" b="1" dirty="0" smtClean="0"/>
              <a:t> </a:t>
            </a:r>
            <a:r>
              <a:rPr lang="en-US" sz="1400" b="1" dirty="0" smtClean="0"/>
              <a:t>=10GHz</a:t>
            </a:r>
            <a:endParaRPr lang="el-GR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95600" y="457200"/>
            <a:ext cx="1447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Δδ = 20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d = </a:t>
            </a:r>
            <a:r>
              <a:rPr lang="el-GR" sz="900" b="1" dirty="0" smtClean="0"/>
              <a:t>λο/2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R = 1.43</a:t>
            </a:r>
            <a:r>
              <a:rPr lang="el-GR" sz="900" b="1" dirty="0" smtClean="0"/>
              <a:t>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ψ = ±10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 ±30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τόξο συστ</a:t>
            </a:r>
            <a:r>
              <a:rPr lang="en-US" sz="900" b="1" dirty="0" smtClean="0"/>
              <a:t>.</a:t>
            </a:r>
            <a:r>
              <a:rPr lang="el-GR" sz="900" b="1" dirty="0" smtClean="0"/>
              <a:t> = 3Δδ = 60</a:t>
            </a:r>
            <a:r>
              <a:rPr lang="el-GR" sz="900" b="1" baseline="30000" dirty="0" smtClean="0"/>
              <a:t>ο</a:t>
            </a:r>
            <a:endParaRPr lang="en-US" sz="900" b="1" dirty="0" smtClean="0"/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</a:t>
            </a:r>
            <a:r>
              <a:rPr lang="el-GR" sz="900" b="1" dirty="0" smtClean="0"/>
              <a:t>ομοιόμορφη κατανομή</a:t>
            </a:r>
            <a:endParaRPr lang="el-GR" sz="9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457200"/>
            <a:ext cx="1447800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SLL = -13dB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HPBW</a:t>
            </a:r>
            <a:r>
              <a:rPr lang="el-GR" sz="900" b="1" dirty="0" smtClean="0"/>
              <a:t> = </a:t>
            </a:r>
            <a:r>
              <a:rPr lang="en-US" sz="900" b="1" dirty="0" smtClean="0"/>
              <a:t>3</a:t>
            </a:r>
            <a:r>
              <a:rPr lang="el-GR" sz="900" b="1" dirty="0" smtClean="0"/>
              <a:t>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CL = -2.5dB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τομέας κάλυψης = 110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GLL = -6dB !</a:t>
            </a:r>
            <a:endParaRPr lang="el-GR" sz="9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0" y="457200"/>
            <a:ext cx="13716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Δδ = 6.67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d = </a:t>
            </a:r>
            <a:r>
              <a:rPr lang="el-GR" sz="900" b="1" dirty="0" smtClean="0"/>
              <a:t>0.4λο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R = </a:t>
            </a:r>
            <a:r>
              <a:rPr lang="el-GR" sz="900" b="1" dirty="0" smtClean="0"/>
              <a:t>3</a:t>
            </a:r>
            <a:r>
              <a:rPr lang="en-US" sz="900" b="1" dirty="0" smtClean="0"/>
              <a:t>.43</a:t>
            </a:r>
            <a:r>
              <a:rPr lang="el-GR" sz="900" b="1" dirty="0" smtClean="0"/>
              <a:t>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ψ = ±3.34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 ±10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τόξο συστ</a:t>
            </a:r>
            <a:r>
              <a:rPr lang="en-US" sz="900" b="1" dirty="0" smtClean="0"/>
              <a:t>. </a:t>
            </a:r>
            <a:r>
              <a:rPr lang="el-GR" sz="900" b="1" dirty="0" smtClean="0"/>
              <a:t>= 3Δδ = 20</a:t>
            </a:r>
            <a:r>
              <a:rPr lang="el-GR" sz="900" b="1" baseline="30000" dirty="0" smtClean="0"/>
              <a:t>ο</a:t>
            </a:r>
            <a:endParaRPr lang="en-US" sz="900" b="1" dirty="0" smtClean="0"/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Chebyshev -30dB</a:t>
            </a:r>
            <a:endParaRPr lang="el-GR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457200"/>
            <a:ext cx="1447800" cy="7848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SLL &lt; -25dB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HPBW</a:t>
            </a:r>
            <a:r>
              <a:rPr lang="el-GR" sz="900" b="1" dirty="0" smtClean="0"/>
              <a:t> = </a:t>
            </a:r>
            <a:r>
              <a:rPr lang="en-US" sz="900" b="1" dirty="0" smtClean="0"/>
              <a:t>4</a:t>
            </a:r>
            <a:r>
              <a:rPr lang="el-GR" sz="900" b="1" dirty="0" smtClean="0"/>
              <a:t>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CL = -2dB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τομέας κάλυψης = 1</a:t>
            </a:r>
            <a:r>
              <a:rPr lang="en-US" sz="900" b="1" dirty="0" smtClean="0"/>
              <a:t>2</a:t>
            </a:r>
            <a:r>
              <a:rPr lang="el-GR" sz="900" b="1" dirty="0" smtClean="0"/>
              <a:t>0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GLL = -15dB</a:t>
            </a:r>
            <a:endParaRPr lang="el-GR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62200" y="3581400"/>
            <a:ext cx="1828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Δδ = </a:t>
            </a:r>
            <a:r>
              <a:rPr lang="en-US" sz="900" b="1" dirty="0" smtClean="0"/>
              <a:t>12.86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d = 0.261</a:t>
            </a:r>
            <a:r>
              <a:rPr lang="el-GR" sz="900" b="1" dirty="0" smtClean="0"/>
              <a:t>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R = 1.</a:t>
            </a:r>
            <a:r>
              <a:rPr lang="el-GR" sz="900" b="1" dirty="0" smtClean="0"/>
              <a:t>17λο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ψ = ±6.43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,±19.29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,±32.15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,±45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τόξο συστοιχίας = </a:t>
            </a:r>
            <a:r>
              <a:rPr lang="en-US" sz="900" b="1" dirty="0" smtClean="0"/>
              <a:t>7</a:t>
            </a:r>
            <a:r>
              <a:rPr lang="el-GR" sz="900" b="1" dirty="0" smtClean="0"/>
              <a:t>Δδ = 90</a:t>
            </a:r>
            <a:r>
              <a:rPr lang="el-GR" sz="900" b="1" baseline="30000" dirty="0" smtClean="0"/>
              <a:t>ο</a:t>
            </a:r>
            <a:endParaRPr lang="en-US" sz="900" b="1" dirty="0" smtClean="0"/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Chebyshev -30dB</a:t>
            </a:r>
            <a:endParaRPr lang="el-GR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14800" y="3581400"/>
            <a:ext cx="1447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SLL &lt; -25dB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HPBW</a:t>
            </a:r>
            <a:r>
              <a:rPr lang="el-GR" sz="900" b="1" dirty="0" smtClean="0"/>
              <a:t> = </a:t>
            </a:r>
            <a:r>
              <a:rPr lang="en-US" sz="900" b="1" dirty="0" smtClean="0"/>
              <a:t>35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CL = -1dB</a:t>
            </a:r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GLL = -10dB 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τομέας κάλυψης = 1</a:t>
            </a:r>
            <a:r>
              <a:rPr lang="en-US" sz="900" b="1" dirty="0" smtClean="0"/>
              <a:t>7</a:t>
            </a:r>
            <a:r>
              <a:rPr lang="el-GR" sz="900" b="1" dirty="0" smtClean="0"/>
              <a:t>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 lvl="1">
              <a:buFont typeface="Arial" pitchFamily="34" charset="0"/>
              <a:buChar char="•"/>
            </a:pPr>
            <a:r>
              <a:rPr lang="en-US" sz="900" b="1" dirty="0" smtClean="0"/>
              <a:t> (3L÷3R): 140</a:t>
            </a:r>
            <a:r>
              <a:rPr lang="en-US" sz="900" b="1" baseline="30000" dirty="0" smtClean="0"/>
              <a:t>o</a:t>
            </a:r>
            <a:endParaRPr lang="en-US" sz="9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486400" y="3581400"/>
            <a:ext cx="22860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Δδ = </a:t>
            </a:r>
            <a:r>
              <a:rPr lang="en-US" sz="900" b="1" dirty="0" smtClean="0"/>
              <a:t>6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d = 0.315</a:t>
            </a:r>
            <a:r>
              <a:rPr lang="el-GR" sz="900" b="1" dirty="0" smtClean="0"/>
              <a:t>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R = 3</a:t>
            </a:r>
            <a:r>
              <a:rPr lang="el-GR" sz="900" b="1" dirty="0" smtClean="0"/>
              <a:t>λο</a:t>
            </a:r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ψ = ±3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,±9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,±15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</a:t>
            </a:r>
            <a:r>
              <a:rPr lang="en-US" sz="900" b="1" dirty="0" smtClean="0"/>
              <a:t>21</a:t>
            </a:r>
            <a:r>
              <a:rPr lang="el-GR" sz="900" b="1" baseline="30000" dirty="0" smtClean="0"/>
              <a:t>ο</a:t>
            </a:r>
            <a:r>
              <a:rPr lang="en-US" sz="900" b="1" dirty="0" smtClean="0"/>
              <a:t>,</a:t>
            </a:r>
            <a:r>
              <a:rPr lang="el-GR" sz="900" b="1" dirty="0" smtClean="0"/>
              <a:t>±</a:t>
            </a:r>
            <a:r>
              <a:rPr lang="en-US" sz="900" b="1" dirty="0" smtClean="0"/>
              <a:t>27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</a:t>
            </a:r>
            <a:r>
              <a:rPr lang="en-US" sz="900" b="1" dirty="0" smtClean="0"/>
              <a:t>33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,±3</a:t>
            </a:r>
            <a:r>
              <a:rPr lang="en-US" sz="900" b="1" dirty="0" smtClean="0"/>
              <a:t>9</a:t>
            </a:r>
            <a:r>
              <a:rPr lang="el-GR" sz="900" b="1" baseline="30000" dirty="0" smtClean="0"/>
              <a:t>ο</a:t>
            </a:r>
            <a:r>
              <a:rPr lang="el-GR" sz="900" b="1" dirty="0" smtClean="0"/>
              <a:t>,±45</a:t>
            </a:r>
            <a:r>
              <a:rPr lang="el-GR" sz="900" b="1" baseline="30000" dirty="0" smtClean="0"/>
              <a:t>ο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τόξο συστοιχίας = </a:t>
            </a:r>
            <a:r>
              <a:rPr lang="en-US" sz="900" b="1" dirty="0" smtClean="0"/>
              <a:t>15</a:t>
            </a:r>
            <a:r>
              <a:rPr lang="el-GR" sz="900" b="1" dirty="0" smtClean="0"/>
              <a:t>Δδ = 90</a:t>
            </a:r>
            <a:r>
              <a:rPr lang="el-GR" sz="900" b="1" baseline="30000" dirty="0" smtClean="0"/>
              <a:t>ο</a:t>
            </a:r>
            <a:endParaRPr lang="en-US" sz="900" b="1" dirty="0" smtClean="0"/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Chebyshev -30dB</a:t>
            </a:r>
            <a:endParaRPr lang="el-GR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96200" y="3581400"/>
            <a:ext cx="1447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SLL &lt; -25dB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</a:t>
            </a:r>
            <a:r>
              <a:rPr lang="en-US" sz="900" b="1" dirty="0" smtClean="0"/>
              <a:t>HPBW</a:t>
            </a:r>
            <a:r>
              <a:rPr lang="el-GR" sz="900" b="1" dirty="0" smtClean="0"/>
              <a:t> = </a:t>
            </a:r>
            <a:r>
              <a:rPr lang="en-US" sz="900" b="1" dirty="0" smtClean="0"/>
              <a:t>15</a:t>
            </a:r>
            <a:r>
              <a:rPr lang="en-US" sz="900" b="1" baseline="30000" dirty="0" smtClean="0"/>
              <a:t>o</a:t>
            </a:r>
            <a:r>
              <a:rPr lang="en-US" sz="900" b="1" dirty="0" smtClean="0"/>
              <a:t>-20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>
              <a:buFont typeface="Wingdings" pitchFamily="2" charset="2"/>
              <a:buChar char="§"/>
            </a:pPr>
            <a:r>
              <a:rPr lang="en-US" sz="900" b="1" baseline="30000" dirty="0" smtClean="0"/>
              <a:t> </a:t>
            </a:r>
            <a:r>
              <a:rPr lang="en-US" sz="900" b="1" dirty="0" smtClean="0"/>
              <a:t>CL = -1dB</a:t>
            </a:r>
          </a:p>
          <a:p>
            <a:pPr>
              <a:buFont typeface="Wingdings" pitchFamily="2" charset="2"/>
              <a:buChar char="§"/>
            </a:pPr>
            <a:r>
              <a:rPr lang="en-US" sz="900" b="1" dirty="0" smtClean="0"/>
              <a:t> GLL = -7dB </a:t>
            </a:r>
            <a:endParaRPr lang="el-GR" sz="900" b="1" dirty="0" smtClean="0"/>
          </a:p>
          <a:p>
            <a:pPr>
              <a:buFont typeface="Wingdings" pitchFamily="2" charset="2"/>
              <a:buChar char="§"/>
            </a:pPr>
            <a:r>
              <a:rPr lang="el-GR" sz="900" b="1" dirty="0" smtClean="0"/>
              <a:t> τομέας κάλυψης = 1</a:t>
            </a:r>
            <a:r>
              <a:rPr lang="en-US" sz="900" b="1" dirty="0" smtClean="0"/>
              <a:t>8</a:t>
            </a:r>
            <a:r>
              <a:rPr lang="el-GR" sz="900" b="1" dirty="0" smtClean="0"/>
              <a:t>0</a:t>
            </a:r>
            <a:r>
              <a:rPr lang="el-GR" sz="900" b="1" baseline="30000" dirty="0" smtClean="0"/>
              <a:t>ο</a:t>
            </a:r>
            <a:endParaRPr lang="en-US" sz="900" b="1" baseline="30000" dirty="0" smtClean="0"/>
          </a:p>
          <a:p>
            <a:pPr lvl="1">
              <a:buFont typeface="Arial" pitchFamily="34" charset="0"/>
              <a:buChar char="•"/>
            </a:pPr>
            <a:r>
              <a:rPr lang="en-US" sz="900" b="1" dirty="0" smtClean="0"/>
              <a:t> (7L÷7R): 170</a:t>
            </a:r>
            <a:r>
              <a:rPr lang="en-US" sz="900" b="1" baseline="30000" dirty="0" smtClean="0"/>
              <a:t>o</a:t>
            </a:r>
            <a:endParaRPr lang="en-US" sz="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61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72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200" b="1" dirty="0" smtClean="0"/>
              <a:t> </a:t>
            </a:r>
            <a:r>
              <a:rPr lang="el-GR" sz="2000" b="1" dirty="0" smtClean="0"/>
              <a:t>Μικροκυματική Φωτονική</a:t>
            </a:r>
          </a:p>
          <a:p>
            <a:pPr lvl="1">
              <a:buBlip>
                <a:blip r:embed="rId3"/>
              </a:buBlip>
            </a:pPr>
            <a:r>
              <a:rPr lang="el-GR" sz="1600" b="1" dirty="0" smtClean="0"/>
              <a:t> Διαμόρφωση/επεξεργασία μικροκυματικών </a:t>
            </a:r>
            <a:endParaRPr lang="en-US" sz="1600" b="1" dirty="0" smtClean="0"/>
          </a:p>
          <a:p>
            <a:pPr lvl="1"/>
            <a:r>
              <a:rPr lang="en-US" sz="1600" b="1" dirty="0" smtClean="0"/>
              <a:t>    </a:t>
            </a:r>
            <a:r>
              <a:rPr lang="el-GR" sz="1600" b="1" dirty="0" smtClean="0"/>
              <a:t>σημάτων από</a:t>
            </a:r>
            <a:r>
              <a:rPr lang="en-US" sz="1600" b="1" dirty="0" smtClean="0"/>
              <a:t> </a:t>
            </a:r>
            <a:r>
              <a:rPr lang="el-GR" sz="1600" b="1" dirty="0" smtClean="0"/>
              <a:t>οπτικές (φωτονικές) διατάξεις</a:t>
            </a:r>
            <a:endParaRPr lang="el-GR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3810000" cy="2646878"/>
          </a:xfrm>
          <a:prstGeom prst="rect">
            <a:avLst/>
          </a:prstGeom>
          <a:solidFill>
            <a:schemeClr val="bg2"/>
          </a:solidFill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b="1" dirty="0" smtClean="0"/>
              <a:t> Πλεονεκτήματα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Εύρος ζώνης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Στραβισμός δέσμης (</a:t>
            </a:r>
            <a:r>
              <a:rPr lang="en-US" sz="1600" b="1" i="1" dirty="0" smtClean="0">
                <a:solidFill>
                  <a:srgbClr val="1003BD"/>
                </a:solidFill>
              </a:rPr>
              <a:t>beam squint</a:t>
            </a:r>
            <a:r>
              <a:rPr lang="el-GR" sz="1600" b="1" dirty="0" smtClean="0">
                <a:solidFill>
                  <a:srgbClr val="1003BD"/>
                </a:solidFill>
              </a:rPr>
              <a:t>)</a:t>
            </a:r>
            <a:endParaRPr lang="en-US" sz="1600" b="1" dirty="0" smtClean="0">
              <a:solidFill>
                <a:srgbClr val="1003BD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1003BD"/>
                </a:solidFill>
              </a:rPr>
              <a:t> True-Time Delay (TTD)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Ανοσία σε Η/Μ παρεμβολές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1003BD"/>
                </a:solidFill>
              </a:rPr>
              <a:t> Μείωση μεγέθους/βάρους</a:t>
            </a:r>
          </a:p>
          <a:p>
            <a:pPr>
              <a:buBlip>
                <a:blip r:embed="rId3"/>
              </a:buBlip>
            </a:pPr>
            <a:r>
              <a:rPr lang="el-GR" b="1" dirty="0" smtClean="0"/>
              <a:t> Μειονεκτήματα</a:t>
            </a:r>
          </a:p>
          <a:p>
            <a:pPr lvl="1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FF0000"/>
                </a:solidFill>
              </a:rPr>
              <a:t> Πολυπλοκότητα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FF0000"/>
                </a:solidFill>
              </a:rPr>
              <a:t> Διαμόρφωση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FF0000"/>
                </a:solidFill>
              </a:rPr>
              <a:t> Αποδιαμόρφωση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5029200" y="6858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sz="1600" b="1" dirty="0" smtClean="0"/>
              <a:t> </a:t>
            </a:r>
            <a:r>
              <a:rPr lang="el-GR" sz="1600" b="1" dirty="0" smtClean="0"/>
              <a:t>Καθυστέρηση Πραγματικού Χρόνου (</a:t>
            </a:r>
            <a:r>
              <a:rPr lang="en-US" sz="1600" b="1" dirty="0" smtClean="0"/>
              <a:t>TTD</a:t>
            </a:r>
            <a:r>
              <a:rPr lang="el-GR" sz="1600" b="1" dirty="0" smtClean="0"/>
              <a:t>)</a:t>
            </a:r>
            <a:endParaRPr lang="el-GR" sz="1600" b="1" dirty="0"/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66800"/>
            <a:ext cx="2657475" cy="52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600200"/>
            <a:ext cx="1715357" cy="57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286003"/>
            <a:ext cx="1089660" cy="30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667000"/>
            <a:ext cx="1633538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848600" y="32004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 smtClean="0"/>
              <a:t>συχνοτικά</a:t>
            </a:r>
          </a:p>
          <a:p>
            <a:pPr algn="just"/>
            <a:r>
              <a:rPr lang="el-GR" sz="1600" b="1" dirty="0" smtClean="0"/>
              <a:t>ανεξάρτητη</a:t>
            </a:r>
            <a:endParaRPr lang="el-GR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010400" y="16002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συχνοτική εξάρτηση</a:t>
            </a:r>
            <a:endParaRPr lang="el-GR" sz="1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934200" y="19050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8229600" y="29718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:\Documents and Settings\user\My Documents\MICROWAVES2\DIDAKTORIKO\Kefalaio_7\Re-exposure of beam_squint.jpg"/>
          <p:cNvPicPr>
            <a:picLocks noChangeAspect="1"/>
          </p:cNvPicPr>
          <p:nvPr/>
        </p:nvPicPr>
        <p:blipFill>
          <a:blip r:embed="rId8" cstate="print"/>
          <a:srcRect l="3314" r="3314"/>
          <a:stretch>
            <a:fillRect/>
          </a:stretch>
        </p:blipFill>
        <p:spPr bwMode="auto">
          <a:xfrm>
            <a:off x="3886200" y="2286000"/>
            <a:ext cx="2647071" cy="175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352800" y="2590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“</a:t>
            </a:r>
            <a:r>
              <a:rPr lang="el-GR" sz="1400" b="1" dirty="0" smtClean="0">
                <a:solidFill>
                  <a:srgbClr val="FF0000"/>
                </a:solidFill>
              </a:rPr>
              <a:t>στραβισμός</a:t>
            </a:r>
            <a:r>
              <a:rPr lang="en-US" sz="1400" b="1" dirty="0" smtClean="0">
                <a:solidFill>
                  <a:srgbClr val="FF0000"/>
                </a:solidFill>
              </a:rPr>
              <a:t>”</a:t>
            </a:r>
            <a:r>
              <a:rPr lang="el-GR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l-GR" sz="1400" b="1" dirty="0" smtClean="0">
                <a:solidFill>
                  <a:srgbClr val="FF0000"/>
                </a:solidFill>
              </a:rPr>
              <a:t>δέσμης</a:t>
            </a:r>
            <a:endParaRPr lang="el-GR" sz="1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1290" t="1844" r="1935" b="1844"/>
          <a:stretch>
            <a:fillRect/>
          </a:stretch>
        </p:blipFill>
        <p:spPr bwMode="auto">
          <a:xfrm>
            <a:off x="4724400" y="4112306"/>
            <a:ext cx="3943199" cy="274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7\Re-exposure of optical-beamforming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145972"/>
            <a:ext cx="4507992" cy="271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Arrow Connector 26"/>
          <p:cNvCxnSpPr/>
          <p:nvPr/>
        </p:nvCxnSpPr>
        <p:spPr>
          <a:xfrm>
            <a:off x="3733800" y="31242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676400"/>
            <a:ext cx="17526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000" b="1" dirty="0" smtClean="0"/>
              <a:t> Αντιστοιχίες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81" t="1993" r="1081" b="1993"/>
          <a:stretch>
            <a:fillRect/>
          </a:stretch>
        </p:blipFill>
        <p:spPr bwMode="auto">
          <a:xfrm>
            <a:off x="381000" y="2057400"/>
            <a:ext cx="8474296" cy="33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533400"/>
            <a:ext cx="7772400" cy="707886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Αξιοποίηση/εκμετάλλευση ελεύθερης ζώνης </a:t>
            </a:r>
            <a:r>
              <a:rPr lang="en-US" sz="2000" b="1" dirty="0" smtClean="0"/>
              <a:t>TV (VHF/UHF)</a:t>
            </a:r>
          </a:p>
          <a:p>
            <a:pPr>
              <a:buBlip>
                <a:blip r:embed="rId2"/>
              </a:buBlip>
            </a:pPr>
            <a:r>
              <a:rPr lang="en-US" sz="2000" b="1" dirty="0" smtClean="0"/>
              <a:t> RF </a:t>
            </a:r>
            <a:r>
              <a:rPr lang="el-GR" sz="2000" b="1" dirty="0" smtClean="0"/>
              <a:t>Ραντάρ ανίχνευσης υπεδάφους (</a:t>
            </a:r>
            <a:r>
              <a:rPr lang="en-US" sz="2000" b="1" dirty="0" smtClean="0"/>
              <a:t>Ground Penetrating Radar, GPR</a:t>
            </a:r>
            <a:r>
              <a:rPr lang="el-GR" sz="2000" b="1" dirty="0" smtClean="0"/>
              <a:t>)</a:t>
            </a:r>
            <a:endParaRPr lang="el-GR" sz="2000" b="1" dirty="0">
              <a:solidFill>
                <a:srgbClr val="1003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63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Documents and Settings\user\My Documents\MICROWAVES2\DIDAKTORIKO\Kefalaio_7\Re-exposure of transmi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434840" cy="189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7\Re-exposure of receive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4434840" cy="193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7\Re-exposure of spectru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990600"/>
            <a:ext cx="2160270" cy="167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7\Re-exposure of signa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43200"/>
            <a:ext cx="30861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572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6"/>
              </a:buBlip>
            </a:pPr>
            <a:r>
              <a:rPr lang="el-GR" sz="2000" b="1" dirty="0" smtClean="0"/>
              <a:t> Σχεδιασμός Συστήματος</a:t>
            </a:r>
            <a:endParaRPr lang="el-GR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447800"/>
            <a:ext cx="144780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400" b="1" dirty="0" smtClean="0"/>
              <a:t> AM – DSB</a:t>
            </a:r>
          </a:p>
          <a:p>
            <a:pPr lvl="1">
              <a:buFont typeface="Arial" pitchFamily="34" charset="0"/>
              <a:buChar char="•"/>
            </a:pPr>
            <a:r>
              <a:rPr lang="en-US" sz="1400" b="1" dirty="0" smtClean="0"/>
              <a:t> BW = 2f</a:t>
            </a:r>
            <a:r>
              <a:rPr lang="en-US" sz="1400" b="1" baseline="-25000" dirty="0" smtClean="0"/>
              <a:t>m</a:t>
            </a:r>
            <a:endParaRPr lang="el-GR" sz="1400" b="1" dirty="0"/>
          </a:p>
        </p:txBody>
      </p:sp>
      <p:pic>
        <p:nvPicPr>
          <p:cNvPr id="15" name="Picture 14" descr="C:\Documents and Settings\user\My Documents\MICROWAVES2\DIDAKTORIKO\Kefalaio_7\Re-exposure of T-R_system copy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55600"/>
            <a:ext cx="4447384" cy="21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:\Documents and Settings\user\My Documents\MICROWAVES2\DIDAKTORIKO\Kefalaio_7\Re-exposure of demodulation.jpg"/>
          <p:cNvPicPr>
            <a:picLocks noChangeAspect="1"/>
          </p:cNvPicPr>
          <p:nvPr/>
        </p:nvPicPr>
        <p:blipFill>
          <a:blip r:embed="rId8" cstate="print"/>
          <a:srcRect l="1103" r="1103"/>
          <a:stretch>
            <a:fillRect/>
          </a:stretch>
        </p:blipFill>
        <p:spPr bwMode="auto">
          <a:xfrm>
            <a:off x="5257800" y="4953000"/>
            <a:ext cx="3032775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>
            <a:off x="3810000" y="3733800"/>
            <a:ext cx="1600200" cy="1371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64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pic>
        <p:nvPicPr>
          <p:cNvPr id="10" name="Picture 9" descr="C:\Documents and Settings\user\My Documents\MICROWAVES2\DIDAKTORIKO\Kefalaio_7\Re-exposure of shifted_AM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295401"/>
            <a:ext cx="29260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457200"/>
            <a:ext cx="6781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000" b="1" dirty="0" smtClean="0"/>
              <a:t> Καθυστέρηση πραγματικού χρόνου (</a:t>
            </a:r>
            <a:r>
              <a:rPr lang="en-US" sz="2000" b="1" dirty="0" smtClean="0"/>
              <a:t>TTD</a:t>
            </a:r>
            <a:r>
              <a:rPr lang="el-GR" sz="2000" b="1" dirty="0" smtClean="0"/>
              <a:t>) </a:t>
            </a:r>
          </a:p>
          <a:p>
            <a:pPr lvl="1">
              <a:buBlip>
                <a:blip r:embed="rId4"/>
              </a:buBlip>
            </a:pPr>
            <a:r>
              <a:rPr lang="el-GR" sz="1600" b="1" dirty="0" smtClean="0"/>
              <a:t> Μετατροπή ακολουθίας φάσης</a:t>
            </a:r>
          </a:p>
          <a:p>
            <a:pPr lvl="1">
              <a:buBlip>
                <a:blip r:embed="rId4"/>
              </a:buBlip>
            </a:pPr>
            <a:r>
              <a:rPr lang="el-GR" sz="1600" b="1" dirty="0" smtClean="0"/>
              <a:t> Λειτουργία ευρείας ζώνης</a:t>
            </a:r>
            <a:endParaRPr lang="el-GR" sz="1600" b="1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609600"/>
            <a:ext cx="1737360" cy="6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:\Documents and Settings\user\My Documents\MICROWAVES2\DIDAKTORIKO\Kefalaio_7\Re-exposure of TTD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873066"/>
            <a:ext cx="3474720" cy="19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:\Documents and Settings\user\My Documents\MICROWAVES2\DIDAKTORIKO\Kefalaio_7\Re-exposure of shifted_AM10.jpg"/>
          <p:cNvPicPr>
            <a:picLocks noChangeAspect="1"/>
          </p:cNvPicPr>
          <p:nvPr/>
        </p:nvPicPr>
        <p:blipFill>
          <a:blip r:embed="rId7" cstate="print"/>
          <a:srcRect l="984" t="811" r="984" b="811"/>
          <a:stretch>
            <a:fillRect/>
          </a:stretch>
        </p:blipFill>
        <p:spPr bwMode="auto">
          <a:xfrm>
            <a:off x="2895600" y="1295400"/>
            <a:ext cx="2554754" cy="310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Right Arrow 13"/>
          <p:cNvSpPr/>
          <p:nvPr/>
        </p:nvSpPr>
        <p:spPr>
          <a:xfrm>
            <a:off x="838200" y="2057400"/>
            <a:ext cx="1981200" cy="304800"/>
          </a:xfrm>
          <a:prstGeom prst="rightArrow">
            <a:avLst/>
          </a:prstGeom>
          <a:solidFill>
            <a:srgbClr val="009900"/>
          </a:solidFill>
          <a:ln>
            <a:noFill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228600" y="160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Διαφορετική μετατόπιση φάσης για φέρον και περιβάλλουσα</a:t>
            </a:r>
            <a:endParaRPr lang="el-GR" sz="1400" b="1" dirty="0"/>
          </a:p>
        </p:txBody>
      </p:sp>
      <p:pic>
        <p:nvPicPr>
          <p:cNvPr id="17" name="Picture 16" descr="C:\Documents and Settings\user\My Documents\MICROWAVES2\DIDAKTORIKO\Kefalaio_7\Re-exposure of deltaphi-butler-sim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953000"/>
            <a:ext cx="2926080" cy="173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 rot="5400000">
            <a:off x="1028700" y="4229100"/>
            <a:ext cx="990600" cy="304800"/>
          </a:xfrm>
          <a:prstGeom prst="rightArrow">
            <a:avLst/>
          </a:prstGeom>
          <a:solidFill>
            <a:srgbClr val="009900"/>
          </a:solidFill>
          <a:ln>
            <a:noFill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0" y="32004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Σταθερές διαφορές φάσης των</a:t>
            </a:r>
          </a:p>
          <a:p>
            <a:r>
              <a:rPr lang="el-GR" sz="1400" b="1" dirty="0" smtClean="0"/>
              <a:t>σημάτων εξόδου του μικροκυματικού δικτυώματος (π.χ. Πίνακας </a:t>
            </a:r>
            <a:r>
              <a:rPr lang="en-US" sz="1400" b="1" dirty="0" smtClean="0"/>
              <a:t>Butler</a:t>
            </a:r>
            <a:r>
              <a:rPr lang="el-GR" sz="1400" b="1" dirty="0" smtClean="0"/>
              <a:t>)</a:t>
            </a:r>
            <a:endParaRPr lang="en-US" sz="1400" b="1" dirty="0" smtClean="0"/>
          </a:p>
          <a:p>
            <a:r>
              <a:rPr lang="en-US" sz="1400" b="1" dirty="0" smtClean="0">
                <a:solidFill>
                  <a:srgbClr val="FF0000"/>
                </a:solidFill>
              </a:rPr>
              <a:t>(</a:t>
            </a:r>
            <a:r>
              <a:rPr lang="el-GR" sz="1400" b="1" dirty="0" smtClean="0">
                <a:solidFill>
                  <a:srgbClr val="FF0000"/>
                </a:solidFill>
              </a:rPr>
              <a:t>όχι </a:t>
            </a:r>
            <a:r>
              <a:rPr lang="en-US" sz="1400" b="1" dirty="0" smtClean="0">
                <a:solidFill>
                  <a:srgbClr val="FF0000"/>
                </a:solidFill>
              </a:rPr>
              <a:t>TTD)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990600" y="2286000"/>
            <a:ext cx="990600" cy="914400"/>
          </a:xfrm>
          <a:prstGeom prst="mathPlus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/>
          <p:cNvSpPr txBox="1"/>
          <p:nvPr/>
        </p:nvSpPr>
        <p:spPr>
          <a:xfrm>
            <a:off x="7010400" y="4876800"/>
            <a:ext cx="2133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 smtClean="0"/>
              <a:t> </a:t>
            </a:r>
            <a:r>
              <a:rPr lang="en-US" b="1" dirty="0" smtClean="0"/>
              <a:t>TTD </a:t>
            </a:r>
            <a:r>
              <a:rPr lang="el-GR" b="1" dirty="0" smtClean="0"/>
              <a:t>γραμμές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MEMS varactor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φεροηλεκτρικές</a:t>
            </a: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l-GR" sz="1600" b="1" dirty="0" smtClean="0"/>
              <a:t>φερρίτες/</a:t>
            </a:r>
            <a:r>
              <a:rPr lang="en-US" sz="1600" b="1" dirty="0" smtClean="0"/>
              <a:t>MSW</a:t>
            </a:r>
            <a:endParaRPr lang="el-GR" sz="1600" b="1" dirty="0" smtClean="0"/>
          </a:p>
          <a:p>
            <a:pPr>
              <a:buFont typeface="Arial" pitchFamily="34" charset="0"/>
              <a:buChar char="•"/>
            </a:pPr>
            <a:r>
              <a:rPr lang="el-GR" sz="1600" b="1" dirty="0" smtClean="0"/>
              <a:t> πιεζοηλεκτρικές</a:t>
            </a: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CRLH</a:t>
            </a:r>
            <a:endParaRPr lang="el-GR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62200" y="41910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FF0000"/>
                </a:solidFill>
              </a:rPr>
              <a:t> Διαιρέτης 1:Ν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1003BD"/>
                </a:solidFill>
              </a:rPr>
              <a:t> Butler matrix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 Vector modulators </a:t>
            </a:r>
            <a:endParaRPr lang="el-GR" sz="1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Rotman lens</a:t>
            </a:r>
            <a:endParaRPr lang="el-GR" sz="14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886200" y="4876800"/>
            <a:ext cx="533400" cy="228600"/>
          </a:xfrm>
          <a:prstGeom prst="straightConnector1">
            <a:avLst/>
          </a:prstGeom>
          <a:ln w="19050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71800" y="65194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Συντελεστές πλάτους</a:t>
            </a:r>
            <a:endParaRPr lang="el-GR" sz="16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810000" y="6172200"/>
            <a:ext cx="60960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Arrow 29"/>
          <p:cNvSpPr/>
          <p:nvPr/>
        </p:nvSpPr>
        <p:spPr>
          <a:xfrm>
            <a:off x="7239000" y="838200"/>
            <a:ext cx="1219200" cy="304800"/>
          </a:xfrm>
          <a:prstGeom prst="leftArrow">
            <a:avLst/>
          </a:prstGeom>
          <a:solidFill>
            <a:srgbClr val="1003BD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Left-Right Arrow 25"/>
          <p:cNvSpPr/>
          <p:nvPr/>
        </p:nvSpPr>
        <p:spPr>
          <a:xfrm>
            <a:off x="2971800" y="5715000"/>
            <a:ext cx="838200" cy="228600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Documents and Settings\user\My Documents\MICROWAVES2\DIDAKTORIKO\Kefalaio_7\Figures\10GHz\Re-exposure of layout4x4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533400"/>
            <a:ext cx="3017520" cy="18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C:\Documents and Settings\user\My Documents\MICROWAVES2\DIDAKTORIKO\Kefalaio_7\Re-exposure of TTD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5157216" cy="16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C:\Documents and Settings\user\My Documents\MICROWAVES2\DIDAKTORIKO\Kefalaio_7\AM\Re-exposure of 1R-A1-A2-mw.jpg"/>
          <p:cNvPicPr>
            <a:picLocks noChangeAspect="1"/>
          </p:cNvPicPr>
          <p:nvPr/>
        </p:nvPicPr>
        <p:blipFill>
          <a:blip r:embed="rId4" cstate="print"/>
          <a:srcRect l="984" r="984" b="1507"/>
          <a:stretch>
            <a:fillRect/>
          </a:stretch>
        </p:blipFill>
        <p:spPr bwMode="auto">
          <a:xfrm>
            <a:off x="0" y="3962400"/>
            <a:ext cx="2621087" cy="172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7\AM\Re-exposure of envelopes-nocorrecti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962400"/>
            <a:ext cx="3182112" cy="172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Kefalaio_7\AM\Re-exposure of envelopes-WITHcorrect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962400"/>
            <a:ext cx="2926080" cy="17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00200" y="3505200"/>
            <a:ext cx="14478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124200" y="2209800"/>
            <a:ext cx="304800" cy="1371600"/>
          </a:xfrm>
          <a:prstGeom prst="roundRect">
            <a:avLst/>
          </a:prstGeom>
          <a:noFill/>
          <a:ln w="12700">
            <a:solidFill>
              <a:srgbClr val="1003B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67200" y="3581400"/>
            <a:ext cx="1524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00200" y="2514600"/>
            <a:ext cx="3048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72200" y="563880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Απαιτούμενη ραδιοσυχνοτική διαφορά χρόνου (φάσης)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(417psec)</a:t>
            </a:r>
            <a:endParaRPr lang="el-GR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457200"/>
            <a:ext cx="388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l-GR" sz="2000" b="1" dirty="0" smtClean="0"/>
              <a:t> Προσομοίωση Συστήματος</a:t>
            </a:r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</a:t>
            </a:r>
            <a:r>
              <a:rPr lang="en-US" sz="1600" b="1" dirty="0" smtClean="0"/>
              <a:t>f</a:t>
            </a:r>
            <a:r>
              <a:rPr lang="en-US" sz="1600" b="1" baseline="-25000" dirty="0" smtClean="0"/>
              <a:t>MW</a:t>
            </a:r>
            <a:r>
              <a:rPr lang="en-US" sz="1600" b="1" dirty="0" smtClean="0"/>
              <a:t> = 10GHz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 f</a:t>
            </a:r>
            <a:r>
              <a:rPr lang="en-US" sz="1600" b="1" baseline="-25000" dirty="0" smtClean="0"/>
              <a:t>RF</a:t>
            </a:r>
            <a:r>
              <a:rPr lang="en-US" sz="1600" b="1" dirty="0" smtClean="0"/>
              <a:t> = 300MHz</a:t>
            </a:r>
            <a:endParaRPr lang="el-GR" sz="16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</a:t>
            </a:r>
            <a:r>
              <a:rPr lang="en-US" sz="1600" b="1" dirty="0" smtClean="0"/>
              <a:t>f</a:t>
            </a:r>
            <a:r>
              <a:rPr lang="en-US" sz="1600" b="1" baseline="-25000" dirty="0" smtClean="0"/>
              <a:t>MW</a:t>
            </a:r>
            <a:r>
              <a:rPr lang="el-GR" sz="1600" b="1" dirty="0" smtClean="0"/>
              <a:t>/</a:t>
            </a:r>
            <a:r>
              <a:rPr lang="en-US" sz="1600" b="1" dirty="0" smtClean="0"/>
              <a:t>f</a:t>
            </a:r>
            <a:r>
              <a:rPr lang="en-US" sz="1600" b="1" baseline="-25000" dirty="0" smtClean="0"/>
              <a:t>RF</a:t>
            </a:r>
            <a:r>
              <a:rPr lang="el-GR" sz="1600" b="1" dirty="0" smtClean="0"/>
              <a:t> = 33.3</a:t>
            </a:r>
            <a:endParaRPr lang="en-US" sz="1600" b="1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l-GR" sz="1600" b="1" dirty="0" smtClean="0"/>
              <a:t>Πίνακας </a:t>
            </a:r>
            <a:r>
              <a:rPr lang="en-US" sz="1600" b="1" dirty="0" smtClean="0"/>
              <a:t>Butler -33dB Chebyshev</a:t>
            </a:r>
            <a:endParaRPr lang="el-GR" sz="1600" b="1" dirty="0" smtClean="0"/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/>
              <a:t> 1</a:t>
            </a:r>
            <a:r>
              <a:rPr lang="en-US" sz="1600" b="1" dirty="0" smtClean="0"/>
              <a:t>GHz </a:t>
            </a:r>
            <a:r>
              <a:rPr lang="el-GR" sz="1600" b="1" dirty="0" smtClean="0"/>
              <a:t>εύρος ζώνης</a:t>
            </a:r>
            <a:endParaRPr lang="el-GR" sz="1600" b="1" dirty="0"/>
          </a:p>
        </p:txBody>
      </p:sp>
      <p:pic>
        <p:nvPicPr>
          <p:cNvPr id="27" name="Picture 26" descr="C:\Documents and Settings\user\My Documents\MICROWAVES2\DIDAKTORIKO\Kefalaio_7\Figures\10GHz\Re-exposure of inputreturnloss_sim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2" y="2438401"/>
            <a:ext cx="1920240" cy="111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C:\Documents and Settings\user\My Documents\MICROWAVES2\DIDAKTORIKO\Kefalaio_7\Figures\10GHz\Re-exposure of 1R_sim.jpg"/>
          <p:cNvPicPr>
            <a:picLocks noChangeAspect="1"/>
          </p:cNvPicPr>
          <p:nvPr/>
        </p:nvPicPr>
        <p:blipFill>
          <a:blip r:embed="rId9" cstate="print"/>
          <a:srcRect b="2297"/>
          <a:stretch>
            <a:fillRect/>
          </a:stretch>
        </p:blipFill>
        <p:spPr bwMode="auto">
          <a:xfrm>
            <a:off x="7223761" y="2438400"/>
            <a:ext cx="1869034" cy="11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Straight Arrow Connector 38"/>
          <p:cNvCxnSpPr/>
          <p:nvPr/>
        </p:nvCxnSpPr>
        <p:spPr>
          <a:xfrm>
            <a:off x="6172200" y="2590800"/>
            <a:ext cx="381000" cy="0"/>
          </a:xfrm>
          <a:prstGeom prst="straightConnector1">
            <a:avLst/>
          </a:prstGeom>
          <a:ln w="12700">
            <a:solidFill>
              <a:srgbClr val="11973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077200" y="2667000"/>
            <a:ext cx="381000" cy="0"/>
          </a:xfrm>
          <a:prstGeom prst="straightConnector1">
            <a:avLst/>
          </a:prstGeom>
          <a:ln w="12700">
            <a:solidFill>
              <a:srgbClr val="11973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667000" y="1219200"/>
            <a:ext cx="2743200" cy="990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0" y="2209800"/>
            <a:ext cx="0" cy="1371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419600" y="2209800"/>
            <a:ext cx="0" cy="1371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ight Arrow 41"/>
          <p:cNvSpPr/>
          <p:nvPr/>
        </p:nvSpPr>
        <p:spPr>
          <a:xfrm>
            <a:off x="5410200" y="4876800"/>
            <a:ext cx="685800" cy="152400"/>
          </a:xfrm>
          <a:prstGeom prst="rightArrow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TextBox 42"/>
          <p:cNvSpPr txBox="1"/>
          <p:nvPr/>
        </p:nvSpPr>
        <p:spPr>
          <a:xfrm>
            <a:off x="5486400" y="49530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TTD</a:t>
            </a:r>
            <a:endParaRPr lang="el-GR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579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Δτ</a:t>
            </a:r>
            <a:endParaRPr lang="en-US" sz="1600" b="1" dirty="0" smtClean="0"/>
          </a:p>
          <a:p>
            <a:pPr algn="ctr"/>
            <a:r>
              <a:rPr lang="en-US" sz="1200" b="1" dirty="0" smtClean="0"/>
              <a:t>(12.5psec)</a:t>
            </a:r>
            <a:endParaRPr lang="el-GR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447800" y="5867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Δφ = -45</a:t>
            </a:r>
            <a:r>
              <a:rPr lang="el-GR" sz="1600" b="1" baseline="30000" dirty="0" smtClean="0"/>
              <a:t>ο</a:t>
            </a:r>
            <a:endParaRPr lang="el-GR" sz="1600" b="1" dirty="0"/>
          </a:p>
        </p:txBody>
      </p:sp>
      <p:cxnSp>
        <p:nvCxnSpPr>
          <p:cNvPr id="29" name="Straight Arrow Connector 28"/>
          <p:cNvCxnSpPr>
            <a:endCxn id="26" idx="1"/>
          </p:cNvCxnSpPr>
          <p:nvPr/>
        </p:nvCxnSpPr>
        <p:spPr>
          <a:xfrm>
            <a:off x="914400" y="6019800"/>
            <a:ext cx="533400" cy="168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1800" y="5867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Δτ</a:t>
            </a:r>
            <a:endParaRPr lang="el-GR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38600" y="5867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Δφ ≠-45</a:t>
            </a:r>
            <a:r>
              <a:rPr lang="el-GR" sz="1600" b="1" baseline="30000" dirty="0" smtClean="0"/>
              <a:t>ο</a:t>
            </a:r>
            <a:endParaRPr lang="el-GR" sz="1600" b="1" dirty="0" smtClean="0"/>
          </a:p>
          <a:p>
            <a:r>
              <a:rPr lang="el-GR" sz="1600" b="1" dirty="0" smtClean="0"/>
              <a:t>Ιδανικά : Δφ= -45</a:t>
            </a:r>
            <a:r>
              <a:rPr lang="el-GR" sz="1600" b="1" baseline="30000" dirty="0" smtClean="0"/>
              <a:t>ο</a:t>
            </a:r>
            <a:r>
              <a:rPr lang="el-GR" sz="1600" b="1" dirty="0" smtClean="0"/>
              <a:t>/33.3</a:t>
            </a:r>
          </a:p>
          <a:p>
            <a:endParaRPr lang="el-GR" sz="1600" b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352800" y="6019800"/>
            <a:ext cx="6096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user\My Documents\MICROWAVES2\DIDAKTORIKO\Kefalaio_7\AM\Re-exposure of 1R-allbeamsnoTTD.jpg"/>
          <p:cNvPicPr>
            <a:picLocks noChangeAspect="1"/>
          </p:cNvPicPr>
          <p:nvPr/>
        </p:nvPicPr>
        <p:blipFill>
          <a:blip r:embed="rId2" cstate="print"/>
          <a:srcRect t="1637"/>
          <a:stretch>
            <a:fillRect/>
          </a:stretch>
        </p:blipFill>
        <p:spPr bwMode="auto">
          <a:xfrm>
            <a:off x="76200" y="1828800"/>
            <a:ext cx="4352544" cy="367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7\AM\Re-exposure of 1R-allbeamswithTT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352544" cy="37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334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l-GR" sz="2000" b="1" dirty="0" smtClean="0"/>
              <a:t> Ραδιοσυχνοτικά διαγράμματα ακτινοβολίας</a:t>
            </a:r>
          </a:p>
          <a:p>
            <a:pPr lvl="1">
              <a:buFont typeface="Arial" pitchFamily="34" charset="0"/>
              <a:buChar char="•"/>
            </a:pPr>
            <a:r>
              <a:rPr lang="el-GR" sz="2000" b="1" dirty="0" smtClean="0"/>
              <a:t> Παράγοντας Συστοιχίας 4 στοιχείων </a:t>
            </a:r>
            <a:endParaRPr lang="el-G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29543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 smtClean="0"/>
              <a:t>Χωρίς καθυστέρηση πραγματικού χρόνου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/>
              <a:t> απόκλιση μεγίστου : 4</a:t>
            </a:r>
            <a:r>
              <a:rPr lang="el-GR" sz="1400" b="1" baseline="30000" dirty="0" smtClean="0"/>
              <a:t>ο</a:t>
            </a:r>
            <a:endParaRPr lang="el-G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129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Με καθυστέρηση πραγματικού χρόνου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/>
              <a:t> μηδενική απόκλιση μεγίστου	</a:t>
            </a:r>
            <a:endParaRPr lang="el-GR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5562600"/>
            <a:ext cx="5029200" cy="369332"/>
          </a:xfrm>
          <a:prstGeom prst="rect">
            <a:avLst/>
          </a:prstGeom>
          <a:solidFill>
            <a:srgbClr val="1003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Εύρος ζώνης : 250</a:t>
            </a:r>
            <a:r>
              <a:rPr lang="en-US" b="1" dirty="0" smtClean="0">
                <a:solidFill>
                  <a:schemeClr val="bg1"/>
                </a:solidFill>
              </a:rPr>
              <a:t>MHz – 350MHz , 33%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2057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1R</a:t>
            </a:r>
            <a:endParaRPr lang="el-G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213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1R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67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Documents and Settings\user\My Documents\MICROWAVES2\DIDAKTORIKO\Kefalaio_7\Figures\10GHz\Re-exposure of Butler_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800600" cy="262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Documents and Settings\user\My Documents\MICROWAVES2\DIDAKTORIKO\Kefalaio_7\Figures\10GHz\Re-exposure of inputreturnloss_me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598" y="1066800"/>
            <a:ext cx="3456432" cy="195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:\Documents and Settings\user\My Documents\MICROWAVES2\DIDAKTORIKO\Kefalaio_7\Figures\10GHz\Re-exposure of 1R_me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596" y="3505195"/>
            <a:ext cx="3456432" cy="212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>
            <a:off x="7162800" y="3886200"/>
            <a:ext cx="6858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39000" y="1447800"/>
            <a:ext cx="6858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3124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εύρος ζώνης</a:t>
            </a:r>
            <a:endParaRPr lang="el-GR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67600" y="3429000"/>
            <a:ext cx="228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0"/>
            <a:ext cx="777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Μικροκυματική Διαμόρφωση Δέσμης σε </a:t>
            </a:r>
            <a:r>
              <a:rPr lang="en-US" sz="2600" b="1" dirty="0" smtClean="0"/>
              <a:t>RF</a:t>
            </a:r>
            <a:r>
              <a:rPr lang="el-GR" sz="2600" b="1" dirty="0" smtClean="0"/>
              <a:t> Συστοιχίες</a:t>
            </a:r>
            <a:endParaRPr lang="el-GR" sz="2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533400"/>
            <a:ext cx="6019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n-US" sz="2000" b="1" dirty="0" smtClean="0"/>
              <a:t> </a:t>
            </a:r>
            <a:r>
              <a:rPr lang="el-GR" sz="2000" b="1" dirty="0" smtClean="0"/>
              <a:t>Υλοποίηση Μικροκυματικού </a:t>
            </a:r>
            <a:r>
              <a:rPr lang="en-US" sz="2000" b="1" dirty="0" smtClean="0"/>
              <a:t>BFN</a:t>
            </a:r>
            <a:r>
              <a:rPr lang="el-GR" sz="2000" b="1" dirty="0" smtClean="0"/>
              <a:t> για </a:t>
            </a:r>
            <a:r>
              <a:rPr lang="en-US" sz="2000" b="1" dirty="0" smtClean="0"/>
              <a:t>RF</a:t>
            </a:r>
            <a:r>
              <a:rPr lang="el-GR" sz="2000" b="1" dirty="0" smtClean="0"/>
              <a:t> συστοιχίες</a:t>
            </a:r>
            <a:endParaRPr lang="el-GR" b="1" dirty="0" smtClean="0">
              <a:solidFill>
                <a:srgbClr val="1003BD"/>
              </a:solidFill>
            </a:endParaRPr>
          </a:p>
          <a:p>
            <a:pPr>
              <a:buBlip>
                <a:blip r:embed="rId6"/>
              </a:buBlip>
            </a:pPr>
            <a:r>
              <a:rPr lang="el-GR" sz="2000" b="1" dirty="0" smtClean="0"/>
              <a:t> Μετρήσεις</a:t>
            </a:r>
          </a:p>
          <a:p>
            <a:pPr lvl="1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1003BD"/>
                </a:solidFill>
              </a:rPr>
              <a:t> Εύρος ζώνης : 9.5 – 10.5</a:t>
            </a:r>
            <a:r>
              <a:rPr lang="en-US" b="1" dirty="0" smtClean="0">
                <a:solidFill>
                  <a:srgbClr val="1003BD"/>
                </a:solidFill>
              </a:rPr>
              <a:t>GHz (1GHz)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>
                <a:solidFill>
                  <a:srgbClr val="1003BD"/>
                </a:solidFill>
              </a:rPr>
              <a:t>Περιορίζεται από τους συντελεστές διάδοσης</a:t>
            </a:r>
            <a:endParaRPr lang="el-GR" b="1" dirty="0">
              <a:solidFill>
                <a:srgbClr val="1003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68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891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Μιλλιμετρική Διαμ. Δέσμης σε Μικροκυματικές Συστοιχίες</a:t>
            </a:r>
            <a:endParaRPr lang="el-GR" sz="2600" b="1" dirty="0"/>
          </a:p>
        </p:txBody>
      </p:sp>
      <p:pic>
        <p:nvPicPr>
          <p:cNvPr id="6" name="Picture 5" descr="C:\Documents and Settings\user\My Documents\MICROWAVES2\DIDAKTORIKO\Kefalaio_7\Figures\30GHz\Re-exposure of butler_30gh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5257800" cy="258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533400"/>
            <a:ext cx="5257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sz="2200" b="1" dirty="0" smtClean="0"/>
              <a:t> </a:t>
            </a:r>
            <a:r>
              <a:rPr lang="el-GR" sz="2200" b="1" dirty="0" smtClean="0"/>
              <a:t>Σχεδιασμός </a:t>
            </a:r>
            <a:r>
              <a:rPr lang="en-US" sz="2200" b="1" dirty="0" smtClean="0"/>
              <a:t>BFN</a:t>
            </a:r>
            <a:r>
              <a:rPr lang="el-GR" sz="2200" b="1" dirty="0" smtClean="0"/>
              <a:t> στη ζώνη Κ</a:t>
            </a:r>
            <a:r>
              <a:rPr lang="en-US" sz="2200" b="1" dirty="0" smtClean="0"/>
              <a:t>a (27-40GHz)</a:t>
            </a:r>
          </a:p>
          <a:p>
            <a:pPr lvl="1">
              <a:buBlip>
                <a:blip r:embed="rId4"/>
              </a:buBlip>
            </a:pPr>
            <a:r>
              <a:rPr lang="en-US" sz="2000" b="1" dirty="0" smtClean="0">
                <a:solidFill>
                  <a:srgbClr val="1003BD"/>
                </a:solidFill>
              </a:rPr>
              <a:t> </a:t>
            </a:r>
            <a:r>
              <a:rPr lang="el-GR" sz="2000" b="1" dirty="0" smtClean="0">
                <a:solidFill>
                  <a:srgbClr val="1003BD"/>
                </a:solidFill>
              </a:rPr>
              <a:t>@ 10</a:t>
            </a:r>
            <a:r>
              <a:rPr lang="en-US" sz="2000" b="1" dirty="0" smtClean="0">
                <a:solidFill>
                  <a:srgbClr val="1003BD"/>
                </a:solidFill>
              </a:rPr>
              <a:t>GHz : BW ≈ 1GHz</a:t>
            </a:r>
          </a:p>
          <a:p>
            <a:pPr lvl="1">
              <a:buBlip>
                <a:blip r:embed="rId4"/>
              </a:buBlip>
            </a:pPr>
            <a:r>
              <a:rPr lang="en-US" sz="2000" b="1" dirty="0" smtClean="0">
                <a:solidFill>
                  <a:srgbClr val="1003BD"/>
                </a:solidFill>
              </a:rPr>
              <a:t> @ 30GHz : BW ≈ 3GHz ??</a:t>
            </a:r>
            <a:endParaRPr lang="el-GR" sz="2000" b="1" dirty="0">
              <a:solidFill>
                <a:srgbClr val="1003BD"/>
              </a:solidFill>
            </a:endParaRPr>
          </a:p>
        </p:txBody>
      </p:sp>
      <p:pic>
        <p:nvPicPr>
          <p:cNvPr id="8" name="Picture 7" descr="C:\Documents and Settings\user\My Documents\MICROWAVES2\DIDAKTORIKO\Kefalaio_7\Figures\30GHz\Re-exposure of inputreturnlos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676400"/>
            <a:ext cx="3456432" cy="232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7\Figures\30GHz\Re-exposure of 1R_amp.jpg"/>
          <p:cNvPicPr>
            <a:picLocks noChangeAspect="1"/>
          </p:cNvPicPr>
          <p:nvPr/>
        </p:nvPicPr>
        <p:blipFill>
          <a:blip r:embed="rId6" cstate="print"/>
          <a:srcRect t="2072"/>
          <a:stretch>
            <a:fillRect/>
          </a:stretch>
        </p:blipFill>
        <p:spPr bwMode="auto">
          <a:xfrm>
            <a:off x="5562600" y="4038600"/>
            <a:ext cx="3456432" cy="229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3733800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RO4003C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</a:t>
            </a:r>
            <a:r>
              <a:rPr lang="el-GR" sz="1100" b="1" dirty="0" smtClean="0"/>
              <a:t>ε</a:t>
            </a:r>
            <a:r>
              <a:rPr lang="en-US" sz="1100" b="1" baseline="-25000" dirty="0" smtClean="0"/>
              <a:t>r</a:t>
            </a:r>
            <a:r>
              <a:rPr lang="en-US" sz="1100" b="1" dirty="0" smtClean="0"/>
              <a:t> = 3.38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h = 0.203mm</a:t>
            </a:r>
          </a:p>
          <a:p>
            <a:pPr algn="just">
              <a:buFont typeface="Arial" pitchFamily="34" charset="0"/>
              <a:buChar char="•"/>
            </a:pPr>
            <a:r>
              <a:rPr lang="en-US" sz="1100" b="1" dirty="0" smtClean="0"/>
              <a:t> tan</a:t>
            </a:r>
            <a:r>
              <a:rPr lang="el-GR" sz="1100" b="1" dirty="0" smtClean="0"/>
              <a:t>δ = 0.002</a:t>
            </a:r>
            <a:r>
              <a:rPr lang="en-US" sz="1100" b="1" dirty="0" smtClean="0"/>
              <a:t>7</a:t>
            </a:r>
            <a:endParaRPr lang="el-GR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0668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 BW = 1GHz (29.5-30.5GHz)</a:t>
            </a:r>
            <a:endParaRPr lang="el-GR" sz="1600" b="1" dirty="0" smtClean="0">
              <a:solidFill>
                <a:srgbClr val="FF00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Διαφορετική επιλογή υποστρώματος ?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572000"/>
            <a:ext cx="5410200" cy="1846659"/>
          </a:xfrm>
          <a:prstGeom prst="rect">
            <a:avLst/>
          </a:prstGeom>
          <a:solidFill>
            <a:schemeClr val="bg2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n-US" b="1" dirty="0" smtClean="0"/>
              <a:t> </a:t>
            </a:r>
            <a:r>
              <a:rPr lang="el-GR" b="1" dirty="0" smtClean="0"/>
              <a:t>Αύξηση εύρους ζώνης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</a:t>
            </a:r>
            <a:r>
              <a:rPr lang="en-US" sz="1600" b="1" dirty="0" smtClean="0"/>
              <a:t>AM – SSB</a:t>
            </a:r>
            <a:r>
              <a:rPr lang="el-GR" sz="1600" b="1" dirty="0" smtClean="0"/>
              <a:t> (</a:t>
            </a:r>
            <a:r>
              <a:rPr lang="en-US" sz="1600" b="1" dirty="0" smtClean="0"/>
              <a:t>BW=f</a:t>
            </a:r>
            <a:r>
              <a:rPr lang="en-US" sz="1600" b="1" baseline="-25000" dirty="0" smtClean="0"/>
              <a:t>m</a:t>
            </a:r>
            <a:r>
              <a:rPr lang="el-GR" sz="1600" b="1" dirty="0" smtClean="0"/>
              <a:t>)</a:t>
            </a:r>
            <a:endParaRPr lang="en-US" sz="1600" b="1" dirty="0" smtClean="0"/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l-GR" sz="1600" b="1" dirty="0" smtClean="0"/>
              <a:t>Χρήση διαφορετικής τεχνολογίας υλοποίησης</a:t>
            </a:r>
          </a:p>
          <a:p>
            <a:pPr lvl="1"/>
            <a:r>
              <a:rPr lang="el-GR" sz="1600" b="1" dirty="0" smtClean="0"/>
              <a:t>   γραμμών μεταφοράς</a:t>
            </a:r>
          </a:p>
          <a:p>
            <a:pPr lvl="1">
              <a:buFont typeface="Wingdings" pitchFamily="2" charset="2"/>
              <a:buChar char="§"/>
            </a:pPr>
            <a:r>
              <a:rPr lang="el-GR" sz="1600" b="1" dirty="0" smtClean="0"/>
              <a:t> Συμβατικές τεχνικές σχεδιασμού ευρείας ζώνης</a:t>
            </a:r>
          </a:p>
          <a:p>
            <a:pPr lvl="2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Συζεύκτης 3 κλάδων, φασηθέτες </a:t>
            </a:r>
            <a:r>
              <a:rPr lang="en-US" sz="1600" b="1" dirty="0" smtClean="0">
                <a:solidFill>
                  <a:srgbClr val="1003BD"/>
                </a:solidFill>
              </a:rPr>
              <a:t>Schiffman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3">
              <a:buFont typeface="Wingdings" pitchFamily="2" charset="2"/>
              <a:buChar char="ü"/>
            </a:pPr>
            <a:r>
              <a:rPr lang="el-GR" sz="1600" b="1" dirty="0" smtClean="0">
                <a:solidFill>
                  <a:srgbClr val="009900"/>
                </a:solidFill>
              </a:rPr>
              <a:t> 20-30%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356350"/>
            <a:ext cx="685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69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0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Συμπεράσματα – Μελλοντικές Εργασίες</a:t>
            </a:r>
            <a:endParaRPr lang="el-GR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33400"/>
            <a:ext cx="7696200" cy="2339102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b="1" dirty="0" smtClean="0">
                <a:solidFill>
                  <a:srgbClr val="1003BD"/>
                </a:solidFill>
              </a:rPr>
              <a:t> </a:t>
            </a:r>
            <a:r>
              <a:rPr lang="el-GR" b="1" dirty="0" smtClean="0"/>
              <a:t>Συμπεράσματα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Σχεδιάστηκε και </a:t>
            </a:r>
            <a:r>
              <a:rPr lang="el-GR" sz="1600" b="1" dirty="0" smtClean="0">
                <a:solidFill>
                  <a:srgbClr val="1003BD"/>
                </a:solidFill>
              </a:rPr>
              <a:t>υλοποιήθηκε</a:t>
            </a:r>
            <a:r>
              <a:rPr lang="en-US" sz="1600" b="1" dirty="0" smtClean="0">
                <a:solidFill>
                  <a:srgbClr val="1003BD"/>
                </a:solidFill>
              </a:rPr>
              <a:t> (</a:t>
            </a:r>
            <a:r>
              <a:rPr lang="el-GR" sz="1600" b="1" dirty="0" smtClean="0">
                <a:solidFill>
                  <a:srgbClr val="1003BD"/>
                </a:solidFill>
              </a:rPr>
              <a:t>εν μέρει</a:t>
            </a:r>
            <a:r>
              <a:rPr lang="en-US" sz="1600" b="1" dirty="0" smtClean="0">
                <a:solidFill>
                  <a:srgbClr val="1003BD"/>
                </a:solidFill>
              </a:rPr>
              <a:t>)</a:t>
            </a:r>
            <a:r>
              <a:rPr lang="el-GR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σύστημα με χαμηλούς δευτερεύοντες 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λοβούς και αυξημένο αριθμό δεσμών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Σχεδιάστηκαν και υλοποιήθηκαν πρωτότυπα δικτυώματα τύπου πίνακα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</a:t>
            </a:r>
            <a:r>
              <a:rPr lang="en-US" sz="1600" b="1" dirty="0" smtClean="0">
                <a:solidFill>
                  <a:srgbClr val="1003BD"/>
                </a:solidFill>
              </a:rPr>
              <a:t>Butler</a:t>
            </a:r>
            <a:r>
              <a:rPr lang="el-GR" sz="1600" b="1" dirty="0" smtClean="0">
                <a:solidFill>
                  <a:srgbClr val="1003BD"/>
                </a:solidFill>
              </a:rPr>
              <a:t> και </a:t>
            </a:r>
            <a:r>
              <a:rPr lang="en-US" sz="1600" b="1" dirty="0" smtClean="0">
                <a:solidFill>
                  <a:srgbClr val="1003BD"/>
                </a:solidFill>
              </a:rPr>
              <a:t>Nolen </a:t>
            </a:r>
            <a:r>
              <a:rPr lang="el-GR" sz="1600" b="1" dirty="0" smtClean="0">
                <a:solidFill>
                  <a:srgbClr val="1003BD"/>
                </a:solidFill>
              </a:rPr>
              <a:t>ανομοιόμορφης κατανομής</a:t>
            </a: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r>
              <a:rPr lang="el-GR" sz="1600" b="1" dirty="0" smtClean="0">
                <a:solidFill>
                  <a:srgbClr val="1003BD"/>
                </a:solidFill>
              </a:rPr>
              <a:t>πλάτους τροφοδοσίας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Εφαρμόστηκε η τεχνική των επικαλυπτόμενων υποσυστοιχιών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σε κυκλικές συστοιχίες δακτυλίου – μελετήθηκαν πολυεδρικές συστοιχίες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Προσομοίωση συστήματος και υλοποίηση αναλογικού μικροκυματικού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δικτυώματος για ραδιοσυχνοτικές συστοιχίες ευρείας ζώνης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7239000" cy="2092881"/>
          </a:xfrm>
          <a:prstGeom prst="rect">
            <a:avLst/>
          </a:prstGeom>
          <a:solidFill>
            <a:schemeClr val="bg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b="1" dirty="0" smtClean="0">
                <a:solidFill>
                  <a:srgbClr val="C00000"/>
                </a:solidFill>
              </a:rPr>
              <a:t> </a:t>
            </a:r>
            <a:r>
              <a:rPr lang="el-GR" b="1" dirty="0" smtClean="0"/>
              <a:t>Μελλοντικές Εργασίες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Περαιτέρω μείωση </a:t>
            </a:r>
            <a:r>
              <a:rPr lang="en-US" sz="1600" b="1" dirty="0" smtClean="0">
                <a:solidFill>
                  <a:srgbClr val="1003BD"/>
                </a:solidFill>
              </a:rPr>
              <a:t>SLL</a:t>
            </a:r>
            <a:r>
              <a:rPr lang="el-GR" sz="1600" b="1" dirty="0" smtClean="0">
                <a:solidFill>
                  <a:srgbClr val="1003BD"/>
                </a:solidFill>
              </a:rPr>
              <a:t> σε ασύμμετρους πίνακες</a:t>
            </a:r>
            <a:r>
              <a:rPr lang="en-US" sz="1600" b="1" dirty="0" smtClean="0">
                <a:solidFill>
                  <a:srgbClr val="1003BD"/>
                </a:solidFill>
              </a:rPr>
              <a:t> Butler</a:t>
            </a:r>
            <a:r>
              <a:rPr lang="el-GR" sz="1600" b="1" dirty="0" smtClean="0">
                <a:solidFill>
                  <a:srgbClr val="1003BD"/>
                </a:solidFill>
              </a:rPr>
              <a:t>, αύξηση αριθμού 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εισόδων - εξόδων</a:t>
            </a:r>
            <a:r>
              <a:rPr lang="en-US" sz="1600" b="1" dirty="0" smtClean="0">
                <a:solidFill>
                  <a:srgbClr val="1003BD"/>
                </a:solidFill>
              </a:rPr>
              <a:t> 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Αναδιάταξη θυρών εισόδου στο μέσον της αλυσίδας, μείωση απωλειών,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πολυεπίπεδη υλοποίηση ασύμμετρου πίνακα </a:t>
            </a:r>
            <a:r>
              <a:rPr lang="en-US" sz="1600" b="1" dirty="0" smtClean="0">
                <a:solidFill>
                  <a:srgbClr val="1003BD"/>
                </a:solidFill>
              </a:rPr>
              <a:t>Nolen</a:t>
            </a:r>
            <a:endParaRPr lang="el-GR" sz="1600" b="1" dirty="0" smtClean="0">
              <a:solidFill>
                <a:srgbClr val="1003BD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Υλοποίηση κυκλικής συστοιχίας με μεταγωγή της διέγερσης, 2-</a:t>
            </a:r>
            <a:r>
              <a:rPr lang="en-US" sz="1600" b="1" dirty="0" smtClean="0">
                <a:solidFill>
                  <a:srgbClr val="1003BD"/>
                </a:solidFill>
              </a:rPr>
              <a:t>D</a:t>
            </a:r>
            <a:r>
              <a:rPr lang="el-GR" sz="1600" b="1" dirty="0" smtClean="0">
                <a:solidFill>
                  <a:srgbClr val="1003BD"/>
                </a:solidFill>
              </a:rPr>
              <a:t> τοπολογία</a:t>
            </a:r>
          </a:p>
          <a:p>
            <a:pPr lvl="1"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1003BD"/>
                </a:solidFill>
              </a:rPr>
              <a:t> Αύξηση εύρους ζώνης, επέκταση σε μιλλιμετρικές συχνότητες </a:t>
            </a:r>
            <a:r>
              <a:rPr lang="en-US" sz="1600" b="1" dirty="0" smtClean="0">
                <a:solidFill>
                  <a:srgbClr val="1003BD"/>
                </a:solidFill>
              </a:rPr>
              <a:t>, </a:t>
            </a:r>
            <a:r>
              <a:rPr lang="el-GR" sz="1600" b="1" dirty="0" smtClean="0">
                <a:solidFill>
                  <a:srgbClr val="1003BD"/>
                </a:solidFill>
              </a:rPr>
              <a:t>σχεδιασμός</a:t>
            </a:r>
          </a:p>
          <a:p>
            <a:pPr lvl="1"/>
            <a:r>
              <a:rPr lang="el-GR" sz="1600" b="1" dirty="0" smtClean="0">
                <a:solidFill>
                  <a:srgbClr val="1003BD"/>
                </a:solidFill>
              </a:rPr>
              <a:t>   πίνακα </a:t>
            </a:r>
            <a:r>
              <a:rPr lang="en-US" sz="1600" b="1" dirty="0" smtClean="0">
                <a:solidFill>
                  <a:srgbClr val="1003BD"/>
                </a:solidFill>
              </a:rPr>
              <a:t>Butler</a:t>
            </a:r>
            <a:r>
              <a:rPr lang="el-GR" sz="1600" b="1" dirty="0" smtClean="0">
                <a:solidFill>
                  <a:srgbClr val="1003BD"/>
                </a:solidFill>
              </a:rPr>
              <a:t> με</a:t>
            </a:r>
            <a:r>
              <a:rPr lang="en-US" sz="1600" b="1" dirty="0" smtClean="0">
                <a:solidFill>
                  <a:srgbClr val="1003BD"/>
                </a:solidFill>
              </a:rPr>
              <a:t> TTD</a:t>
            </a:r>
            <a:r>
              <a:rPr lang="el-GR" sz="1600" b="1" dirty="0" smtClean="0">
                <a:solidFill>
                  <a:srgbClr val="1003BD"/>
                </a:solidFill>
              </a:rPr>
              <a:t> γραμμές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25402"/>
            <a:ext cx="3052286" cy="1732598"/>
          </a:xfrm>
          <a:prstGeom prst="rect">
            <a:avLst/>
          </a:prstGeom>
          <a:noFill/>
          <a:ln>
            <a:noFill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29784"/>
            <a:ext cx="3144393" cy="1728216"/>
          </a:xfrm>
          <a:prstGeom prst="rect">
            <a:avLst/>
          </a:prstGeom>
          <a:noFill/>
          <a:ln>
            <a:noFill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5943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003BD"/>
                </a:solidFill>
              </a:rPr>
              <a:t>UWB </a:t>
            </a:r>
            <a:r>
              <a:rPr lang="el-GR" sz="1400" b="1" dirty="0" smtClean="0">
                <a:solidFill>
                  <a:srgbClr val="1003BD"/>
                </a:solidFill>
              </a:rPr>
              <a:t>συζεύκτης</a:t>
            </a:r>
            <a:endParaRPr lang="el-GR" sz="1400" b="1" dirty="0">
              <a:solidFill>
                <a:srgbClr val="1003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5943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003BD"/>
                </a:solidFill>
              </a:rPr>
              <a:t>UWB </a:t>
            </a:r>
            <a:r>
              <a:rPr lang="el-GR" sz="1400" b="1" dirty="0" smtClean="0">
                <a:solidFill>
                  <a:srgbClr val="1003BD"/>
                </a:solidFill>
              </a:rPr>
              <a:t>φασηθέτης</a:t>
            </a:r>
            <a:endParaRPr lang="el-GR" sz="1400" b="1" dirty="0">
              <a:solidFill>
                <a:srgbClr val="1003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Documents and Settings\user\My Documents\MICROWAVES2\DIDAKTORIKO\Kefalaio_2\Kefalaio_2_figures\Re-exposure of phasedarray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4114800" cy="331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Ηλεκτρονικά Προσανατολιζόμενες Συστοιχίες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73914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sz="2200" b="1" dirty="0" smtClean="0"/>
              <a:t> Συστοιχίες Φάσης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/>
              <a:t> Στροφή/σάρωση ακτινοβολούμενης δέσμης με μεταβολή της</a:t>
            </a:r>
          </a:p>
          <a:p>
            <a:pPr lvl="1">
              <a:spcAft>
                <a:spcPts val="600"/>
              </a:spcAft>
            </a:pPr>
            <a:r>
              <a:rPr lang="el-GR" sz="2000" b="1" dirty="0" smtClean="0"/>
              <a:t>   διαφοράς φάσης των σημάτων τροφοδοσίας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l-GR" sz="2000" b="1" dirty="0" smtClean="0"/>
              <a:t> Έλεγχος πλάτους σημάτων τροφοδοσίας : καθορισμός </a:t>
            </a:r>
            <a:r>
              <a:rPr lang="en-US" sz="2000" b="1" dirty="0" smtClean="0"/>
              <a:t>SLL</a:t>
            </a:r>
            <a:endParaRPr lang="el-GR" sz="2000" b="1" dirty="0"/>
          </a:p>
        </p:txBody>
      </p:sp>
      <p:pic>
        <p:nvPicPr>
          <p:cNvPr id="9" name="Picture 8" descr="C:\Documents and Settings\user\My Documents\MICROWAVES2\DIDAKTORIKO\Re-exposure of ESA1.tif"/>
          <p:cNvPicPr/>
          <p:nvPr/>
        </p:nvPicPr>
        <p:blipFill>
          <a:blip r:embed="rId5" cstate="print"/>
          <a:srcRect t="1578" b="2367"/>
          <a:stretch>
            <a:fillRect/>
          </a:stretch>
        </p:blipFill>
        <p:spPr bwMode="auto">
          <a:xfrm>
            <a:off x="4648200" y="3124200"/>
            <a:ext cx="4324904" cy="230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 l="883" t="4447" r="883" b="4447"/>
          <a:stretch>
            <a:fillRect/>
          </a:stretch>
        </p:blipFill>
        <p:spPr bwMode="auto">
          <a:xfrm>
            <a:off x="2286000" y="2133600"/>
            <a:ext cx="3203764" cy="59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70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" y="609600"/>
            <a:ext cx="8839200" cy="1446550"/>
          </a:xfrm>
          <a:prstGeom prst="rect">
            <a:avLst/>
          </a:prstGeom>
          <a:solidFill>
            <a:schemeClr val="bg2"/>
          </a:solidFill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l-GR" b="1" dirty="0" smtClean="0"/>
              <a:t> Διεθνή επιστημονικά περιοδικά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/>
              <a:t> </a:t>
            </a:r>
            <a:r>
              <a:rPr lang="en-US" sz="1400" b="1" dirty="0" smtClean="0"/>
              <a:t>F.E. Fakoukakis and G.A. Kyriacou, “Novel Nolen matrix based beamforming networks for series-fed low SLL</a:t>
            </a:r>
            <a:endParaRPr lang="el-GR" sz="1400" b="1" dirty="0" smtClean="0"/>
          </a:p>
          <a:p>
            <a:pPr lvl="1" algn="just"/>
            <a:r>
              <a:rPr lang="el-GR" sz="1400" b="1" dirty="0" smtClean="0"/>
              <a:t> </a:t>
            </a:r>
            <a:r>
              <a:rPr lang="en-US" sz="1400" b="1" dirty="0" smtClean="0"/>
              <a:t> </a:t>
            </a:r>
            <a:r>
              <a:rPr lang="el-GR" sz="1400" b="1" dirty="0" smtClean="0"/>
              <a:t> </a:t>
            </a:r>
            <a:r>
              <a:rPr lang="en-US" sz="1400" b="1" dirty="0" smtClean="0"/>
              <a:t>multibeam antennas”, </a:t>
            </a:r>
            <a:r>
              <a:rPr lang="en-US" sz="1400" b="1" i="1" dirty="0" smtClean="0"/>
              <a:t>Progress in Electromagnetics</a:t>
            </a:r>
            <a:r>
              <a:rPr lang="el-GR" sz="1400" b="1" i="1" dirty="0" smtClean="0"/>
              <a:t> </a:t>
            </a:r>
            <a:r>
              <a:rPr lang="en-US" sz="1400" b="1" i="1" dirty="0" smtClean="0"/>
              <a:t>Research B, </a:t>
            </a:r>
            <a:r>
              <a:rPr lang="en-US" sz="1400" b="1" dirty="0" smtClean="0"/>
              <a:t>vol. 51, 33-64, 2013.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F.E. Fakoukakis, T.N. Kaifas, E.E. Vafiadis and G.A. Kyriacou, “Design and</a:t>
            </a:r>
            <a:r>
              <a:rPr lang="el-GR" sz="1400" b="1" dirty="0" smtClean="0"/>
              <a:t> </a:t>
            </a:r>
            <a:r>
              <a:rPr lang="en-US" sz="1400" b="1" dirty="0" smtClean="0"/>
              <a:t>implementation of Butler matrix-</a:t>
            </a:r>
            <a:endParaRPr lang="el-GR" sz="1400" b="1" dirty="0" smtClean="0"/>
          </a:p>
          <a:p>
            <a:pPr lvl="1" algn="just"/>
            <a:r>
              <a:rPr lang="el-GR" sz="1400" b="1" dirty="0" smtClean="0"/>
              <a:t>   </a:t>
            </a:r>
            <a:r>
              <a:rPr lang="en-US" sz="1400" b="1" dirty="0" smtClean="0"/>
              <a:t>based beam-forming networks for low sidelobe</a:t>
            </a:r>
            <a:r>
              <a:rPr lang="el-GR" sz="1400" b="1" dirty="0" smtClean="0"/>
              <a:t> </a:t>
            </a:r>
            <a:r>
              <a:rPr lang="en-US" sz="1400" b="1" dirty="0" smtClean="0"/>
              <a:t>level electronically scanned arrays”, </a:t>
            </a:r>
            <a:r>
              <a:rPr lang="en-US" sz="1400" b="1" i="1" dirty="0" smtClean="0"/>
              <a:t>International Journal of</a:t>
            </a:r>
            <a:endParaRPr lang="el-GR" sz="1400" b="1" i="1" dirty="0" smtClean="0"/>
          </a:p>
          <a:p>
            <a:pPr lvl="1" algn="just"/>
            <a:r>
              <a:rPr lang="en-US" sz="1400" b="1" i="1" dirty="0" smtClean="0"/>
              <a:t> </a:t>
            </a:r>
            <a:r>
              <a:rPr lang="el-GR" sz="1400" b="1" i="1" dirty="0" smtClean="0"/>
              <a:t>  </a:t>
            </a:r>
            <a:r>
              <a:rPr lang="en-US" sz="1400" b="1" i="1" dirty="0" smtClean="0"/>
              <a:t>Microwave and Wireless</a:t>
            </a:r>
            <a:r>
              <a:rPr lang="el-GR" sz="1400" b="1" i="1" dirty="0" smtClean="0"/>
              <a:t> </a:t>
            </a:r>
            <a:r>
              <a:rPr lang="en-US" sz="1400" b="1" i="1" dirty="0" smtClean="0"/>
              <a:t>Technologies,</a:t>
            </a:r>
            <a:r>
              <a:rPr lang="en-US" sz="1400" b="1" dirty="0" smtClean="0"/>
              <a:t> available on CJ02014.</a:t>
            </a:r>
            <a:endParaRPr lang="el-GR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0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Δημοσιεύσεις</a:t>
            </a:r>
            <a:endParaRPr lang="el-GR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286000"/>
            <a:ext cx="8839200" cy="2985433"/>
          </a:xfrm>
          <a:prstGeom prst="rect">
            <a:avLst/>
          </a:prstGeom>
          <a:solidFill>
            <a:schemeClr val="bg2"/>
          </a:solidFill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el-GR" b="1" dirty="0" smtClean="0"/>
              <a:t> Διεθνή επιστημονικά συνέδρια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400" b="1" dirty="0" smtClean="0"/>
              <a:t> </a:t>
            </a:r>
            <a:r>
              <a:rPr lang="en-US" sz="1400" b="1" dirty="0" smtClean="0"/>
              <a:t>F.E Fakoukakis and G.A. Kyriacou, “On the design of a Butler matrix-based</a:t>
            </a:r>
            <a:r>
              <a:rPr lang="el-GR" sz="1400" b="1" dirty="0" smtClean="0"/>
              <a:t> </a:t>
            </a:r>
            <a:r>
              <a:rPr lang="en-US" sz="1400" b="1" dirty="0" smtClean="0"/>
              <a:t>beamformer introducing low</a:t>
            </a:r>
          </a:p>
          <a:p>
            <a:pPr lvl="1" algn="just"/>
            <a:r>
              <a:rPr lang="en-US" sz="1400" b="1" dirty="0" smtClean="0"/>
              <a:t>   sidelobe level and enhanced beam-pointing accuracy”, </a:t>
            </a:r>
            <a:r>
              <a:rPr lang="en-US" sz="1400" b="1" i="1" dirty="0" smtClean="0"/>
              <a:t>IEEE-APS Topical Conference on Antennas and</a:t>
            </a:r>
          </a:p>
          <a:p>
            <a:pPr lvl="1" algn="just"/>
            <a:r>
              <a:rPr lang="en-US" sz="1400" b="1" i="1" dirty="0" smtClean="0"/>
              <a:t>   Propagation in Wireless Communications (APWC) 2011</a:t>
            </a:r>
            <a:r>
              <a:rPr lang="en-US" sz="1400" b="1" dirty="0" smtClean="0"/>
              <a:t>, Torino, Italy.</a:t>
            </a:r>
            <a:endParaRPr lang="el-GR" sz="1400" b="1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F.E. Fakoukakis, G.A. Kyriacou and J.N. Sahalos, “On the design of Butler-like type matrices for low SLL</a:t>
            </a:r>
          </a:p>
          <a:p>
            <a:pPr lvl="1" algn="just"/>
            <a:r>
              <a:rPr lang="en-US" sz="1400" b="1" dirty="0" smtClean="0"/>
              <a:t>   multibeam antennas”, </a:t>
            </a:r>
            <a:r>
              <a:rPr lang="en-US" sz="1400" b="1" i="1" dirty="0" smtClean="0"/>
              <a:t>6</a:t>
            </a:r>
            <a:r>
              <a:rPr lang="en-US" sz="1400" b="1" i="1" baseline="30000" dirty="0" smtClean="0"/>
              <a:t>th</a:t>
            </a:r>
            <a:r>
              <a:rPr lang="en-US" sz="1400" b="1" i="1" dirty="0" smtClean="0"/>
              <a:t> European Conference on Antennas  and Propagation (EuCAP) 2012</a:t>
            </a:r>
            <a:r>
              <a:rPr lang="en-US" sz="1400" b="1" dirty="0" smtClean="0"/>
              <a:t>, Prague, Czech</a:t>
            </a:r>
          </a:p>
          <a:p>
            <a:pPr lvl="1" algn="just"/>
            <a:r>
              <a:rPr lang="en-US" sz="1400" b="1" dirty="0" smtClean="0"/>
              <a:t>   Republic, March 2012.</a:t>
            </a:r>
            <a:endParaRPr lang="el-GR" sz="1400" b="1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F.E. Fakoukakis, T.N. Kaifas and G.A. Kyriacou, “Ultra-wideband radio frequency beamforming using</a:t>
            </a:r>
          </a:p>
          <a:p>
            <a:pPr lvl="1" algn="just"/>
            <a:r>
              <a:rPr lang="en-US" sz="1400" b="1" dirty="0" smtClean="0"/>
              <a:t>   microwave BFNs”, </a:t>
            </a:r>
            <a:r>
              <a:rPr lang="en-US" sz="1400" b="1" i="1" dirty="0" smtClean="0"/>
              <a:t>Progress in Electromagnetics Research Symposium (PIERS) 2012</a:t>
            </a:r>
            <a:r>
              <a:rPr lang="en-US" sz="1400" b="1" dirty="0" smtClean="0"/>
              <a:t>, Moscow, Russia, August</a:t>
            </a:r>
          </a:p>
          <a:p>
            <a:pPr lvl="1" algn="just"/>
            <a:r>
              <a:rPr lang="en-US" sz="1400" b="1" dirty="0" smtClean="0"/>
              <a:t>   2012.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/>
              <a:t> F.E. Fakoukakis, K.A. Gotsis, G.A. Kyriacou and J.N. Sahalos, “Beam steering for RFID readers with inherent</a:t>
            </a:r>
          </a:p>
          <a:p>
            <a:pPr lvl="1" algn="just"/>
            <a:r>
              <a:rPr lang="en-US" sz="1400" b="1" dirty="0" smtClean="0"/>
              <a:t>   antenna diversity”, </a:t>
            </a:r>
            <a:r>
              <a:rPr lang="en-US" sz="1400" b="1" i="1" dirty="0" smtClean="0"/>
              <a:t>8</a:t>
            </a:r>
            <a:r>
              <a:rPr lang="en-US" sz="1400" b="1" i="1" baseline="30000" dirty="0" smtClean="0"/>
              <a:t>th </a:t>
            </a:r>
            <a:r>
              <a:rPr lang="en-US" sz="1400" b="1" i="1" dirty="0" smtClean="0"/>
              <a:t>European Conference on Antennas and Propagation (EuCAP) 2014</a:t>
            </a:r>
            <a:r>
              <a:rPr lang="en-US" sz="1400" b="1" dirty="0" smtClean="0"/>
              <a:t>, The Hague, </a:t>
            </a:r>
          </a:p>
          <a:p>
            <a:pPr lvl="1" algn="just"/>
            <a:r>
              <a:rPr lang="en-US" sz="1400" b="1" dirty="0" smtClean="0"/>
              <a:t>   The </a:t>
            </a:r>
            <a:r>
              <a:rPr lang="el-GR" sz="1400" b="1" dirty="0" smtClean="0"/>
              <a:t>Netherlands, April 2014. 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71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6002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b="1" dirty="0" smtClean="0"/>
              <a:t>Σας ευχαριστώ</a:t>
            </a:r>
            <a:endParaRPr lang="el-GR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392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Documents and Settings\user\My Documents\MICROWAVES2\DIDAKTORIKO\Kefalaio_2\Kefalaio_2_figures\Re-exposure of activeantennas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95114"/>
            <a:ext cx="3438144" cy="206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 descr="C:\Documents and Settings\user\My Documents\MICROWAVES2\DIDAKTORIKO\Kefalaio_2\Kefalaio_2_figures\Re-exposure of adaptive_I-Q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662000"/>
            <a:ext cx="242630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schemeClr val="tx1">
                <a:alpha val="40000"/>
              </a:scheme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0"/>
            <a:ext cx="655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Ηλεκτρονικά Προσανατολιζόμενες Συστοιχίες</a:t>
            </a:r>
            <a:endParaRPr lang="el-GR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57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l-GR" b="1" dirty="0" smtClean="0"/>
              <a:t> Μεταγωγής Δέσμης</a:t>
            </a:r>
            <a:r>
              <a:rPr lang="en-US" b="1" dirty="0" smtClean="0"/>
              <a:t> – </a:t>
            </a:r>
            <a:r>
              <a:rPr lang="el-GR" b="1" dirty="0" smtClean="0"/>
              <a:t>Κεραίες Πολλαπλών Δεσμών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38862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1600" b="1" dirty="0" smtClean="0"/>
              <a:t> Αυτό - Προσαρμοζόμενες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/>
              <a:t> </a:t>
            </a:r>
            <a:r>
              <a:rPr lang="en-US" sz="1400" b="1" dirty="0" smtClean="0"/>
              <a:t>IF/</a:t>
            </a:r>
            <a:r>
              <a:rPr lang="el-GR" sz="1400" b="1" dirty="0" smtClean="0"/>
              <a:t>ψηφιακή διαμόρφωση δέσμης</a:t>
            </a:r>
          </a:p>
          <a:p>
            <a:pPr lvl="1">
              <a:buFont typeface="Arial" pitchFamily="34" charset="0"/>
              <a:buChar char="•"/>
            </a:pPr>
            <a:r>
              <a:rPr lang="el-GR" sz="1400" b="1" dirty="0" smtClean="0"/>
              <a:t> </a:t>
            </a:r>
            <a:r>
              <a:rPr lang="en-US" sz="1400" b="1" dirty="0" smtClean="0"/>
              <a:t>RF </a:t>
            </a:r>
            <a:r>
              <a:rPr lang="el-GR" sz="1400" b="1" dirty="0" smtClean="0"/>
              <a:t>διαμόρφωση δέσμης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4196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l-GR" sz="1600" b="1" dirty="0" smtClean="0"/>
              <a:t> Ενεργές συστοιχίες εκπομπής-λήψης (</a:t>
            </a:r>
            <a:r>
              <a:rPr lang="en-US" sz="1600" b="1" dirty="0" smtClean="0"/>
              <a:t>T/R</a:t>
            </a:r>
            <a:r>
              <a:rPr lang="el-GR" sz="1600" b="1" dirty="0" smtClean="0"/>
              <a:t>)</a:t>
            </a:r>
          </a:p>
        </p:txBody>
      </p:sp>
      <p:pic>
        <p:nvPicPr>
          <p:cNvPr id="13" name="Picture 12" descr="C:\Documents and Settings\user\My Documents\MICROWAVES2\DIDAKTORIKO\Kefalaio_2\Kefalaio_2_figures\Re-exposure of adaptiv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799" y="4662000"/>
            <a:ext cx="2194560" cy="21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838200"/>
            <a:ext cx="3657776" cy="33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C:\Documents and Settings\user\My Documents\MICROWAVES2\DIDAKTORIKO\Re-exposure of multibeam2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1066800"/>
            <a:ext cx="2057400" cy="29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962400" y="7620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9"/>
              </a:buBlip>
            </a:pPr>
            <a:r>
              <a:rPr lang="el-GR" sz="1600" b="1" dirty="0" smtClean="0"/>
              <a:t> Δίκτυα Διαμόρφωσης Δέσμης</a:t>
            </a:r>
            <a:endParaRPr lang="en-US" sz="1600" b="1" dirty="0" smtClean="0"/>
          </a:p>
          <a:p>
            <a:r>
              <a:rPr lang="el-GR" sz="1600" b="1" dirty="0" smtClean="0"/>
              <a:t> </a:t>
            </a:r>
            <a:r>
              <a:rPr lang="en-US" sz="1600" b="1" dirty="0" smtClean="0"/>
              <a:t>   </a:t>
            </a:r>
            <a:r>
              <a:rPr lang="el-GR" sz="1600" b="1" dirty="0" smtClean="0"/>
              <a:t>Πολλαπλών </a:t>
            </a:r>
            <a:r>
              <a:rPr lang="en-US" sz="1600" b="1" dirty="0" smtClean="0"/>
              <a:t> </a:t>
            </a:r>
            <a:r>
              <a:rPr lang="el-GR" sz="1600" b="1" dirty="0" smtClean="0"/>
              <a:t>Θυρών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    </a:t>
            </a:r>
            <a:r>
              <a:rPr lang="el-GR" sz="1600" b="1" dirty="0" smtClean="0"/>
              <a:t>Εισόδου – Εξόδου (ΜΙΜΟ)</a:t>
            </a:r>
          </a:p>
          <a:p>
            <a:pPr>
              <a:buBlip>
                <a:blip r:embed="rId5"/>
              </a:buBlip>
            </a:pPr>
            <a:r>
              <a:rPr lang="el-GR" sz="1600" b="1" dirty="0" smtClean="0"/>
              <a:t> Πολλαπλές θύρες εισόδου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    </a:t>
            </a:r>
            <a:r>
              <a:rPr lang="el-GR" sz="1600" b="1" dirty="0" smtClean="0"/>
              <a:t>μοιράζονται μία κοινή συστοιχία</a:t>
            </a:r>
          </a:p>
          <a:p>
            <a:pPr>
              <a:buBlip>
                <a:blip r:embed="rId5"/>
              </a:buBlip>
            </a:pPr>
            <a:r>
              <a:rPr lang="el-GR" sz="1600" b="1" dirty="0" smtClean="0"/>
              <a:t> Διέγερση θύρας – δημιουργία </a:t>
            </a:r>
            <a:endParaRPr lang="en-US" sz="1600" b="1" dirty="0" smtClean="0"/>
          </a:p>
          <a:p>
            <a:r>
              <a:rPr lang="en-US" sz="1600" b="1" dirty="0" smtClean="0"/>
              <a:t>    </a:t>
            </a:r>
            <a:r>
              <a:rPr lang="el-GR" sz="1600" b="1" dirty="0" smtClean="0"/>
              <a:t>ακτινοβολούμενης δέσμης</a:t>
            </a:r>
            <a:endParaRPr lang="el-GR" sz="1600" b="1" dirty="0"/>
          </a:p>
        </p:txBody>
      </p:sp>
      <p:sp>
        <p:nvSpPr>
          <p:cNvPr id="17" name="Left-Right Arrow 16"/>
          <p:cNvSpPr/>
          <p:nvPr/>
        </p:nvSpPr>
        <p:spPr>
          <a:xfrm>
            <a:off x="4038600" y="2590800"/>
            <a:ext cx="2743200" cy="228600"/>
          </a:xfrm>
          <a:prstGeom prst="leftRightArrow">
            <a:avLst/>
          </a:prstGeom>
          <a:solidFill>
            <a:srgbClr val="100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 smtClean="0"/>
              <a:t>Δίκτυα Διαμόρφωσης Πολλαπλών Δεσμών</a:t>
            </a:r>
            <a:endParaRPr lang="el-GR" sz="26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457200"/>
            <a:ext cx="8534400" cy="0"/>
          </a:xfrm>
          <a:prstGeom prst="line">
            <a:avLst/>
          </a:prstGeom>
          <a:ln w="31750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533400"/>
            <a:ext cx="3048000" cy="1569660"/>
          </a:xfrm>
          <a:prstGeom prst="rect">
            <a:avLst/>
          </a:prstGeom>
          <a:solidFill>
            <a:schemeClr val="bg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200" b="1" dirty="0" smtClean="0"/>
              <a:t> Πολλαπλών δεσμών</a:t>
            </a:r>
          </a:p>
          <a:p>
            <a:pPr lvl="1">
              <a:buBlip>
                <a:blip r:embed="rId4"/>
              </a:buBlip>
            </a:pPr>
            <a:r>
              <a:rPr lang="el-GR" sz="2000" b="1" dirty="0" smtClean="0"/>
              <a:t> Τύπου Πίνακα</a:t>
            </a:r>
          </a:p>
          <a:p>
            <a:pPr lvl="2"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000099"/>
                </a:solidFill>
              </a:rPr>
              <a:t> Πίνακας </a:t>
            </a:r>
            <a:r>
              <a:rPr lang="en-US" b="1" dirty="0" smtClean="0">
                <a:solidFill>
                  <a:srgbClr val="000099"/>
                </a:solidFill>
              </a:rPr>
              <a:t>Butler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l-GR" b="1" dirty="0" smtClean="0">
                <a:solidFill>
                  <a:srgbClr val="000099"/>
                </a:solidFill>
              </a:rPr>
              <a:t>Πίνακας </a:t>
            </a:r>
            <a:r>
              <a:rPr lang="en-US" b="1" dirty="0" smtClean="0">
                <a:solidFill>
                  <a:srgbClr val="000099"/>
                </a:solidFill>
              </a:rPr>
              <a:t>Blass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l-GR" b="1" dirty="0" smtClean="0">
                <a:solidFill>
                  <a:srgbClr val="000099"/>
                </a:solidFill>
              </a:rPr>
              <a:t>Πίνακας </a:t>
            </a:r>
            <a:r>
              <a:rPr lang="en-US" b="1" dirty="0" smtClean="0">
                <a:solidFill>
                  <a:srgbClr val="000099"/>
                </a:solidFill>
              </a:rPr>
              <a:t>Nolen</a:t>
            </a:r>
            <a:endParaRPr lang="el-GR" b="1" dirty="0" smtClean="0">
              <a:solidFill>
                <a:srgbClr val="000099"/>
              </a:solidFill>
            </a:endParaRPr>
          </a:p>
        </p:txBody>
      </p:sp>
      <p:pic>
        <p:nvPicPr>
          <p:cNvPr id="7" name="Picture 6" descr="C:\Documents and Settings\user\My Documents\MICROWAVES2\DIDAKTORIKO\Re-exposure of Butler4x4.tif"/>
          <p:cNvPicPr>
            <a:picLocks noChangeAspect="1"/>
          </p:cNvPicPr>
          <p:nvPr/>
        </p:nvPicPr>
        <p:blipFill>
          <a:blip r:embed="rId5" cstate="print"/>
          <a:srcRect b="2285"/>
          <a:stretch>
            <a:fillRect/>
          </a:stretch>
        </p:blipFill>
        <p:spPr bwMode="auto">
          <a:xfrm>
            <a:off x="5715000" y="762000"/>
            <a:ext cx="3257093" cy="210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:\Documents and Settings\user\My Documents\MICROWAVES2\DIDAKTORIKO\Blass1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038600"/>
            <a:ext cx="4433011" cy="242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:\Documents and Settings\user\My Documents\MICROWAVES2\DIDAKTORIKO\Kefalaio_2\Kefalaio_2_figures\Re-exposure of Nolen2 copy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505200"/>
            <a:ext cx="4048506" cy="284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2286000"/>
            <a:ext cx="533400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l-GR" sz="1600" b="1" dirty="0" smtClean="0"/>
              <a:t> Σειριακή τροφοδοσία</a:t>
            </a:r>
            <a:endParaRPr lang="en-US" sz="1600" b="1" dirty="0" smtClean="0"/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l-GR" sz="1600" b="1" dirty="0" smtClean="0"/>
              <a:t>Αριθμός θυρών εισόδου ≠ αριθμός θυρών εξόδου ≠ 2</a:t>
            </a:r>
            <a:r>
              <a:rPr lang="en-US" sz="1600" b="1" baseline="30000" dirty="0" smtClean="0"/>
              <a:t>n</a:t>
            </a:r>
            <a:r>
              <a:rPr lang="el-GR" sz="1600" b="1" dirty="0" smtClean="0"/>
              <a:t>  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l-GR" sz="1600" b="1" dirty="0" smtClean="0"/>
              <a:t> Αποφυγή διασταυρώσεων γραμμών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l-GR" sz="1600" b="1" dirty="0" smtClean="0"/>
              <a:t> Σάρωση συχνότητας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l-GR" sz="1600" b="1" dirty="0" smtClean="0"/>
              <a:t> Μεγαλύτερος αριθμός διατάξεων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l-GR" sz="1600" b="1" dirty="0" smtClean="0"/>
              <a:t> Τερματισμένα φορτία – </a:t>
            </a:r>
            <a:r>
              <a:rPr lang="en-US" sz="1600" b="1" dirty="0" smtClean="0">
                <a:solidFill>
                  <a:srgbClr val="FF0000"/>
                </a:solidFill>
              </a:rPr>
              <a:t>Blass</a:t>
            </a:r>
            <a:endParaRPr lang="el-GR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295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600" b="1" dirty="0" smtClean="0"/>
              <a:t> Παράλληλη τροφοδοσία</a:t>
            </a:r>
          </a:p>
          <a:p>
            <a:pPr algn="just">
              <a:buFont typeface="Wingdings" pitchFamily="2" charset="2"/>
              <a:buChar char="§"/>
            </a:pPr>
            <a:r>
              <a:rPr lang="el-GR" sz="1600" b="1" dirty="0" smtClean="0"/>
              <a:t> Διασταυρώσεις γραμμών</a:t>
            </a:r>
            <a:endParaRPr lang="el-GR" sz="1600" b="1" dirty="0"/>
          </a:p>
        </p:txBody>
      </p:sp>
      <p:sp>
        <p:nvSpPr>
          <p:cNvPr id="12" name="Oval 11"/>
          <p:cNvSpPr/>
          <p:nvPr/>
        </p:nvSpPr>
        <p:spPr>
          <a:xfrm>
            <a:off x="8001000" y="1752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6858000" y="17526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715000" y="6858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1003BD"/>
                </a:solidFill>
              </a:rPr>
              <a:t>Πίνακας </a:t>
            </a:r>
            <a:r>
              <a:rPr lang="en-US" sz="1600" b="1" dirty="0" smtClean="0">
                <a:solidFill>
                  <a:srgbClr val="1003BD"/>
                </a:solidFill>
              </a:rPr>
              <a:t>Butler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53340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1003BD"/>
                </a:solidFill>
              </a:rPr>
              <a:t>Πίνακας </a:t>
            </a:r>
            <a:r>
              <a:rPr lang="en-US" sz="1600" b="1" dirty="0" smtClean="0">
                <a:solidFill>
                  <a:srgbClr val="1003BD"/>
                </a:solidFill>
              </a:rPr>
              <a:t>Nolen</a:t>
            </a:r>
            <a:endParaRPr lang="el-GR" sz="1600" b="1" dirty="0">
              <a:solidFill>
                <a:srgbClr val="1003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41148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1003BD"/>
                </a:solidFill>
              </a:rPr>
              <a:t>Πίνακας </a:t>
            </a:r>
            <a:r>
              <a:rPr lang="en-US" sz="1600" b="1" dirty="0" smtClean="0">
                <a:solidFill>
                  <a:srgbClr val="1003BD"/>
                </a:solidFill>
              </a:rPr>
              <a:t>Blass</a:t>
            </a:r>
            <a:endParaRPr lang="el-GR" sz="1600" b="1" dirty="0">
              <a:solidFill>
                <a:srgbClr val="1003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12024</TotalTime>
  <Words>4924</Words>
  <Application>Microsoft Office PowerPoint</Application>
  <PresentationFormat>On-screen Show (4:3)</PresentationFormat>
  <Paragraphs>978</Paragraphs>
  <Slides>71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</cp:lastModifiedBy>
  <cp:revision>1738</cp:revision>
  <dcterms:created xsi:type="dcterms:W3CDTF">2006-08-16T00:00:00Z</dcterms:created>
  <dcterms:modified xsi:type="dcterms:W3CDTF">2014-06-19T10:52:48Z</dcterms:modified>
</cp:coreProperties>
</file>