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392" r:id="rId3"/>
    <p:sldId id="387" r:id="rId4"/>
    <p:sldId id="393" r:id="rId5"/>
    <p:sldId id="391" r:id="rId6"/>
    <p:sldId id="362" r:id="rId7"/>
    <p:sldId id="382" r:id="rId8"/>
    <p:sldId id="383" r:id="rId9"/>
    <p:sldId id="356" r:id="rId10"/>
    <p:sldId id="365" r:id="rId11"/>
    <p:sldId id="359" r:id="rId12"/>
    <p:sldId id="354" r:id="rId13"/>
    <p:sldId id="369" r:id="rId14"/>
    <p:sldId id="372" r:id="rId15"/>
    <p:sldId id="307" r:id="rId16"/>
    <p:sldId id="401" r:id="rId17"/>
    <p:sldId id="398" r:id="rId18"/>
    <p:sldId id="402" r:id="rId19"/>
    <p:sldId id="400" r:id="rId20"/>
    <p:sldId id="394" r:id="rId21"/>
    <p:sldId id="310" r:id="rId22"/>
    <p:sldId id="311" r:id="rId23"/>
    <p:sldId id="312" r:id="rId24"/>
    <p:sldId id="313" r:id="rId25"/>
    <p:sldId id="314" r:id="rId26"/>
    <p:sldId id="315" r:id="rId27"/>
    <p:sldId id="308" r:id="rId28"/>
    <p:sldId id="360" r:id="rId29"/>
    <p:sldId id="381" r:id="rId30"/>
    <p:sldId id="36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86" autoAdjust="0"/>
  </p:normalViewPr>
  <p:slideViewPr>
    <p:cSldViewPr>
      <p:cViewPr varScale="1">
        <p:scale>
          <a:sx n="96" d="100"/>
          <a:sy n="96" d="100"/>
        </p:scale>
        <p:origin x="-418" y="-86"/>
      </p:cViewPr>
      <p:guideLst>
        <p:guide orient="horz" pos="2160"/>
        <p:guide pos="2880"/>
      </p:guideLst>
    </p:cSldViewPr>
  </p:slideViewPr>
  <p:outlineViewPr>
    <p:cViewPr>
      <p:scale>
        <a:sx n="33" d="100"/>
        <a:sy n="33" d="100"/>
      </p:scale>
      <p:origin x="29"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6396B-2694-4E60-9A38-DB63C9007B8B}" type="datetimeFigureOut">
              <a:rPr lang="en-US" smtClean="0"/>
              <a:pPr/>
              <a:t>3/20/2013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E6A97-C200-49E3-9813-7B2E35882E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9B20C6-860D-4663-8D39-70D84BF17D93}"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9B20C6-860D-4663-8D39-70D84BF17D93}"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9B20C6-860D-4663-8D39-70D84BF17D93}"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9B20C6-860D-4663-8D39-70D84BF17D93}"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9B20C6-860D-4663-8D39-70D84BF17D93}" type="datetimeFigureOut">
              <a:rPr lang="en-US" smtClean="0"/>
              <a:pPr/>
              <a:t>3/20/2013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9B20C6-860D-4663-8D39-70D84BF17D93}"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9B20C6-860D-4663-8D39-70D84BF17D93}" type="datetimeFigureOut">
              <a:rPr lang="en-US" smtClean="0"/>
              <a:pPr/>
              <a:t>3/20/2013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9B20C6-860D-4663-8D39-70D84BF17D93}" type="datetimeFigureOut">
              <a:rPr lang="en-US" smtClean="0"/>
              <a:pPr/>
              <a:t>3/20/2013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9B20C6-860D-4663-8D39-70D84BF17D93}" type="datetimeFigureOut">
              <a:rPr lang="en-US" smtClean="0"/>
              <a:pPr/>
              <a:t>3/20/2013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9B20C6-860D-4663-8D39-70D84BF17D93}"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9B20C6-860D-4663-8D39-70D84BF17D93}" type="datetimeFigureOut">
              <a:rPr lang="en-US" smtClean="0"/>
              <a:pPr/>
              <a:t>3/20/2013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E201F8-E4B8-4358-9942-FE62DA4D0A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B20C6-860D-4663-8D39-70D84BF17D93}" type="datetimeFigureOut">
              <a:rPr lang="en-US" smtClean="0"/>
              <a:pPr/>
              <a:t>3/20/2013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E201F8-E4B8-4358-9942-FE62DA4D0A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sciencemag.org/search?author1=S.+Zieger&amp;sortspec=date&amp;submit=Submit" TargetMode="External"/><Relationship Id="rId2" Type="http://schemas.openxmlformats.org/officeDocument/2006/relationships/hyperlink" Target="http://www.sciencemag.org/search?author1=I.+R.+Young&amp;sortspec=date&amp;submit=Submit" TargetMode="External"/><Relationship Id="rId1" Type="http://schemas.openxmlformats.org/officeDocument/2006/relationships/slideLayout" Target="../slideLayouts/slideLayout2.xml"/><Relationship Id="rId4" Type="http://schemas.openxmlformats.org/officeDocument/2006/relationships/hyperlink" Target="http://www.sciencemag.org/search?author1=A.+V.+Babanin&amp;sortspec=date&amp;submit=Submit"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mag.org/search?author1=S.+Zieger&amp;sortspec=date&amp;submit=Submit" TargetMode="External"/><Relationship Id="rId2" Type="http://schemas.openxmlformats.org/officeDocument/2006/relationships/hyperlink" Target="http://www.sciencemag.org/search?author1=I.+R.+Young&amp;sortspec=date&amp;submit=Submit" TargetMode="External"/><Relationship Id="rId1" Type="http://schemas.openxmlformats.org/officeDocument/2006/relationships/slideLayout" Target="../slideLayouts/slideLayout2.xml"/><Relationship Id="rId4" Type="http://schemas.openxmlformats.org/officeDocument/2006/relationships/hyperlink" Target="http://www.sciencemag.org/search?author1=A.+V.+Babanin&amp;sortspec=date&amp;submit=Submit"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76672"/>
            <a:ext cx="7772400" cy="2016224"/>
          </a:xfrm>
        </p:spPr>
        <p:txBody>
          <a:bodyPr>
            <a:normAutofit/>
          </a:bodyPr>
          <a:lstStyle/>
          <a:p>
            <a:r>
              <a:rPr lang="en-US" b="1" dirty="0" smtClean="0">
                <a:solidFill>
                  <a:schemeClr val="tx2">
                    <a:lumMod val="60000"/>
                    <a:lumOff val="40000"/>
                  </a:schemeClr>
                </a:solidFill>
              </a:rPr>
              <a:t>COASTANCE</a:t>
            </a:r>
            <a:br>
              <a:rPr lang="en-US" b="1" dirty="0" smtClean="0">
                <a:solidFill>
                  <a:schemeClr val="tx2">
                    <a:lumMod val="60000"/>
                    <a:lumOff val="40000"/>
                  </a:schemeClr>
                </a:solidFill>
              </a:rPr>
            </a:br>
            <a:r>
              <a:rPr lang="en-GB" sz="3100" b="1" dirty="0" err="1" smtClean="0">
                <a:solidFill>
                  <a:schemeClr val="tx2">
                    <a:lumMod val="60000"/>
                    <a:lumOff val="40000"/>
                  </a:schemeClr>
                </a:solidFill>
                <a:latin typeface="Times New Roman" pitchFamily="18" charset="0"/>
              </a:rPr>
              <a:t>Komotini</a:t>
            </a:r>
            <a:r>
              <a:rPr lang="en-GB" sz="3100" b="1" dirty="0" smtClean="0">
                <a:solidFill>
                  <a:schemeClr val="tx2">
                    <a:lumMod val="60000"/>
                    <a:lumOff val="40000"/>
                  </a:schemeClr>
                </a:solidFill>
                <a:latin typeface="Times New Roman" pitchFamily="18" charset="0"/>
              </a:rPr>
              <a:t>  27 March 2012</a:t>
            </a:r>
            <a:r>
              <a:rPr lang="en-US" sz="3100" b="1" dirty="0" smtClean="0">
                <a:solidFill>
                  <a:schemeClr val="tx2">
                    <a:lumMod val="60000"/>
                    <a:lumOff val="40000"/>
                  </a:schemeClr>
                </a:solidFill>
                <a:latin typeface="Times New Roman" pitchFamily="18" charset="0"/>
              </a:rPr>
              <a:t/>
            </a:r>
            <a:br>
              <a:rPr lang="en-US" sz="3100" b="1" dirty="0" smtClean="0">
                <a:solidFill>
                  <a:schemeClr val="tx2">
                    <a:lumMod val="60000"/>
                    <a:lumOff val="40000"/>
                  </a:schemeClr>
                </a:solidFill>
                <a:latin typeface="Times New Roman" pitchFamily="18" charset="0"/>
              </a:rPr>
            </a:br>
            <a:endParaRPr lang="en-US" sz="3100" dirty="0">
              <a:solidFill>
                <a:schemeClr val="tx2">
                  <a:lumMod val="60000"/>
                  <a:lumOff val="40000"/>
                </a:schemeClr>
              </a:solidFill>
            </a:endParaRPr>
          </a:p>
        </p:txBody>
      </p:sp>
      <p:sp>
        <p:nvSpPr>
          <p:cNvPr id="3" name="Subtitle 2"/>
          <p:cNvSpPr>
            <a:spLocks noGrp="1"/>
          </p:cNvSpPr>
          <p:nvPr>
            <p:ph type="subTitle" idx="1"/>
          </p:nvPr>
        </p:nvSpPr>
        <p:spPr>
          <a:xfrm>
            <a:off x="611560" y="2420888"/>
            <a:ext cx="7848872" cy="4176464"/>
          </a:xfrm>
        </p:spPr>
        <p:txBody>
          <a:bodyPr>
            <a:normAutofit fontScale="70000" lnSpcReduction="20000"/>
          </a:bodyPr>
          <a:lstStyle/>
          <a:p>
            <a:r>
              <a:rPr lang="en-GB" sz="5800" b="1" dirty="0" smtClean="0">
                <a:solidFill>
                  <a:srgbClr val="FF0000"/>
                </a:solidFill>
              </a:rPr>
              <a:t>Coastal Flooding phenomena in the Region of Eastern Macedonia Thrace </a:t>
            </a:r>
            <a:r>
              <a:rPr lang="en-GB" sz="5800" b="1" dirty="0" smtClean="0">
                <a:solidFill>
                  <a:srgbClr val="FF0000"/>
                </a:solidFill>
              </a:rPr>
              <a:t>(REMTH) in </a:t>
            </a:r>
            <a:r>
              <a:rPr lang="en-GB" sz="5800" b="1" dirty="0" smtClean="0">
                <a:solidFill>
                  <a:srgbClr val="FF0000"/>
                </a:solidFill>
              </a:rPr>
              <a:t>relation to Climate  </a:t>
            </a:r>
            <a:r>
              <a:rPr lang="en-US" sz="5800" b="1" dirty="0" smtClean="0">
                <a:solidFill>
                  <a:srgbClr val="FF0000"/>
                </a:solidFill>
              </a:rPr>
              <a:t>Change</a:t>
            </a:r>
          </a:p>
          <a:p>
            <a:endParaRPr lang="en-US" sz="2400" b="1" dirty="0" smtClean="0">
              <a:solidFill>
                <a:schemeClr val="tx1"/>
              </a:solidFill>
            </a:endParaRPr>
          </a:p>
          <a:p>
            <a:r>
              <a:rPr lang="en-US" sz="2400" b="1" dirty="0" smtClean="0">
                <a:solidFill>
                  <a:schemeClr val="tx1"/>
                </a:solidFill>
              </a:rPr>
              <a:t>  </a:t>
            </a:r>
            <a:r>
              <a:rPr lang="el-GR" sz="2400" b="1" dirty="0" smtClean="0">
                <a:solidFill>
                  <a:schemeClr val="tx1"/>
                </a:solidFill>
              </a:rPr>
              <a:t> </a:t>
            </a:r>
            <a:endParaRPr lang="en-GB" sz="2400" b="1" dirty="0" smtClean="0">
              <a:solidFill>
                <a:schemeClr val="tx1"/>
              </a:solidFill>
            </a:endParaRPr>
          </a:p>
          <a:p>
            <a:pPr marL="342900" indent="-342900"/>
            <a:endParaRPr lang="en-US" sz="2400" b="1" dirty="0" smtClean="0">
              <a:solidFill>
                <a:schemeClr val="tx1"/>
              </a:solidFill>
              <a:latin typeface="Times New Roman" pitchFamily="18" charset="0"/>
            </a:endParaRPr>
          </a:p>
          <a:p>
            <a:pPr marL="342900" indent="-342900"/>
            <a:endParaRPr lang="en-GB" sz="2400" b="1" dirty="0">
              <a:solidFill>
                <a:schemeClr val="tx1"/>
              </a:solidFill>
              <a:latin typeface="Times New Roman" pitchFamily="18" charset="0"/>
            </a:endParaRPr>
          </a:p>
          <a:p>
            <a:pPr marL="342900" indent="-342900"/>
            <a:r>
              <a:rPr lang="en-GB" sz="3000" b="1" dirty="0" smtClean="0">
                <a:solidFill>
                  <a:schemeClr val="tx1"/>
                </a:solidFill>
                <a:latin typeface="Times New Roman" pitchFamily="18" charset="0"/>
              </a:rPr>
              <a:t>Nikos  Kotsovinos</a:t>
            </a:r>
            <a:endParaRPr lang="el-GR" sz="3000" b="1" dirty="0" smtClean="0">
              <a:solidFill>
                <a:schemeClr val="tx1"/>
              </a:solidFill>
              <a:latin typeface="Times New Roman" pitchFamily="18" charset="0"/>
            </a:endParaRPr>
          </a:p>
          <a:p>
            <a:pPr marL="342900" indent="-342900"/>
            <a:r>
              <a:rPr lang="en-US" sz="3000" b="1" dirty="0" err="1" smtClean="0">
                <a:solidFill>
                  <a:schemeClr val="tx1"/>
                </a:solidFill>
                <a:latin typeface="Times New Roman" pitchFamily="18" charset="0"/>
              </a:rPr>
              <a:t>Michalis</a:t>
            </a:r>
            <a:r>
              <a:rPr lang="en-US" sz="3000" b="1" dirty="0" smtClean="0">
                <a:solidFill>
                  <a:schemeClr val="tx1"/>
                </a:solidFill>
                <a:latin typeface="Times New Roman" pitchFamily="18" charset="0"/>
              </a:rPr>
              <a:t> </a:t>
            </a:r>
            <a:r>
              <a:rPr lang="en-US" sz="3000" b="1" dirty="0" err="1" smtClean="0">
                <a:solidFill>
                  <a:schemeClr val="tx1"/>
                </a:solidFill>
                <a:latin typeface="Times New Roman" pitchFamily="18" charset="0"/>
              </a:rPr>
              <a:t>Aftias</a:t>
            </a:r>
            <a:endParaRPr lang="en-US" sz="3000" b="1" dirty="0" smtClean="0">
              <a:solidFill>
                <a:schemeClr val="tx1"/>
              </a:solidFill>
              <a:latin typeface="Times New Roman" pitchFamily="18" charset="0"/>
            </a:endParaRPr>
          </a:p>
          <a:p>
            <a:pPr marL="342900" indent="-342900"/>
            <a:r>
              <a:rPr lang="en-US" sz="3000" b="1" dirty="0" err="1" smtClean="0">
                <a:solidFill>
                  <a:schemeClr val="tx1"/>
                </a:solidFill>
                <a:latin typeface="Times New Roman" pitchFamily="18" charset="0"/>
              </a:rPr>
              <a:t>Ydronomi</a:t>
            </a:r>
            <a:r>
              <a:rPr lang="en-US" sz="3000" b="1" dirty="0" smtClean="0">
                <a:solidFill>
                  <a:schemeClr val="tx1"/>
                </a:solidFill>
                <a:latin typeface="Times New Roman" pitchFamily="18" charset="0"/>
              </a:rPr>
              <a:t> Consulting Engineers</a:t>
            </a:r>
            <a:endParaRPr lang="el-GR" sz="3000" b="1" dirty="0" smtClean="0">
              <a:solidFill>
                <a:schemeClr val="tx1"/>
              </a:solidFill>
              <a:latin typeface="Times New Roman" pitchFamily="18" charset="0"/>
            </a:endParaRPr>
          </a:p>
          <a:p>
            <a:endParaRPr lang="en-GB" sz="2400" b="1" dirty="0" smtClean="0"/>
          </a:p>
          <a:p>
            <a:endParaRPr lang="en-GB" sz="2400" b="1" dirty="0"/>
          </a:p>
          <a:p>
            <a:endParaRPr lang="en-GB" sz="2400" b="1" dirty="0" smtClean="0"/>
          </a:p>
          <a:p>
            <a:endParaRPr lang="el-GR" sz="2400" b="1" dirty="0"/>
          </a:p>
          <a:p>
            <a:endParaRPr lang="en-US" dirty="0" smtClean="0"/>
          </a:p>
          <a:p>
            <a:endParaRPr lang="el-GR" dirty="0" smtClean="0"/>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6264696"/>
          </a:xfrm>
          <a:ln>
            <a:solidFill>
              <a:schemeClr val="accent1">
                <a:lumMod val="75000"/>
              </a:schemeClr>
            </a:solidFill>
          </a:ln>
        </p:spPr>
        <p:txBody>
          <a:bodyPr>
            <a:normAutofit fontScale="90000"/>
          </a:bodyPr>
          <a:lstStyle/>
          <a:p>
            <a:r>
              <a:rPr lang="en-GB" sz="4000" b="1" dirty="0" smtClean="0"/>
              <a:t/>
            </a:r>
            <a:br>
              <a:rPr lang="en-GB" sz="4000" b="1" dirty="0" smtClean="0"/>
            </a:br>
            <a:r>
              <a:rPr lang="en-GB" sz="4000" b="1" dirty="0" smtClean="0"/>
              <a:t>Worst-case scenario  for Mean Sea level rise  in 2100  (end of century) :</a:t>
            </a:r>
            <a:r>
              <a:rPr lang="en-US" sz="2400" dirty="0" smtClean="0"/>
              <a:t/>
            </a:r>
            <a:br>
              <a:rPr lang="en-US" sz="2400" dirty="0" smtClean="0"/>
            </a:br>
            <a:r>
              <a:rPr lang="en-GB" sz="2800" b="1" dirty="0" smtClean="0"/>
              <a:t/>
            </a:r>
            <a:br>
              <a:rPr lang="en-GB" sz="2800" b="1" dirty="0" smtClean="0"/>
            </a:br>
            <a:r>
              <a:rPr lang="en-GB" sz="3200" b="1" dirty="0" smtClean="0">
                <a:solidFill>
                  <a:srgbClr val="0070C0"/>
                </a:solidFill>
                <a:latin typeface="+mn-lt"/>
              </a:rPr>
              <a:t>Global   model   </a:t>
            </a:r>
            <a:r>
              <a:rPr lang="en-GB" sz="3200" b="1" dirty="0" smtClean="0">
                <a:solidFill>
                  <a:srgbClr val="C00000"/>
                </a:solidFill>
                <a:latin typeface="+mn-lt"/>
              </a:rPr>
              <a:t>: sea water level </a:t>
            </a:r>
            <a:r>
              <a:rPr lang="fr-FR" sz="3200" b="1" dirty="0" err="1" smtClean="0">
                <a:solidFill>
                  <a:srgbClr val="C00000"/>
                </a:solidFill>
                <a:latin typeface="+mn-lt"/>
              </a:rPr>
              <a:t>is</a:t>
            </a:r>
            <a:r>
              <a:rPr lang="fr-FR" sz="3200" b="1" dirty="0" smtClean="0">
                <a:solidFill>
                  <a:srgbClr val="C00000"/>
                </a:solidFill>
                <a:latin typeface="+mn-lt"/>
              </a:rPr>
              <a:t> </a:t>
            </a:r>
            <a:r>
              <a:rPr lang="fr-FR" sz="3200" b="1" dirty="0" err="1" smtClean="0">
                <a:solidFill>
                  <a:srgbClr val="C00000"/>
                </a:solidFill>
                <a:latin typeface="+mn-lt"/>
              </a:rPr>
              <a:t>projected</a:t>
            </a:r>
            <a:r>
              <a:rPr lang="fr-FR" sz="3200" b="1" dirty="0" smtClean="0">
                <a:solidFill>
                  <a:srgbClr val="C00000"/>
                </a:solidFill>
                <a:latin typeface="+mn-lt"/>
              </a:rPr>
              <a:t> to </a:t>
            </a:r>
            <a:r>
              <a:rPr lang="fr-FR" sz="3200" b="1" dirty="0" err="1" smtClean="0">
                <a:solidFill>
                  <a:srgbClr val="C00000"/>
                </a:solidFill>
                <a:latin typeface="+mn-lt"/>
              </a:rPr>
              <a:t>rise</a:t>
            </a:r>
            <a:r>
              <a:rPr lang="fr-FR" sz="3200" b="1" dirty="0" smtClean="0">
                <a:solidFill>
                  <a:srgbClr val="C00000"/>
                </a:solidFill>
                <a:latin typeface="+mn-lt"/>
              </a:rPr>
              <a:t> by  </a:t>
            </a:r>
            <a:r>
              <a:rPr lang="en-GB" sz="3200" b="1" dirty="0" smtClean="0">
                <a:solidFill>
                  <a:srgbClr val="C00000"/>
                </a:solidFill>
                <a:latin typeface="+mn-lt"/>
              </a:rPr>
              <a:t>59 to 88 cm , but with significant regional variations</a:t>
            </a:r>
            <a:r>
              <a:rPr lang="en-AU" sz="3200" b="1" dirty="0" smtClean="0">
                <a:solidFill>
                  <a:srgbClr val="C00000"/>
                </a:solidFill>
                <a:latin typeface="+mn-lt"/>
              </a:rPr>
              <a:t> </a:t>
            </a:r>
            <a:r>
              <a:rPr lang="en-GB" sz="3200" b="1" dirty="0" smtClean="0">
                <a:solidFill>
                  <a:srgbClr val="C00000"/>
                </a:solidFill>
                <a:latin typeface="+mn-lt"/>
              </a:rPr>
              <a:t/>
            </a:r>
            <a:br>
              <a:rPr lang="en-GB" sz="3200" b="1" dirty="0" smtClean="0">
                <a:solidFill>
                  <a:srgbClr val="C00000"/>
                </a:solidFill>
                <a:latin typeface="+mn-lt"/>
              </a:rPr>
            </a:br>
            <a:r>
              <a:rPr lang="en-GB" sz="3200" b="1" dirty="0" smtClean="0">
                <a:latin typeface="+mn-lt"/>
              </a:rPr>
              <a:t>IT IS WRONG TO ASSUME THE IPCC PREDICTION  TO MEDITERRANEAN SEA</a:t>
            </a:r>
            <a:r>
              <a:rPr lang="en-GB" sz="3200" b="1" dirty="0" smtClean="0">
                <a:solidFill>
                  <a:srgbClr val="C00000"/>
                </a:solidFill>
                <a:latin typeface="+mn-lt"/>
              </a:rPr>
              <a:t/>
            </a:r>
            <a:br>
              <a:rPr lang="en-GB" sz="3200" b="1" dirty="0" smtClean="0">
                <a:solidFill>
                  <a:srgbClr val="C00000"/>
                </a:solidFill>
                <a:latin typeface="+mn-lt"/>
              </a:rPr>
            </a:br>
            <a:r>
              <a:rPr lang="en-GB" sz="3200" b="1" dirty="0" smtClean="0">
                <a:solidFill>
                  <a:srgbClr val="C00000"/>
                </a:solidFill>
                <a:latin typeface="+mn-lt"/>
              </a:rPr>
              <a:t> </a:t>
            </a:r>
            <a:r>
              <a:rPr lang="en-GB" sz="3200" b="1" dirty="0" smtClean="0">
                <a:solidFill>
                  <a:srgbClr val="0070C0"/>
                </a:solidFill>
                <a:latin typeface="+mn-lt"/>
              </a:rPr>
              <a:t>Mediterranean Sea </a:t>
            </a:r>
            <a:r>
              <a:rPr lang="en-GB" sz="3200" b="1" dirty="0" smtClean="0">
                <a:solidFill>
                  <a:srgbClr val="C00000"/>
                </a:solidFill>
                <a:latin typeface="+mn-lt"/>
              </a:rPr>
              <a:t>(downscale model)   : sea water level  rise  by  35 cm ( i.e. half for the value given for global sea water level  rise)</a:t>
            </a:r>
            <a:r>
              <a:rPr lang="en-GB" sz="3100" dirty="0" smtClean="0"/>
              <a:t/>
            </a:r>
            <a:br>
              <a:rPr lang="en-GB" sz="3100" dirty="0" smtClean="0"/>
            </a:br>
            <a:endParaRPr lang="en-US" sz="31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48680"/>
            <a:ext cx="8229600" cy="2808312"/>
          </a:xfrm>
        </p:spPr>
        <p:txBody>
          <a:bodyPr>
            <a:normAutofit fontScale="90000"/>
          </a:bodyPr>
          <a:lstStyle/>
          <a:p>
            <a:r>
              <a:rPr lang="en-US" sz="3200" b="1" dirty="0" smtClean="0"/>
              <a:t>Storm Surge </a:t>
            </a:r>
            <a:br>
              <a:rPr lang="en-US" sz="3200" b="1" dirty="0" smtClean="0"/>
            </a:br>
            <a:r>
              <a:rPr lang="en-GB" sz="3200" dirty="0" smtClean="0"/>
              <a:t> The storm surge is an increase in the water level that is pushed towards the shore by the force of the winds. </a:t>
            </a:r>
            <a:r>
              <a:rPr lang="en-US" sz="3200" b="1" dirty="0" smtClean="0"/>
              <a:t/>
            </a:r>
            <a:br>
              <a:rPr lang="en-US" sz="3200" b="1" dirty="0" smtClean="0"/>
            </a:br>
            <a:r>
              <a:rPr lang="en-US" sz="3200" b="1" dirty="0" smtClean="0"/>
              <a:t/>
            </a:r>
            <a:br>
              <a:rPr lang="en-US" sz="3200" b="1" dirty="0" smtClean="0"/>
            </a:br>
            <a:r>
              <a:rPr lang="en-GB" sz="3200" b="1" dirty="0" smtClean="0">
                <a:solidFill>
                  <a:srgbClr val="FF0000"/>
                </a:solidFill>
              </a:rPr>
              <a:t>Worst-case scenario   in 2100  (end of century) : </a:t>
            </a:r>
            <a:r>
              <a:rPr lang="en-US" sz="3100" b="1" dirty="0" smtClean="0"/>
              <a:t/>
            </a:r>
            <a:br>
              <a:rPr lang="en-US" sz="3100" b="1" dirty="0" smtClean="0"/>
            </a:br>
            <a:r>
              <a:rPr lang="en-US" dirty="0" smtClean="0"/>
              <a:t/>
            </a:r>
            <a:br>
              <a:rPr lang="en-US" dirty="0" smtClean="0"/>
            </a:br>
            <a:endParaRPr lang="en-US" dirty="0"/>
          </a:p>
        </p:txBody>
      </p:sp>
      <p:sp>
        <p:nvSpPr>
          <p:cNvPr id="4" name="Content Placeholder 3"/>
          <p:cNvSpPr>
            <a:spLocks noGrp="1"/>
          </p:cNvSpPr>
          <p:nvPr>
            <p:ph idx="1"/>
          </p:nvPr>
        </p:nvSpPr>
        <p:spPr>
          <a:xfrm>
            <a:off x="611560" y="2924944"/>
            <a:ext cx="8229600" cy="3024336"/>
          </a:xfrm>
        </p:spPr>
        <p:txBody>
          <a:bodyPr>
            <a:normAutofit fontScale="92500"/>
          </a:bodyPr>
          <a:lstStyle/>
          <a:p>
            <a:r>
              <a:rPr lang="en-GB" b="1" dirty="0" smtClean="0">
                <a:solidFill>
                  <a:schemeClr val="tx2">
                    <a:lumMod val="75000"/>
                  </a:schemeClr>
                </a:solidFill>
              </a:rPr>
              <a:t>Storm  surge  increase  about  65  to  95 cm for the 100-year return period at </a:t>
            </a:r>
            <a:r>
              <a:rPr lang="en-GB" b="1" dirty="0" err="1" smtClean="0">
                <a:solidFill>
                  <a:schemeClr val="tx2">
                    <a:lumMod val="75000"/>
                  </a:schemeClr>
                </a:solidFill>
              </a:rPr>
              <a:t>Alexandroupolis</a:t>
            </a:r>
            <a:r>
              <a:rPr lang="en-GB" b="1" dirty="0" smtClean="0">
                <a:solidFill>
                  <a:schemeClr val="tx2">
                    <a:lumMod val="75000"/>
                  </a:schemeClr>
                </a:solidFill>
              </a:rPr>
              <a:t> port at North </a:t>
            </a:r>
            <a:r>
              <a:rPr lang="en-GB" b="1" dirty="0" err="1" smtClean="0">
                <a:solidFill>
                  <a:schemeClr val="tx2">
                    <a:lumMod val="75000"/>
                  </a:schemeClr>
                </a:solidFill>
              </a:rPr>
              <a:t>Aegean,see</a:t>
            </a:r>
            <a:r>
              <a:rPr lang="en-GB" b="1" dirty="0" smtClean="0">
                <a:solidFill>
                  <a:schemeClr val="tx2">
                    <a:lumMod val="75000"/>
                  </a:schemeClr>
                </a:solidFill>
              </a:rPr>
              <a:t> </a:t>
            </a:r>
            <a:r>
              <a:rPr lang="en-GB" b="1" dirty="0" err="1" smtClean="0">
                <a:solidFill>
                  <a:schemeClr val="tx2">
                    <a:lumMod val="75000"/>
                  </a:schemeClr>
                </a:solidFill>
              </a:rPr>
              <a:t>Tsimplis</a:t>
            </a:r>
            <a:r>
              <a:rPr lang="en-GB" b="1" dirty="0" smtClean="0">
                <a:solidFill>
                  <a:schemeClr val="tx2">
                    <a:lumMod val="75000"/>
                  </a:schemeClr>
                </a:solidFill>
              </a:rPr>
              <a:t> at al (2009).</a:t>
            </a:r>
          </a:p>
          <a:p>
            <a:r>
              <a:rPr lang="en-US" b="1" dirty="0" smtClean="0">
                <a:solidFill>
                  <a:schemeClr val="tx2">
                    <a:lumMod val="75000"/>
                  </a:schemeClr>
                </a:solidFill>
              </a:rPr>
              <a:t>The climatic change will increase this value, but  on the basis of the  available data, is not possible to  quantify the increase .</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36712"/>
            <a:ext cx="8229600" cy="3802434"/>
          </a:xfrm>
        </p:spPr>
        <p:txBody>
          <a:bodyPr>
            <a:normAutofit fontScale="90000"/>
          </a:bodyPr>
          <a:lstStyle/>
          <a:p>
            <a:r>
              <a:rPr lang="en-GB" dirty="0" smtClean="0">
                <a:solidFill>
                  <a:schemeClr val="tx2">
                    <a:lumMod val="75000"/>
                  </a:schemeClr>
                </a:solidFill>
              </a:rPr>
              <a:t/>
            </a:r>
            <a:br>
              <a:rPr lang="en-GB" dirty="0" smtClean="0">
                <a:solidFill>
                  <a:schemeClr val="tx2">
                    <a:lumMod val="75000"/>
                  </a:schemeClr>
                </a:solidFill>
              </a:rPr>
            </a:br>
            <a:r>
              <a:rPr lang="en-GB" b="1" dirty="0" smtClean="0">
                <a:solidFill>
                  <a:schemeClr val="tx2">
                    <a:lumMod val="75000"/>
                  </a:schemeClr>
                </a:solidFill>
              </a:rPr>
              <a:t>At the end of century in REMTH  :</a:t>
            </a:r>
            <a:br>
              <a:rPr lang="en-GB" b="1" dirty="0" smtClean="0">
                <a:solidFill>
                  <a:schemeClr val="tx2">
                    <a:lumMod val="75000"/>
                  </a:schemeClr>
                </a:solidFill>
              </a:rPr>
            </a:br>
            <a:r>
              <a:rPr lang="en-GB" b="1" dirty="0" smtClean="0">
                <a:solidFill>
                  <a:schemeClr val="tx2">
                    <a:lumMod val="75000"/>
                  </a:schemeClr>
                </a:solidFill>
              </a:rPr>
              <a:t> </a:t>
            </a:r>
            <a:br>
              <a:rPr lang="en-GB" b="1" dirty="0" smtClean="0">
                <a:solidFill>
                  <a:schemeClr val="tx2">
                    <a:lumMod val="75000"/>
                  </a:schemeClr>
                </a:solidFill>
              </a:rPr>
            </a:br>
            <a:r>
              <a:rPr lang="en-GB" b="1" dirty="0" smtClean="0">
                <a:solidFill>
                  <a:schemeClr val="tx2">
                    <a:lumMod val="75000"/>
                  </a:schemeClr>
                </a:solidFill>
              </a:rPr>
              <a:t>A combination of  storm surge and sea level rise  can raise the sea  water level (SWL)  by an additional  1.39    to  1.88  meters.</a:t>
            </a:r>
            <a:r>
              <a:rPr lang="en-US" b="1" dirty="0" smtClean="0"/>
              <a:t/>
            </a:r>
            <a:br>
              <a:rPr lang="en-US" b="1" dirty="0" smtClean="0"/>
            </a:br>
            <a:r>
              <a:rPr lang="en-GB" b="1" dirty="0" smtClean="0"/>
              <a:t>   </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5301208"/>
            <a:ext cx="8229600" cy="1440160"/>
          </a:xfrm>
        </p:spPr>
        <p:txBody>
          <a:bodyPr>
            <a:normAutofit fontScale="90000"/>
          </a:bodyPr>
          <a:lstStyle/>
          <a:p>
            <a:r>
              <a:rPr lang="en-US" sz="1100" b="1" dirty="0" smtClean="0"/>
              <a:t/>
            </a:r>
            <a:br>
              <a:rPr lang="en-US" sz="1100" b="1" dirty="0" smtClean="0"/>
            </a:br>
            <a:r>
              <a:rPr lang="en-US" sz="1100" b="1" dirty="0" smtClean="0"/>
              <a:t/>
            </a:r>
            <a:br>
              <a:rPr lang="en-US" sz="1100" b="1" dirty="0" smtClean="0"/>
            </a:br>
            <a:r>
              <a:rPr lang="en-US" sz="1100" b="1" dirty="0" smtClean="0"/>
              <a:t/>
            </a:r>
            <a:br>
              <a:rPr lang="en-US" sz="1100" b="1" dirty="0" smtClean="0"/>
            </a:br>
            <a:r>
              <a:rPr lang="en-US" sz="1100" b="1" dirty="0" smtClean="0"/>
              <a:t/>
            </a:r>
            <a:br>
              <a:rPr lang="en-US" sz="1100" b="1" dirty="0" smtClean="0"/>
            </a:br>
            <a:r>
              <a:rPr lang="en-US" sz="1100" b="1" dirty="0" smtClean="0"/>
              <a:t/>
            </a:r>
            <a:br>
              <a:rPr lang="en-US" sz="1100" b="1" dirty="0" smtClean="0"/>
            </a:br>
            <a:r>
              <a:rPr lang="en-US" sz="1100" b="1" dirty="0" smtClean="0"/>
              <a:t/>
            </a:r>
            <a:br>
              <a:rPr lang="en-US" sz="1100" b="1" dirty="0" smtClean="0"/>
            </a:br>
            <a:r>
              <a:rPr lang="en-US" sz="1100" b="1" dirty="0" smtClean="0"/>
              <a:t/>
            </a:r>
            <a:br>
              <a:rPr lang="en-US" sz="1100" b="1" dirty="0" smtClean="0"/>
            </a:br>
            <a:r>
              <a:rPr lang="en-US" sz="1100" b="1" dirty="0" smtClean="0"/>
              <a:t/>
            </a:r>
            <a:br>
              <a:rPr lang="en-US" sz="1100" b="1" dirty="0" smtClean="0"/>
            </a:br>
            <a:r>
              <a:rPr lang="en-US" sz="1800" b="1" dirty="0" smtClean="0"/>
              <a:t>100- year design values of significant wave height Hs (Source: Wave and Wind Atlas of the Hellenic Seas, Sept. 2007, Hellenic Center of Marine Research)</a:t>
            </a:r>
            <a:br>
              <a:rPr lang="en-US" sz="1800" b="1" dirty="0" smtClean="0"/>
            </a:br>
            <a:endParaRPr lang="en-US" sz="1800" dirty="0"/>
          </a:p>
        </p:txBody>
      </p:sp>
      <p:pic>
        <p:nvPicPr>
          <p:cNvPr id="13313" name="Picture 1"/>
          <p:cNvPicPr>
            <a:picLocks noChangeAspect="1" noChangeArrowheads="1"/>
          </p:cNvPicPr>
          <p:nvPr/>
        </p:nvPicPr>
        <p:blipFill>
          <a:blip r:embed="rId2" cstate="print"/>
          <a:srcRect/>
          <a:stretch>
            <a:fillRect/>
          </a:stretch>
        </p:blipFill>
        <p:spPr bwMode="auto">
          <a:xfrm>
            <a:off x="899592" y="476672"/>
            <a:ext cx="4964033" cy="5510132"/>
          </a:xfrm>
          <a:prstGeom prst="rect">
            <a:avLst/>
          </a:prstGeom>
          <a:noFill/>
          <a:ln w="9525">
            <a:noFill/>
            <a:miter lim="800000"/>
            <a:headEnd/>
            <a:tailEnd/>
          </a:ln>
        </p:spPr>
      </p:pic>
      <p:sp>
        <p:nvSpPr>
          <p:cNvPr id="5" name="Content Placeholder 2"/>
          <p:cNvSpPr>
            <a:spLocks noGrp="1"/>
          </p:cNvSpPr>
          <p:nvPr>
            <p:ph idx="1"/>
          </p:nvPr>
        </p:nvSpPr>
        <p:spPr>
          <a:xfrm>
            <a:off x="6012160" y="333375"/>
            <a:ext cx="3131840" cy="4031729"/>
          </a:xfrm>
        </p:spPr>
        <p:txBody>
          <a:bodyPr>
            <a:normAutofit/>
          </a:bodyPr>
          <a:lstStyle/>
          <a:p>
            <a:pPr>
              <a:buNone/>
            </a:pPr>
            <a:r>
              <a:rPr lang="en-GB" sz="3000" b="1" dirty="0" smtClean="0">
                <a:solidFill>
                  <a:schemeClr val="tx2">
                    <a:lumMod val="75000"/>
                  </a:schemeClr>
                </a:solidFill>
              </a:rPr>
              <a:t>The  100-year design values of significant wave height</a:t>
            </a:r>
            <a:r>
              <a:rPr lang="en-US" sz="3000" b="1" dirty="0" smtClean="0">
                <a:solidFill>
                  <a:schemeClr val="tx2">
                    <a:lumMod val="75000"/>
                  </a:schemeClr>
                </a:solidFill>
              </a:rPr>
              <a:t> (</a:t>
            </a:r>
            <a:r>
              <a:rPr lang="el-GR" sz="3000" b="1" dirty="0" smtClean="0">
                <a:solidFill>
                  <a:schemeClr val="tx2">
                    <a:lumMod val="75000"/>
                  </a:schemeClr>
                </a:solidFill>
              </a:rPr>
              <a:t>Η</a:t>
            </a:r>
            <a:r>
              <a:rPr lang="en-US" sz="3000" b="1" dirty="0" smtClean="0">
                <a:solidFill>
                  <a:schemeClr val="tx2">
                    <a:lumMod val="75000"/>
                  </a:schemeClr>
                </a:solidFill>
              </a:rPr>
              <a:t>s)</a:t>
            </a:r>
            <a:r>
              <a:rPr lang="en-GB" sz="3000" b="1" dirty="0" smtClean="0">
                <a:solidFill>
                  <a:schemeClr val="tx2">
                    <a:lumMod val="75000"/>
                  </a:schemeClr>
                </a:solidFill>
              </a:rPr>
              <a:t>  for North Aegean(REMTH   coast )  is about   8 m .</a:t>
            </a:r>
            <a:endParaRPr lang="en-US" sz="3000" b="1" dirty="0" smtClean="0">
              <a:solidFill>
                <a:schemeClr val="tx2">
                  <a:lumMod val="75000"/>
                </a:schemeClr>
              </a:solidFill>
            </a:endParaRP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GB" sz="3200" b="1" dirty="0" smtClean="0">
                <a:solidFill>
                  <a:srgbClr val="C00000"/>
                </a:solidFill>
              </a:rPr>
              <a:t/>
            </a:r>
            <a:br>
              <a:rPr lang="en-GB" sz="3200" b="1" dirty="0" smtClean="0">
                <a:solidFill>
                  <a:srgbClr val="C00000"/>
                </a:solidFill>
              </a:rPr>
            </a:br>
            <a:r>
              <a:rPr lang="en-GB" sz="2400" b="1" dirty="0" smtClean="0">
                <a:solidFill>
                  <a:srgbClr val="C00000"/>
                </a:solidFill>
              </a:rPr>
              <a:t>WAVE </a:t>
            </a:r>
            <a:r>
              <a:rPr lang="en-GB" sz="2400" b="1" dirty="0">
                <a:solidFill>
                  <a:srgbClr val="C00000"/>
                </a:solidFill>
              </a:rPr>
              <a:t>RUN UP </a:t>
            </a:r>
            <a:r>
              <a:rPr lang="en-GB" sz="2400" b="1" dirty="0" smtClean="0">
                <a:solidFill>
                  <a:srgbClr val="C00000"/>
                </a:solidFill>
              </a:rPr>
              <a:t>MODELLING  USING  CEDAS OR OTHER EMPIRICAL  MODELS </a:t>
            </a:r>
            <a:r>
              <a:rPr lang="en-US" sz="3200" b="1" dirty="0">
                <a:solidFill>
                  <a:srgbClr val="C00000"/>
                </a:solidFill>
              </a:rPr>
              <a:t/>
            </a:r>
            <a:br>
              <a:rPr lang="en-US" sz="3200" b="1" dirty="0">
                <a:solidFill>
                  <a:srgbClr val="C00000"/>
                </a:solidFill>
              </a:rPr>
            </a:br>
            <a:endParaRPr lang="en-US" sz="3200" dirty="0">
              <a:solidFill>
                <a:srgbClr val="C00000"/>
              </a:solidFill>
            </a:endParaRPr>
          </a:p>
        </p:txBody>
      </p:sp>
      <p:sp>
        <p:nvSpPr>
          <p:cNvPr id="3" name="Content Placeholder 2"/>
          <p:cNvSpPr>
            <a:spLocks noGrp="1"/>
          </p:cNvSpPr>
          <p:nvPr>
            <p:ph idx="1"/>
          </p:nvPr>
        </p:nvSpPr>
        <p:spPr>
          <a:xfrm>
            <a:off x="467544" y="1340768"/>
            <a:ext cx="8229600" cy="4525963"/>
          </a:xfrm>
        </p:spPr>
        <p:txBody>
          <a:bodyPr/>
          <a:lstStyle/>
          <a:p>
            <a:r>
              <a:rPr lang="en-US" sz="2400" b="1" dirty="0" smtClean="0"/>
              <a:t>The available   empirical equations  to calculate  wave run up  assume a single, planar beach  slope  extending inland , an assumption which  in practice is often violated either due  to physical causes ( i.e. erosion which produces an abrupt  front    ) or  due to human interventions ( construction of  roads,  structures etc). </a:t>
            </a:r>
            <a:endParaRPr lang="en-US" sz="2400" dirty="0" smtClean="0"/>
          </a:p>
          <a:p>
            <a:endParaRPr lang="en-US" dirty="0"/>
          </a:p>
        </p:txBody>
      </p:sp>
      <p:pic>
        <p:nvPicPr>
          <p:cNvPr id="4" name="Picture 1" descr="C:\0 0 0  DIALEXH  KOMOTINH V 27 MARCH 2012\LAST TEXT APO AFTIA GIA SIMPLIROSH 8 MARCH 2011\slope foreshore.bmp"/>
          <p:cNvPicPr>
            <a:picLocks noChangeAspect="1" noChangeArrowheads="1"/>
          </p:cNvPicPr>
          <p:nvPr/>
        </p:nvPicPr>
        <p:blipFill>
          <a:blip r:embed="rId2" cstate="print"/>
          <a:srcRect/>
          <a:stretch>
            <a:fillRect/>
          </a:stretch>
        </p:blipFill>
        <p:spPr bwMode="auto">
          <a:xfrm>
            <a:off x="899592" y="3573016"/>
            <a:ext cx="7010400" cy="27908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073" name="Picture 1"/>
          <p:cNvPicPr>
            <a:picLocks noChangeAspect="1" noChangeArrowheads="1"/>
          </p:cNvPicPr>
          <p:nvPr/>
        </p:nvPicPr>
        <p:blipFill>
          <a:blip r:embed="rId2" cstate="print"/>
          <a:srcRect/>
          <a:stretch>
            <a:fillRect/>
          </a:stretch>
        </p:blipFill>
        <p:spPr bwMode="auto">
          <a:xfrm>
            <a:off x="-252536" y="260648"/>
            <a:ext cx="9064783"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7" name="Picture 1"/>
          <p:cNvPicPr>
            <a:picLocks noChangeAspect="1" noChangeArrowheads="1"/>
          </p:cNvPicPr>
          <p:nvPr/>
        </p:nvPicPr>
        <p:blipFill>
          <a:blip r:embed="rId2" cstate="print"/>
          <a:srcRect/>
          <a:stretch>
            <a:fillRect/>
          </a:stretch>
        </p:blipFill>
        <p:spPr bwMode="auto">
          <a:xfrm>
            <a:off x="144463" y="144463"/>
            <a:ext cx="8890000" cy="5003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784976" cy="1714202"/>
          </a:xfrm>
        </p:spPr>
        <p:txBody>
          <a:bodyPr>
            <a:noAutofit/>
          </a:bodyPr>
          <a:lstStyle/>
          <a:p>
            <a:r>
              <a:rPr lang="en-US" sz="2400" b="1" dirty="0" smtClean="0"/>
              <a:t>Erosion  produces an abrupt  front  which   modifies the inshore  movement of  wave run up (photo : </a:t>
            </a:r>
            <a:r>
              <a:rPr lang="en-US" sz="2400" b="1" dirty="0" err="1" smtClean="0"/>
              <a:t>Kariani</a:t>
            </a:r>
            <a:r>
              <a:rPr lang="en-US" sz="2400" b="1" dirty="0" smtClean="0"/>
              <a:t>, REMTH)-The elevation of the front  is about  3 </a:t>
            </a:r>
            <a:r>
              <a:rPr lang="en-US" sz="2400" b="1" dirty="0" err="1" smtClean="0"/>
              <a:t>m.The</a:t>
            </a:r>
            <a:r>
              <a:rPr lang="en-US" sz="2400" b="1" dirty="0" smtClean="0"/>
              <a:t>   prediction  for  the max elevation  of the wave  </a:t>
            </a:r>
            <a:r>
              <a:rPr lang="en-US" sz="2400" b="1" dirty="0" err="1" smtClean="0"/>
              <a:t>runups</a:t>
            </a:r>
            <a:r>
              <a:rPr lang="en-US" sz="2400" b="1" dirty="0" smtClean="0"/>
              <a:t>(2%) for  the extreme  flood scenario at the end of century  is about 5 m.  </a:t>
            </a:r>
            <a:endParaRPr lang="en-US" sz="2400"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539552" y="2492896"/>
            <a:ext cx="7731959" cy="4077072"/>
          </a:xfrm>
          <a:prstGeom prst="rect">
            <a:avLst/>
          </a:prstGeom>
          <a:noFill/>
          <a:ln w="9525">
            <a:noFill/>
            <a:miter lim="800000"/>
            <a:headEnd/>
            <a:tailEnd/>
          </a:ln>
          <a:effectLst/>
        </p:spPr>
      </p:pic>
      <p:sp>
        <p:nvSpPr>
          <p:cNvPr id="5" name="Rectangle 4"/>
          <p:cNvSpPr/>
          <p:nvPr/>
        </p:nvSpPr>
        <p:spPr>
          <a:xfrm>
            <a:off x="1259632" y="5949280"/>
            <a:ext cx="2625655" cy="369332"/>
          </a:xfrm>
          <a:prstGeom prst="rect">
            <a:avLst/>
          </a:prstGeom>
        </p:spPr>
        <p:txBody>
          <a:bodyPr wrap="none">
            <a:spAutoFit/>
          </a:bodyPr>
          <a:lstStyle/>
          <a:p>
            <a:r>
              <a:rPr lang="en-US" b="1" dirty="0" smtClean="0">
                <a:solidFill>
                  <a:srgbClr val="00B050"/>
                </a:solidFill>
              </a:rPr>
              <a:t>(photo : </a:t>
            </a:r>
            <a:r>
              <a:rPr lang="en-US" b="1" dirty="0" err="1" smtClean="0">
                <a:solidFill>
                  <a:srgbClr val="00B050"/>
                </a:solidFill>
              </a:rPr>
              <a:t>Kariani</a:t>
            </a:r>
            <a:r>
              <a:rPr lang="en-US" b="1" dirty="0" smtClean="0">
                <a:solidFill>
                  <a:srgbClr val="00B050"/>
                </a:solidFill>
              </a:rPr>
              <a:t>, REMTH)-</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Autofit/>
          </a:bodyPr>
          <a:lstStyle/>
          <a:p>
            <a:r>
              <a:rPr lang="en-US" sz="2400" b="1" dirty="0" smtClean="0"/>
              <a:t>The elevation of the  load   is about  3 </a:t>
            </a:r>
            <a:r>
              <a:rPr lang="en-US" sz="2400" b="1" dirty="0" err="1" smtClean="0"/>
              <a:t>m.The</a:t>
            </a:r>
            <a:r>
              <a:rPr lang="en-US" sz="2400" b="1" dirty="0" smtClean="0"/>
              <a:t>   prediction  for  the max elevation  of the wave  </a:t>
            </a:r>
            <a:r>
              <a:rPr lang="en-US" sz="2400" b="1" dirty="0" err="1" smtClean="0"/>
              <a:t>runups</a:t>
            </a:r>
            <a:r>
              <a:rPr lang="en-US" sz="2400" b="1" dirty="0" smtClean="0"/>
              <a:t> (2%) for  the extreme  flood scenario at the end of century  is about 5 m.</a:t>
            </a:r>
            <a:endParaRPr lang="en-US" sz="2400" dirty="0"/>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803582" y="1916832"/>
            <a:ext cx="6418660" cy="4813995"/>
          </a:xfrm>
          <a:prstGeom prst="rect">
            <a:avLst/>
          </a:prstGeom>
          <a:noFill/>
          <a:ln w="9525">
            <a:noFill/>
            <a:miter lim="800000"/>
            <a:headEnd/>
            <a:tailEnd/>
          </a:ln>
          <a:effectLst/>
        </p:spPr>
      </p:pic>
      <p:sp>
        <p:nvSpPr>
          <p:cNvPr id="5" name="Rectangle 4"/>
          <p:cNvSpPr/>
          <p:nvPr/>
        </p:nvSpPr>
        <p:spPr>
          <a:xfrm>
            <a:off x="1691680" y="5661248"/>
            <a:ext cx="2625655" cy="369332"/>
          </a:xfrm>
          <a:prstGeom prst="rect">
            <a:avLst/>
          </a:prstGeom>
        </p:spPr>
        <p:txBody>
          <a:bodyPr wrap="none">
            <a:spAutoFit/>
          </a:bodyPr>
          <a:lstStyle/>
          <a:p>
            <a:r>
              <a:rPr lang="en-US" b="1" dirty="0" smtClean="0">
                <a:solidFill>
                  <a:srgbClr val="00B050"/>
                </a:solidFill>
              </a:rPr>
              <a:t>(photo : </a:t>
            </a:r>
            <a:r>
              <a:rPr lang="en-US" b="1" dirty="0" err="1" smtClean="0">
                <a:solidFill>
                  <a:srgbClr val="00B050"/>
                </a:solidFill>
              </a:rPr>
              <a:t>Kariani</a:t>
            </a:r>
            <a:r>
              <a:rPr lang="en-US" b="1" dirty="0" smtClean="0">
                <a:solidFill>
                  <a:srgbClr val="00B050"/>
                </a:solidFill>
              </a:rPr>
              <a:t>, REMTH)-</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oAutofit/>
          </a:bodyPr>
          <a:lstStyle/>
          <a:p>
            <a:r>
              <a:rPr lang="en-US" sz="2400" b="1" dirty="0" smtClean="0"/>
              <a:t>The abrupt  front    modifies the inshore  movement of  wave run up .The elevation of the front  is about  3 </a:t>
            </a:r>
            <a:r>
              <a:rPr lang="en-US" sz="2400" b="1" dirty="0" err="1" smtClean="0"/>
              <a:t>m.The</a:t>
            </a:r>
            <a:r>
              <a:rPr lang="en-US" sz="2400" b="1" dirty="0" smtClean="0"/>
              <a:t>   prediction  for  the max elevation  of the wave  </a:t>
            </a:r>
            <a:r>
              <a:rPr lang="en-US" sz="2400" b="1" dirty="0" err="1" smtClean="0"/>
              <a:t>runups</a:t>
            </a:r>
            <a:r>
              <a:rPr lang="en-US" sz="2400" b="1" dirty="0" smtClean="0"/>
              <a:t>(2%) for  the extreme  flood scenario at the end of century  is about 5 m.</a:t>
            </a:r>
            <a:endParaRPr lang="en-US" sz="2400" dirty="0"/>
          </a:p>
        </p:txBody>
      </p:sp>
      <p:pic>
        <p:nvPicPr>
          <p:cNvPr id="53250" name="Picture 2"/>
          <p:cNvPicPr>
            <a:picLocks noGrp="1" noChangeAspect="1" noChangeArrowheads="1"/>
          </p:cNvPicPr>
          <p:nvPr>
            <p:ph idx="1"/>
          </p:nvPr>
        </p:nvPicPr>
        <p:blipFill>
          <a:blip r:embed="rId2" cstate="print"/>
          <a:srcRect/>
          <a:stretch>
            <a:fillRect/>
          </a:stretch>
        </p:blipFill>
        <p:spPr bwMode="auto">
          <a:xfrm>
            <a:off x="467544" y="2132856"/>
            <a:ext cx="8046156" cy="4525963"/>
          </a:xfrm>
          <a:prstGeom prst="rect">
            <a:avLst/>
          </a:prstGeom>
          <a:noFill/>
          <a:ln w="9525">
            <a:noFill/>
            <a:miter lim="800000"/>
            <a:headEnd/>
            <a:tailEnd/>
          </a:ln>
          <a:effectLst/>
        </p:spPr>
      </p:pic>
      <p:sp>
        <p:nvSpPr>
          <p:cNvPr id="6" name="Rectangle 5"/>
          <p:cNvSpPr/>
          <p:nvPr/>
        </p:nvSpPr>
        <p:spPr>
          <a:xfrm>
            <a:off x="5436096" y="6165304"/>
            <a:ext cx="2625655" cy="369332"/>
          </a:xfrm>
          <a:prstGeom prst="rect">
            <a:avLst/>
          </a:prstGeom>
        </p:spPr>
        <p:txBody>
          <a:bodyPr wrap="none">
            <a:spAutoFit/>
          </a:bodyPr>
          <a:lstStyle/>
          <a:p>
            <a:r>
              <a:rPr lang="en-US" b="1" dirty="0" smtClean="0">
                <a:solidFill>
                  <a:srgbClr val="00B050"/>
                </a:solidFill>
              </a:rPr>
              <a:t>(photo : </a:t>
            </a:r>
            <a:r>
              <a:rPr lang="en-US" b="1" dirty="0" err="1" smtClean="0">
                <a:solidFill>
                  <a:srgbClr val="00B050"/>
                </a:solidFill>
              </a:rPr>
              <a:t>Kariani</a:t>
            </a:r>
            <a:r>
              <a:rPr lang="en-US" b="1" dirty="0" smtClean="0">
                <a:solidFill>
                  <a:srgbClr val="00B050"/>
                </a:solidFill>
              </a:rPr>
              <a:t>, REMTH)-</a:t>
            </a:r>
            <a:endParaRPr lang="en-US" dirty="0">
              <a:solidFill>
                <a:srgbClr val="00B05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484784"/>
            <a:ext cx="8229600" cy="4968552"/>
          </a:xfrm>
        </p:spPr>
        <p:txBody>
          <a:bodyPr>
            <a:normAutofit fontScale="90000"/>
          </a:bodyPr>
          <a:lstStyle/>
          <a:p>
            <a:r>
              <a:rPr lang="en-GB" b="1" dirty="0" smtClean="0"/>
              <a:t>The objective of  this presentation is  :</a:t>
            </a:r>
            <a:br>
              <a:rPr lang="en-GB" b="1" dirty="0" smtClean="0"/>
            </a:br>
            <a:r>
              <a:rPr lang="en-GB" b="1" dirty="0" smtClean="0"/>
              <a:t> a)discus the parameters involved in  predicting   coastal flooding in </a:t>
            </a:r>
            <a:r>
              <a:rPr lang="en-GB" b="1" dirty="0" err="1" smtClean="0"/>
              <a:t>vew</a:t>
            </a:r>
            <a:r>
              <a:rPr lang="en-GB" b="1" dirty="0" smtClean="0"/>
              <a:t> of the climatic change</a:t>
            </a:r>
            <a:br>
              <a:rPr lang="en-GB" b="1" dirty="0" smtClean="0"/>
            </a:br>
            <a:r>
              <a:rPr lang="en-GB" b="1" dirty="0" smtClean="0"/>
              <a:t>b)discus the problems of the present state of the art in modelling   coastal flooding</a:t>
            </a:r>
            <a:br>
              <a:rPr lang="en-GB" b="1" dirty="0" smtClean="0"/>
            </a:br>
            <a:r>
              <a:rPr lang="en-GB" b="1" dirty="0" smtClean="0"/>
              <a:t>c)</a:t>
            </a:r>
            <a:r>
              <a:rPr lang="en-GB" b="1" dirty="0" err="1" smtClean="0"/>
              <a:t>determin</a:t>
            </a:r>
            <a:r>
              <a:rPr lang="en-GB" b="1" dirty="0" smtClean="0"/>
              <a:t> future Coastal   flooding risk in  REMTH   in  the light of climate change .</a:t>
            </a:r>
            <a:br>
              <a:rPr lang="en-GB" b="1" dirty="0" smtClean="0"/>
            </a:br>
            <a:r>
              <a:rPr lang="en-GB" b="1" dirty="0" smtClean="0"/>
              <a:t/>
            </a:r>
            <a:br>
              <a:rPr lang="en-GB" b="1" dirty="0" smtClean="0"/>
            </a:br>
            <a:endParaRPr 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39552" y="1772816"/>
          <a:ext cx="7992888" cy="4608512"/>
        </p:xfrm>
        <a:graphic>
          <a:graphicData uri="http://schemas.openxmlformats.org/drawingml/2006/table">
            <a:tbl>
              <a:tblPr firstRow="1" bandRow="1">
                <a:tableStyleId>{5C22544A-7EE6-4342-B048-85BDC9FD1C3A}</a:tableStyleId>
              </a:tblPr>
              <a:tblGrid>
                <a:gridCol w="1332148"/>
                <a:gridCol w="1332148"/>
                <a:gridCol w="1332148"/>
                <a:gridCol w="1332148"/>
                <a:gridCol w="1332148"/>
                <a:gridCol w="1332148"/>
              </a:tblGrid>
              <a:tr h="1950804">
                <a:tc>
                  <a:txBody>
                    <a:bodyPr/>
                    <a:lstStyle/>
                    <a:p>
                      <a:pPr algn="ctr">
                        <a:spcBef>
                          <a:spcPts val="600"/>
                        </a:spcBef>
                        <a:spcAft>
                          <a:spcPts val="0"/>
                        </a:spcAft>
                      </a:pPr>
                      <a:r>
                        <a:rPr lang="en-US" sz="1600" b="1" dirty="0">
                          <a:latin typeface="Times New Roman"/>
                          <a:ea typeface="Times New Roman"/>
                          <a:cs typeface="Times New Roman"/>
                        </a:rPr>
                        <a:t>SCENARIO</a:t>
                      </a:r>
                      <a:endParaRPr lang="en-US" sz="1600" dirty="0">
                        <a:latin typeface="Times New Roman"/>
                        <a:ea typeface="Times New Roman"/>
                        <a:cs typeface="Times New Roman"/>
                      </a:endParaRPr>
                    </a:p>
                  </a:txBody>
                  <a:tcPr marL="68580" marR="68580" marT="5715" marB="0" anchor="ctr"/>
                </a:tc>
                <a:tc>
                  <a:txBody>
                    <a:bodyPr/>
                    <a:lstStyle/>
                    <a:p>
                      <a:pPr algn="ctr">
                        <a:spcBef>
                          <a:spcPts val="600"/>
                        </a:spcBef>
                        <a:spcAft>
                          <a:spcPts val="0"/>
                        </a:spcAft>
                      </a:pPr>
                      <a:r>
                        <a:rPr lang="en-US" sz="1600" b="1" dirty="0">
                          <a:latin typeface="Times New Roman"/>
                          <a:ea typeface="Times New Roman"/>
                          <a:cs typeface="Times New Roman"/>
                        </a:rPr>
                        <a:t>ASTRONO-MICAL TIDE, m</a:t>
                      </a:r>
                      <a:endParaRPr lang="en-US" sz="1600" dirty="0">
                        <a:latin typeface="Times New Roman"/>
                        <a:ea typeface="Times New Roman"/>
                        <a:cs typeface="Times New Roman"/>
                      </a:endParaRPr>
                    </a:p>
                  </a:txBody>
                  <a:tcPr marL="68580" marR="68580" marT="5715" marB="0" anchor="ctr"/>
                </a:tc>
                <a:tc>
                  <a:txBody>
                    <a:bodyPr/>
                    <a:lstStyle/>
                    <a:p>
                      <a:pPr algn="ctr">
                        <a:spcBef>
                          <a:spcPts val="600"/>
                        </a:spcBef>
                        <a:spcAft>
                          <a:spcPts val="0"/>
                        </a:spcAft>
                      </a:pPr>
                      <a:r>
                        <a:rPr lang="en-US" sz="1600" b="1" dirty="0">
                          <a:latin typeface="Times New Roman"/>
                          <a:ea typeface="Times New Roman"/>
                          <a:cs typeface="Times New Roman"/>
                        </a:rPr>
                        <a:t>SURGE, m</a:t>
                      </a:r>
                      <a:endParaRPr lang="en-US" sz="1600" dirty="0">
                        <a:latin typeface="Times New Roman"/>
                        <a:ea typeface="Times New Roman"/>
                        <a:cs typeface="Times New Roman"/>
                      </a:endParaRPr>
                    </a:p>
                  </a:txBody>
                  <a:tcPr marL="68580" marR="68580" marT="5715" marB="0" anchor="ctr"/>
                </a:tc>
                <a:tc>
                  <a:txBody>
                    <a:bodyPr/>
                    <a:lstStyle/>
                    <a:p>
                      <a:pPr algn="ctr">
                        <a:spcBef>
                          <a:spcPts val="600"/>
                        </a:spcBef>
                        <a:spcAft>
                          <a:spcPts val="0"/>
                        </a:spcAft>
                      </a:pPr>
                      <a:r>
                        <a:rPr lang="en-US" sz="1600" b="1" dirty="0">
                          <a:latin typeface="Times New Roman"/>
                          <a:ea typeface="Times New Roman"/>
                          <a:cs typeface="Times New Roman"/>
                        </a:rPr>
                        <a:t>SEA LEVEL RISE, m</a:t>
                      </a:r>
                      <a:endParaRPr lang="en-US" sz="1600" dirty="0">
                        <a:latin typeface="Times New Roman"/>
                        <a:ea typeface="Times New Roman"/>
                        <a:cs typeface="Times New Roman"/>
                      </a:endParaRPr>
                    </a:p>
                  </a:txBody>
                  <a:tcPr marL="68580" marR="68580" marT="5715" marB="0" anchor="ctr"/>
                </a:tc>
                <a:tc>
                  <a:txBody>
                    <a:bodyPr/>
                    <a:lstStyle/>
                    <a:p>
                      <a:pPr algn="ctr">
                        <a:spcBef>
                          <a:spcPts val="600"/>
                        </a:spcBef>
                        <a:spcAft>
                          <a:spcPts val="0"/>
                        </a:spcAft>
                      </a:pPr>
                      <a:r>
                        <a:rPr lang="en-US" sz="1600" b="1" dirty="0">
                          <a:latin typeface="Times New Roman"/>
                          <a:ea typeface="Times New Roman"/>
                          <a:cs typeface="Times New Roman"/>
                        </a:rPr>
                        <a:t>SEA LEVEL DUE TO TIDE, SURGE AND SEA LEVEL RISE ,m</a:t>
                      </a:r>
                      <a:endParaRPr lang="en-US" sz="1600" dirty="0">
                        <a:latin typeface="Times New Roman"/>
                        <a:ea typeface="Times New Roman"/>
                        <a:cs typeface="Times New Roman"/>
                      </a:endParaRPr>
                    </a:p>
                  </a:txBody>
                  <a:tcPr marL="68580" marR="68580" marT="5715" marB="0" anchor="ctr"/>
                </a:tc>
                <a:tc>
                  <a:txBody>
                    <a:bodyPr/>
                    <a:lstStyle/>
                    <a:p>
                      <a:pPr algn="ctr">
                        <a:spcBef>
                          <a:spcPts val="600"/>
                        </a:spcBef>
                        <a:spcAft>
                          <a:spcPts val="0"/>
                        </a:spcAft>
                      </a:pPr>
                      <a:r>
                        <a:rPr lang="en-US" sz="1600" b="1" dirty="0">
                          <a:latin typeface="Times New Roman"/>
                          <a:ea typeface="Times New Roman"/>
                          <a:cs typeface="Times New Roman"/>
                        </a:rPr>
                        <a:t>Hs, m</a:t>
                      </a:r>
                      <a:endParaRPr lang="en-US" sz="1600" dirty="0">
                        <a:latin typeface="Times New Roman"/>
                        <a:ea typeface="Times New Roman"/>
                        <a:cs typeface="Times New Roman"/>
                      </a:endParaRPr>
                    </a:p>
                  </a:txBody>
                  <a:tcPr marL="68580" marR="68580" marT="5715" marB="0" anchor="ctr"/>
                </a:tc>
              </a:tr>
              <a:tr h="664427">
                <a:tc>
                  <a:txBody>
                    <a:bodyPr/>
                    <a:lstStyle/>
                    <a:p>
                      <a:pPr algn="just">
                        <a:spcBef>
                          <a:spcPts val="600"/>
                        </a:spcBef>
                        <a:spcAft>
                          <a:spcPts val="0"/>
                        </a:spcAft>
                      </a:pPr>
                      <a:r>
                        <a:rPr lang="en-US" sz="1600">
                          <a:latin typeface="Times New Roman"/>
                          <a:ea typeface="Times New Roman"/>
                          <a:cs typeface="Times New Roman"/>
                        </a:rPr>
                        <a:t>A</a:t>
                      </a:r>
                      <a:r>
                        <a:rPr lang="en-US" sz="1600" baseline="-25000">
                          <a:latin typeface="Times New Roman"/>
                          <a:ea typeface="Times New Roman"/>
                          <a:cs typeface="Times New Roman"/>
                        </a:rPr>
                        <a:t>1</a:t>
                      </a:r>
                      <a:r>
                        <a:rPr lang="el-GR" sz="1600">
                          <a:latin typeface="Times New Roman"/>
                          <a:ea typeface="Times New Roman"/>
                          <a:cs typeface="Times New Roman"/>
                        </a:rPr>
                        <a:t> </a:t>
                      </a:r>
                      <a:endParaRPr lang="en-US" sz="160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0.2</a:t>
                      </a:r>
                      <a:r>
                        <a:rPr lang="el-GR" sz="1600" dirty="0">
                          <a:latin typeface="Times New Roman"/>
                          <a:ea typeface="Times New Roman"/>
                          <a:cs typeface="Times New Roman"/>
                        </a:rPr>
                        <a:t> </a:t>
                      </a:r>
                      <a:endParaRPr lang="en-US" sz="1600" dirty="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0.65 (T=50y)</a:t>
                      </a:r>
                    </a:p>
                  </a:txBody>
                  <a:tcPr marL="68580" marR="68580" marT="5715" marB="0"/>
                </a:tc>
                <a:tc>
                  <a:txBody>
                    <a:bodyPr/>
                    <a:lstStyle/>
                    <a:p>
                      <a:pPr algn="just">
                        <a:spcBef>
                          <a:spcPts val="600"/>
                        </a:spcBef>
                        <a:spcAft>
                          <a:spcPts val="0"/>
                        </a:spcAft>
                      </a:pPr>
                      <a:r>
                        <a:rPr lang="en-US" sz="1600">
                          <a:latin typeface="Times New Roman"/>
                          <a:ea typeface="Times New Roman"/>
                          <a:cs typeface="Times New Roman"/>
                        </a:rPr>
                        <a:t>0.35</a:t>
                      </a:r>
                    </a:p>
                    <a:p>
                      <a:pPr algn="just">
                        <a:spcBef>
                          <a:spcPts val="600"/>
                        </a:spcBef>
                        <a:spcAft>
                          <a:spcPts val="0"/>
                        </a:spcAft>
                      </a:pPr>
                      <a:r>
                        <a:rPr lang="en-US" sz="1600">
                          <a:latin typeface="Times New Roman"/>
                          <a:ea typeface="Times New Roman"/>
                          <a:cs typeface="Times New Roman"/>
                        </a:rPr>
                        <a:t>(2100 max)</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1.20</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7</a:t>
                      </a:r>
                    </a:p>
                    <a:p>
                      <a:pPr algn="just">
                        <a:spcBef>
                          <a:spcPts val="600"/>
                        </a:spcBef>
                        <a:spcAft>
                          <a:spcPts val="0"/>
                        </a:spcAft>
                      </a:pPr>
                      <a:r>
                        <a:rPr lang="en-US" sz="1600" dirty="0">
                          <a:latin typeface="Times New Roman"/>
                          <a:ea typeface="Times New Roman"/>
                          <a:cs typeface="Times New Roman"/>
                        </a:rPr>
                        <a:t>(T=50y)</a:t>
                      </a:r>
                    </a:p>
                  </a:txBody>
                  <a:tcPr marL="68580" marR="68580" marT="5715" marB="0"/>
                </a:tc>
              </a:tr>
              <a:tr h="664427">
                <a:tc>
                  <a:txBody>
                    <a:bodyPr/>
                    <a:lstStyle/>
                    <a:p>
                      <a:pPr algn="just">
                        <a:spcBef>
                          <a:spcPts val="600"/>
                        </a:spcBef>
                        <a:spcAft>
                          <a:spcPts val="0"/>
                        </a:spcAft>
                      </a:pPr>
                      <a:r>
                        <a:rPr lang="en-US" sz="1600" dirty="0">
                          <a:latin typeface="Times New Roman"/>
                          <a:ea typeface="Times New Roman"/>
                          <a:cs typeface="Times New Roman"/>
                        </a:rPr>
                        <a:t>C</a:t>
                      </a:r>
                      <a:r>
                        <a:rPr lang="en-US" sz="1600" baseline="-25000" dirty="0">
                          <a:latin typeface="Times New Roman"/>
                          <a:ea typeface="Times New Roman"/>
                          <a:cs typeface="Times New Roman"/>
                        </a:rPr>
                        <a:t>2</a:t>
                      </a:r>
                      <a:endParaRPr lang="en-US" sz="1600" dirty="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a:latin typeface="Times New Roman"/>
                          <a:ea typeface="Times New Roman"/>
                          <a:cs typeface="Times New Roman"/>
                        </a:rPr>
                        <a:t>0.2</a:t>
                      </a:r>
                      <a:r>
                        <a:rPr lang="el-GR" sz="1600">
                          <a:latin typeface="Times New Roman"/>
                          <a:ea typeface="Times New Roman"/>
                          <a:cs typeface="Times New Roman"/>
                        </a:rPr>
                        <a:t> </a:t>
                      </a:r>
                      <a:endParaRPr lang="en-US" sz="160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0.47 (T=1y)</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0.15</a:t>
                      </a:r>
                    </a:p>
                    <a:p>
                      <a:pPr algn="just">
                        <a:spcBef>
                          <a:spcPts val="600"/>
                        </a:spcBef>
                        <a:spcAft>
                          <a:spcPts val="0"/>
                        </a:spcAft>
                      </a:pPr>
                      <a:r>
                        <a:rPr lang="en-US" sz="1600" dirty="0">
                          <a:latin typeface="Times New Roman"/>
                          <a:ea typeface="Times New Roman"/>
                          <a:cs typeface="Times New Roman"/>
                        </a:rPr>
                        <a:t>(2100 min)</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0.82</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3.3 </a:t>
                      </a:r>
                    </a:p>
                    <a:p>
                      <a:pPr algn="just">
                        <a:spcBef>
                          <a:spcPts val="600"/>
                        </a:spcBef>
                        <a:spcAft>
                          <a:spcPts val="0"/>
                        </a:spcAft>
                      </a:pPr>
                      <a:r>
                        <a:rPr lang="el-GR" sz="1600" dirty="0">
                          <a:latin typeface="Times New Roman"/>
                          <a:ea typeface="Times New Roman"/>
                          <a:cs typeface="Times New Roman"/>
                        </a:rPr>
                        <a:t>(T=1y)</a:t>
                      </a:r>
                      <a:endParaRPr lang="en-US" sz="1600" dirty="0">
                        <a:latin typeface="Times New Roman"/>
                        <a:ea typeface="Times New Roman"/>
                        <a:cs typeface="Times New Roman"/>
                      </a:endParaRPr>
                    </a:p>
                  </a:txBody>
                  <a:tcPr marL="68580" marR="68580" marT="5715" marB="0"/>
                </a:tc>
              </a:tr>
              <a:tr h="664427">
                <a:tc>
                  <a:txBody>
                    <a:bodyPr/>
                    <a:lstStyle/>
                    <a:p>
                      <a:pPr algn="just">
                        <a:spcBef>
                          <a:spcPts val="600"/>
                        </a:spcBef>
                        <a:spcAft>
                          <a:spcPts val="0"/>
                        </a:spcAft>
                      </a:pPr>
                      <a:r>
                        <a:rPr lang="en-US" sz="1600">
                          <a:latin typeface="Times New Roman"/>
                          <a:ea typeface="Times New Roman"/>
                          <a:cs typeface="Times New Roman"/>
                        </a:rPr>
                        <a:t>D</a:t>
                      </a:r>
                      <a:r>
                        <a:rPr lang="en-US" sz="1600" baseline="-25000">
                          <a:latin typeface="Times New Roman"/>
                          <a:ea typeface="Times New Roman"/>
                          <a:cs typeface="Times New Roman"/>
                        </a:rPr>
                        <a:t>1</a:t>
                      </a:r>
                      <a:r>
                        <a:rPr lang="el-GR" sz="1600">
                          <a:latin typeface="Times New Roman"/>
                          <a:ea typeface="Times New Roman"/>
                          <a:cs typeface="Times New Roman"/>
                        </a:rPr>
                        <a:t> </a:t>
                      </a:r>
                      <a:endParaRPr lang="en-US" sz="160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a:latin typeface="Times New Roman"/>
                          <a:ea typeface="Times New Roman"/>
                          <a:cs typeface="Times New Roman"/>
                        </a:rPr>
                        <a:t>0.2</a:t>
                      </a:r>
                      <a:r>
                        <a:rPr lang="el-GR" sz="1600">
                          <a:latin typeface="Times New Roman"/>
                          <a:ea typeface="Times New Roman"/>
                          <a:cs typeface="Times New Roman"/>
                        </a:rPr>
                        <a:t> </a:t>
                      </a:r>
                      <a:endParaRPr lang="en-US" sz="160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a:latin typeface="Times New Roman"/>
                          <a:ea typeface="Times New Roman"/>
                          <a:cs typeface="Times New Roman"/>
                        </a:rPr>
                        <a:t>0.65 (T=50y)</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a:t>
                      </a:r>
                    </a:p>
                    <a:p>
                      <a:pPr algn="just">
                        <a:spcBef>
                          <a:spcPts val="600"/>
                        </a:spcBef>
                        <a:spcAft>
                          <a:spcPts val="0"/>
                        </a:spcAft>
                      </a:pPr>
                      <a:r>
                        <a:rPr lang="en-US" sz="1600" dirty="0">
                          <a:latin typeface="Times New Roman"/>
                          <a:ea typeface="Times New Roman"/>
                          <a:cs typeface="Times New Roman"/>
                        </a:rPr>
                        <a:t>Present</a:t>
                      </a:r>
                      <a:r>
                        <a:rPr lang="el-GR" sz="1600" dirty="0">
                          <a:latin typeface="Times New Roman"/>
                          <a:ea typeface="Times New Roman"/>
                          <a:cs typeface="Times New Roman"/>
                        </a:rPr>
                        <a:t> </a:t>
                      </a:r>
                      <a:endParaRPr lang="en-US" sz="1600" dirty="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0.85</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7</a:t>
                      </a:r>
                    </a:p>
                    <a:p>
                      <a:pPr algn="just">
                        <a:spcBef>
                          <a:spcPts val="600"/>
                        </a:spcBef>
                        <a:spcAft>
                          <a:spcPts val="0"/>
                        </a:spcAft>
                      </a:pPr>
                      <a:r>
                        <a:rPr lang="en-US" sz="1600" dirty="0">
                          <a:latin typeface="Times New Roman"/>
                          <a:ea typeface="Times New Roman"/>
                          <a:cs typeface="Times New Roman"/>
                        </a:rPr>
                        <a:t>(T=50y)</a:t>
                      </a:r>
                    </a:p>
                  </a:txBody>
                  <a:tcPr marL="68580" marR="68580" marT="5715" marB="0"/>
                </a:tc>
              </a:tr>
              <a:tr h="664427">
                <a:tc>
                  <a:txBody>
                    <a:bodyPr/>
                    <a:lstStyle/>
                    <a:p>
                      <a:pPr algn="just">
                        <a:spcBef>
                          <a:spcPts val="600"/>
                        </a:spcBef>
                        <a:spcAft>
                          <a:spcPts val="0"/>
                        </a:spcAft>
                      </a:pPr>
                      <a:r>
                        <a:rPr lang="en-US" sz="1600">
                          <a:latin typeface="Times New Roman"/>
                          <a:ea typeface="Times New Roman"/>
                          <a:cs typeface="Times New Roman"/>
                        </a:rPr>
                        <a:t>D</a:t>
                      </a:r>
                      <a:r>
                        <a:rPr lang="en-US" sz="1600" baseline="-25000">
                          <a:latin typeface="Times New Roman"/>
                          <a:ea typeface="Times New Roman"/>
                          <a:cs typeface="Times New Roman"/>
                        </a:rPr>
                        <a:t>2</a:t>
                      </a:r>
                      <a:endParaRPr lang="en-US" sz="1600">
                        <a:latin typeface="Times New Roman"/>
                        <a:ea typeface="Times New Roman"/>
                        <a:cs typeface="Times New Roman"/>
                      </a:endParaRPr>
                    </a:p>
                  </a:txBody>
                  <a:tcPr marL="68580" marR="68580" marT="5715" marB="0"/>
                </a:tc>
                <a:tc>
                  <a:txBody>
                    <a:bodyPr/>
                    <a:lstStyle/>
                    <a:p>
                      <a:pPr algn="just">
                        <a:spcBef>
                          <a:spcPts val="600"/>
                        </a:spcBef>
                        <a:spcAft>
                          <a:spcPts val="0"/>
                        </a:spcAft>
                      </a:pPr>
                      <a:r>
                        <a:rPr lang="en-US" sz="1600">
                          <a:latin typeface="Times New Roman"/>
                          <a:ea typeface="Times New Roman"/>
                          <a:cs typeface="Times New Roman"/>
                        </a:rPr>
                        <a:t>0.2</a:t>
                      </a:r>
                    </a:p>
                  </a:txBody>
                  <a:tcPr marL="68580" marR="68580" marT="5715" marB="0"/>
                </a:tc>
                <a:tc>
                  <a:txBody>
                    <a:bodyPr/>
                    <a:lstStyle/>
                    <a:p>
                      <a:pPr algn="just">
                        <a:spcBef>
                          <a:spcPts val="600"/>
                        </a:spcBef>
                        <a:spcAft>
                          <a:spcPts val="0"/>
                        </a:spcAft>
                      </a:pPr>
                      <a:r>
                        <a:rPr lang="en-US" sz="1600">
                          <a:latin typeface="Times New Roman"/>
                          <a:ea typeface="Times New Roman"/>
                          <a:cs typeface="Times New Roman"/>
                        </a:rPr>
                        <a:t>0.47 (T=1y)</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a:t>
                      </a:r>
                    </a:p>
                    <a:p>
                      <a:pPr algn="just">
                        <a:spcBef>
                          <a:spcPts val="600"/>
                        </a:spcBef>
                        <a:spcAft>
                          <a:spcPts val="0"/>
                        </a:spcAft>
                      </a:pPr>
                      <a:r>
                        <a:rPr lang="en-US" sz="1600" dirty="0">
                          <a:latin typeface="Times New Roman"/>
                          <a:ea typeface="Times New Roman"/>
                          <a:cs typeface="Times New Roman"/>
                        </a:rPr>
                        <a:t>Present</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0.67</a:t>
                      </a:r>
                    </a:p>
                  </a:txBody>
                  <a:tcPr marL="68580" marR="68580" marT="5715" marB="0"/>
                </a:tc>
                <a:tc>
                  <a:txBody>
                    <a:bodyPr/>
                    <a:lstStyle/>
                    <a:p>
                      <a:pPr algn="just">
                        <a:spcBef>
                          <a:spcPts val="600"/>
                        </a:spcBef>
                        <a:spcAft>
                          <a:spcPts val="0"/>
                        </a:spcAft>
                      </a:pPr>
                      <a:r>
                        <a:rPr lang="en-US" sz="1600" dirty="0">
                          <a:latin typeface="Times New Roman"/>
                          <a:ea typeface="Times New Roman"/>
                          <a:cs typeface="Times New Roman"/>
                        </a:rPr>
                        <a:t>3.3 </a:t>
                      </a:r>
                    </a:p>
                    <a:p>
                      <a:pPr algn="just">
                        <a:spcBef>
                          <a:spcPts val="600"/>
                        </a:spcBef>
                        <a:spcAft>
                          <a:spcPts val="0"/>
                        </a:spcAft>
                      </a:pPr>
                      <a:r>
                        <a:rPr lang="el-GR" sz="1600" dirty="0">
                          <a:latin typeface="Times New Roman"/>
                          <a:ea typeface="Times New Roman"/>
                          <a:cs typeface="Times New Roman"/>
                        </a:rPr>
                        <a:t>(T=1y)</a:t>
                      </a:r>
                      <a:endParaRPr lang="en-US" sz="1600" dirty="0">
                        <a:latin typeface="Times New Roman"/>
                        <a:ea typeface="Times New Roman"/>
                        <a:cs typeface="Times New Roman"/>
                      </a:endParaRPr>
                    </a:p>
                  </a:txBody>
                  <a:tcPr marL="68580" marR="68580" marT="5715" marB="0"/>
                </a:tc>
              </a:tr>
            </a:tbl>
          </a:graphicData>
        </a:graphic>
      </p:graphicFrame>
      <p:sp>
        <p:nvSpPr>
          <p:cNvPr id="3" name="Title 1"/>
          <p:cNvSpPr>
            <a:spLocks noGrp="1"/>
          </p:cNvSpPr>
          <p:nvPr>
            <p:ph type="title"/>
          </p:nvPr>
        </p:nvSpPr>
        <p:spPr>
          <a:xfrm>
            <a:off x="457200" y="274638"/>
            <a:ext cx="8229600" cy="1143000"/>
          </a:xfrm>
        </p:spPr>
        <p:txBody>
          <a:bodyPr/>
          <a:lstStyle/>
          <a:p>
            <a:r>
              <a:rPr lang="en-GB" dirty="0" smtClean="0"/>
              <a:t>COASTAL FLOOD SCENARIOS</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8130" name="Picture 2" descr="NC1 C4"/>
          <p:cNvPicPr>
            <a:picLocks noChangeAspect="1" noChangeArrowheads="1"/>
          </p:cNvPicPr>
          <p:nvPr/>
        </p:nvPicPr>
        <p:blipFill>
          <a:blip r:embed="rId2" cstate="print"/>
          <a:srcRect/>
          <a:stretch>
            <a:fillRect/>
          </a:stretch>
        </p:blipFill>
        <p:spPr bwMode="auto">
          <a:xfrm>
            <a:off x="0" y="0"/>
            <a:ext cx="8964488" cy="6352212"/>
          </a:xfrm>
          <a:prstGeom prst="rect">
            <a:avLst/>
          </a:prstGeom>
          <a:noFill/>
          <a:ln w="9525">
            <a:noFill/>
            <a:miter lim="800000"/>
            <a:headEnd/>
            <a:tailEnd/>
          </a:ln>
        </p:spPr>
      </p:pic>
      <p:sp>
        <p:nvSpPr>
          <p:cNvPr id="5" name="Rectangle 4"/>
          <p:cNvSpPr/>
          <p:nvPr/>
        </p:nvSpPr>
        <p:spPr>
          <a:xfrm>
            <a:off x="899592" y="-99392"/>
            <a:ext cx="4572000" cy="923330"/>
          </a:xfrm>
          <a:prstGeom prst="rect">
            <a:avLst/>
          </a:prstGeom>
        </p:spPr>
        <p:txBody>
          <a:bodyPr>
            <a:spAutoFit/>
          </a:bodyPr>
          <a:lstStyle/>
          <a:p>
            <a:endParaRPr lang="en-GB" b="1" dirty="0" smtClean="0">
              <a:solidFill>
                <a:srgbClr val="FF0000"/>
              </a:solidFill>
            </a:endParaRPr>
          </a:p>
          <a:p>
            <a:r>
              <a:rPr lang="en-GB" b="1" dirty="0" smtClean="0">
                <a:solidFill>
                  <a:srgbClr val="FF0000"/>
                </a:solidFill>
              </a:rPr>
              <a:t>Flood Hazard Maps of Pilot Site</a:t>
            </a:r>
            <a:r>
              <a:rPr lang="en-US" b="1" dirty="0" smtClean="0">
                <a:solidFill>
                  <a:srgbClr val="FF0000"/>
                </a:solidFill>
              </a:rPr>
              <a:t/>
            </a:r>
            <a:br>
              <a:rPr lang="en-US" b="1" dirty="0" smtClean="0">
                <a:solidFill>
                  <a:srgbClr val="FF0000"/>
                </a:solidFill>
              </a:rPr>
            </a:b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9154" name="Picture 2" descr="NC4 C7"/>
          <p:cNvPicPr>
            <a:picLocks noChangeAspect="1" noChangeArrowheads="1"/>
          </p:cNvPicPr>
          <p:nvPr/>
        </p:nvPicPr>
        <p:blipFill>
          <a:blip r:embed="rId2" cstate="print"/>
          <a:srcRect/>
          <a:stretch>
            <a:fillRect/>
          </a:stretch>
        </p:blipFill>
        <p:spPr bwMode="auto">
          <a:xfrm>
            <a:off x="0" y="-1"/>
            <a:ext cx="8676456" cy="6132947"/>
          </a:xfrm>
          <a:prstGeom prst="rect">
            <a:avLst/>
          </a:prstGeom>
          <a:noFill/>
          <a:ln w="9525">
            <a:noFill/>
            <a:miter lim="800000"/>
            <a:headEnd/>
            <a:tailEnd/>
          </a:ln>
        </p:spPr>
      </p:pic>
      <p:sp>
        <p:nvSpPr>
          <p:cNvPr id="6" name="Rectangle 5"/>
          <p:cNvSpPr/>
          <p:nvPr/>
        </p:nvSpPr>
        <p:spPr>
          <a:xfrm>
            <a:off x="179512" y="116632"/>
            <a:ext cx="3169329" cy="369332"/>
          </a:xfrm>
          <a:prstGeom prst="rect">
            <a:avLst/>
          </a:prstGeom>
        </p:spPr>
        <p:txBody>
          <a:bodyPr wrap="none">
            <a:spAutoFit/>
          </a:bodyPr>
          <a:lstStyle/>
          <a:p>
            <a:r>
              <a:rPr lang="en-GB" b="1" dirty="0" smtClean="0">
                <a:solidFill>
                  <a:srgbClr val="FF0000"/>
                </a:solidFill>
              </a:rPr>
              <a:t>Flood Hazard Maps of Pilot Site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descr="NNC7 C13"/>
          <p:cNvPicPr>
            <a:picLocks noChangeAspect="1" noChangeArrowheads="1"/>
          </p:cNvPicPr>
          <p:nvPr/>
        </p:nvPicPr>
        <p:blipFill>
          <a:blip r:embed="rId2" cstate="print"/>
          <a:srcRect/>
          <a:stretch>
            <a:fillRect/>
          </a:stretch>
        </p:blipFill>
        <p:spPr bwMode="auto">
          <a:xfrm>
            <a:off x="0" y="-1"/>
            <a:ext cx="8460432" cy="5972973"/>
          </a:xfrm>
          <a:prstGeom prst="rect">
            <a:avLst/>
          </a:prstGeom>
          <a:noFill/>
          <a:ln w="9525">
            <a:noFill/>
            <a:miter lim="800000"/>
            <a:headEnd/>
            <a:tailEnd/>
          </a:ln>
        </p:spPr>
      </p:pic>
      <p:sp>
        <p:nvSpPr>
          <p:cNvPr id="5" name="Rectangle 4"/>
          <p:cNvSpPr/>
          <p:nvPr/>
        </p:nvSpPr>
        <p:spPr>
          <a:xfrm>
            <a:off x="395536" y="116632"/>
            <a:ext cx="3169329" cy="369332"/>
          </a:xfrm>
          <a:prstGeom prst="rect">
            <a:avLst/>
          </a:prstGeom>
        </p:spPr>
        <p:txBody>
          <a:bodyPr wrap="none">
            <a:spAutoFit/>
          </a:bodyPr>
          <a:lstStyle/>
          <a:p>
            <a:r>
              <a:rPr lang="en-GB" b="1" dirty="0" smtClean="0">
                <a:solidFill>
                  <a:srgbClr val="FF0000"/>
                </a:solidFill>
              </a:rPr>
              <a:t>Flood Hazard Maps of Pilot Site</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1202" name="Picture 2" descr="NNC13C18"/>
          <p:cNvPicPr>
            <a:picLocks noChangeAspect="1" noChangeArrowheads="1"/>
          </p:cNvPicPr>
          <p:nvPr/>
        </p:nvPicPr>
        <p:blipFill>
          <a:blip r:embed="rId2" cstate="print"/>
          <a:srcRect/>
          <a:stretch>
            <a:fillRect/>
          </a:stretch>
        </p:blipFill>
        <p:spPr bwMode="auto">
          <a:xfrm>
            <a:off x="-1" y="0"/>
            <a:ext cx="8815699" cy="6237312"/>
          </a:xfrm>
          <a:prstGeom prst="rect">
            <a:avLst/>
          </a:prstGeom>
          <a:noFill/>
          <a:ln w="9525">
            <a:noFill/>
            <a:miter lim="800000"/>
            <a:headEnd/>
            <a:tailEnd/>
          </a:ln>
        </p:spPr>
      </p:pic>
      <p:sp>
        <p:nvSpPr>
          <p:cNvPr id="5" name="Rectangle 4"/>
          <p:cNvSpPr/>
          <p:nvPr/>
        </p:nvSpPr>
        <p:spPr>
          <a:xfrm>
            <a:off x="683568" y="188640"/>
            <a:ext cx="3169329" cy="369332"/>
          </a:xfrm>
          <a:prstGeom prst="rect">
            <a:avLst/>
          </a:prstGeom>
        </p:spPr>
        <p:txBody>
          <a:bodyPr wrap="none">
            <a:spAutoFit/>
          </a:bodyPr>
          <a:lstStyle/>
          <a:p>
            <a:r>
              <a:rPr lang="en-GB" b="1" dirty="0" smtClean="0">
                <a:solidFill>
                  <a:srgbClr val="FF0000"/>
                </a:solidFill>
              </a:rPr>
              <a:t>Flood Hazard Maps of Pilot Site</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2226" name="Picture 2" descr="NNC18C19A"/>
          <p:cNvPicPr>
            <a:picLocks noChangeAspect="1" noChangeArrowheads="1"/>
          </p:cNvPicPr>
          <p:nvPr/>
        </p:nvPicPr>
        <p:blipFill>
          <a:blip r:embed="rId2" cstate="print"/>
          <a:srcRect/>
          <a:stretch>
            <a:fillRect/>
          </a:stretch>
        </p:blipFill>
        <p:spPr bwMode="auto">
          <a:xfrm>
            <a:off x="0" y="-1"/>
            <a:ext cx="8820472" cy="6229317"/>
          </a:xfrm>
          <a:prstGeom prst="rect">
            <a:avLst/>
          </a:prstGeom>
          <a:noFill/>
          <a:ln w="9525">
            <a:noFill/>
            <a:miter lim="800000"/>
            <a:headEnd/>
            <a:tailEnd/>
          </a:ln>
        </p:spPr>
      </p:pic>
      <p:sp>
        <p:nvSpPr>
          <p:cNvPr id="5" name="Rectangle 4"/>
          <p:cNvSpPr/>
          <p:nvPr/>
        </p:nvSpPr>
        <p:spPr>
          <a:xfrm>
            <a:off x="251520" y="188640"/>
            <a:ext cx="3169329" cy="369332"/>
          </a:xfrm>
          <a:prstGeom prst="rect">
            <a:avLst/>
          </a:prstGeom>
        </p:spPr>
        <p:txBody>
          <a:bodyPr wrap="none">
            <a:spAutoFit/>
          </a:bodyPr>
          <a:lstStyle/>
          <a:p>
            <a:r>
              <a:rPr lang="en-GB" b="1" dirty="0" smtClean="0">
                <a:solidFill>
                  <a:srgbClr val="FF0000"/>
                </a:solidFill>
              </a:rPr>
              <a:t>Flood Hazard Maps of Pilot Site</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3250" name="Picture 2" descr="NNC19AC21"/>
          <p:cNvPicPr>
            <a:picLocks noChangeAspect="1" noChangeArrowheads="1"/>
          </p:cNvPicPr>
          <p:nvPr/>
        </p:nvPicPr>
        <p:blipFill>
          <a:blip r:embed="rId2" cstate="print"/>
          <a:srcRect/>
          <a:stretch>
            <a:fillRect/>
          </a:stretch>
        </p:blipFill>
        <p:spPr bwMode="auto">
          <a:xfrm>
            <a:off x="0" y="0"/>
            <a:ext cx="8820472" cy="6248440"/>
          </a:xfrm>
          <a:prstGeom prst="rect">
            <a:avLst/>
          </a:prstGeom>
          <a:noFill/>
          <a:ln w="9525">
            <a:noFill/>
            <a:miter lim="800000"/>
            <a:headEnd/>
            <a:tailEnd/>
          </a:ln>
        </p:spPr>
      </p:pic>
      <p:sp>
        <p:nvSpPr>
          <p:cNvPr id="5" name="Rectangle 4"/>
          <p:cNvSpPr/>
          <p:nvPr/>
        </p:nvSpPr>
        <p:spPr>
          <a:xfrm>
            <a:off x="395536" y="188640"/>
            <a:ext cx="3169329" cy="369332"/>
          </a:xfrm>
          <a:prstGeom prst="rect">
            <a:avLst/>
          </a:prstGeom>
        </p:spPr>
        <p:txBody>
          <a:bodyPr wrap="none">
            <a:spAutoFit/>
          </a:bodyPr>
          <a:lstStyle/>
          <a:p>
            <a:r>
              <a:rPr lang="en-GB" b="1" dirty="0" smtClean="0">
                <a:solidFill>
                  <a:srgbClr val="FF0000"/>
                </a:solidFill>
              </a:rPr>
              <a:t>Flood Hazard Maps of Pilot Site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FF0000"/>
                </a:solidFill>
              </a:rPr>
              <a:t/>
            </a:r>
            <a:br>
              <a:rPr lang="en-GB" b="1" dirty="0" smtClean="0">
                <a:solidFill>
                  <a:srgbClr val="FF0000"/>
                </a:solidFill>
              </a:rPr>
            </a:br>
            <a:r>
              <a:rPr lang="en-GB" b="1" dirty="0" smtClean="0">
                <a:solidFill>
                  <a:srgbClr val="FF0000"/>
                </a:solidFill>
              </a:rPr>
              <a:t>Flood Hazard Maps of Pilot Site</a:t>
            </a:r>
            <a:r>
              <a:rPr lang="en-US" b="1" dirty="0" smtClean="0">
                <a:solidFill>
                  <a:srgbClr val="FF0000"/>
                </a:solidFill>
              </a:rPr>
              <a:t/>
            </a:r>
            <a:br>
              <a:rPr lang="en-US" b="1" dirty="0" smtClean="0">
                <a:solidFill>
                  <a:srgbClr val="FF0000"/>
                </a:solidFill>
              </a:rPr>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The existing  methodology (CEDAS, </a:t>
            </a:r>
            <a:r>
              <a:rPr lang="en-US" b="1" dirty="0" err="1" smtClean="0"/>
              <a:t>Stockdon</a:t>
            </a:r>
            <a:r>
              <a:rPr lang="en-US" b="1" dirty="0" smtClean="0"/>
              <a:t>   Equation etc)  :</a:t>
            </a:r>
          </a:p>
          <a:p>
            <a:r>
              <a:rPr lang="en-US" b="1" dirty="0" smtClean="0"/>
              <a:t>gives a conservative maximum   “ instantaneous “ inundation level </a:t>
            </a:r>
          </a:p>
          <a:p>
            <a:r>
              <a:rPr lang="en-US" b="1" dirty="0" smtClean="0"/>
              <a:t> can not  predict the  distribution  and the residence time  of  water depth  above the  flooded land</a:t>
            </a:r>
          </a:p>
          <a:p>
            <a:r>
              <a:rPr lang="en-US" b="1" dirty="0" smtClean="0"/>
              <a:t> identifies  roughly   the near shore land which has  potential for flooding , keeping in mind that  the empirical equations (including </a:t>
            </a:r>
            <a:r>
              <a:rPr lang="en-US" b="1" dirty="0" err="1" smtClean="0"/>
              <a:t>Cedas</a:t>
            </a:r>
            <a:r>
              <a:rPr lang="en-US" b="1" dirty="0" smtClean="0"/>
              <a:t>)    </a:t>
            </a:r>
            <a:r>
              <a:rPr lang="en-US" b="1" dirty="0" err="1" smtClean="0"/>
              <a:t>overpredict</a:t>
            </a:r>
            <a:r>
              <a:rPr lang="en-US" b="1" dirty="0" smtClean="0"/>
              <a:t>   considerably the  horizontal distance inland   of flooding  due to wave </a:t>
            </a:r>
            <a:r>
              <a:rPr lang="en-US" b="1" dirty="0" err="1" smtClean="0"/>
              <a:t>runup</a:t>
            </a:r>
            <a:r>
              <a:rPr lang="en-US" b="1" dirty="0" smtClean="0"/>
              <a:t> .</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GB" b="1" dirty="0" smtClean="0"/>
              <a:t>The  coastal  flooding modelling  of  pilot site (REMTH, </a:t>
            </a:r>
            <a:r>
              <a:rPr lang="en-GB" b="1" dirty="0" err="1" smtClean="0"/>
              <a:t>Kariani</a:t>
            </a:r>
            <a:r>
              <a:rPr lang="en-GB" b="1" dirty="0" smtClean="0"/>
              <a:t> )  shows  that disastrous events are  expected at the end of century  due to  climatic change.</a:t>
            </a:r>
          </a:p>
          <a:p>
            <a:pPr>
              <a:buNone/>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539552" y="270892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n-US" sz="2400" b="1" dirty="0"/>
              <a:t>Develop protect, retreat, and abandonment </a:t>
            </a:r>
            <a:br>
              <a:rPr lang="en-US" sz="2400" b="1" dirty="0"/>
            </a:br>
            <a:r>
              <a:rPr lang="en-US" sz="2400" b="1" dirty="0"/>
              <a:t>policies for vulnerable coastal infrastructure</a:t>
            </a:r>
            <a:r>
              <a:rPr lang="en-US" dirty="0"/>
              <a:t> </a:t>
            </a:r>
          </a:p>
        </p:txBody>
      </p:sp>
      <p:pic>
        <p:nvPicPr>
          <p:cNvPr id="224259" name="Picture 3" descr="structural elevation"/>
          <p:cNvPicPr>
            <a:picLocks noGrp="1" noChangeAspect="1" noChangeArrowheads="1"/>
          </p:cNvPicPr>
          <p:nvPr>
            <p:ph idx="1"/>
          </p:nvPr>
        </p:nvPicPr>
        <p:blipFill>
          <a:blip r:embed="rId2" cstate="print"/>
          <a:srcRect/>
          <a:stretch>
            <a:fillRect/>
          </a:stretch>
        </p:blipFill>
        <p:spPr>
          <a:xfrm>
            <a:off x="395536" y="3789040"/>
            <a:ext cx="8515350" cy="2743200"/>
          </a:xfrm>
          <a:noFill/>
          <a:ln/>
        </p:spPr>
      </p:pic>
      <p:sp>
        <p:nvSpPr>
          <p:cNvPr id="224260" name="Rectangle 4"/>
          <p:cNvSpPr>
            <a:spLocks noChangeArrowheads="1"/>
          </p:cNvSpPr>
          <p:nvPr/>
        </p:nvSpPr>
        <p:spPr bwMode="auto">
          <a:xfrm>
            <a:off x="323528" y="332656"/>
            <a:ext cx="8686800" cy="838200"/>
          </a:xfrm>
          <a:prstGeom prst="rect">
            <a:avLst/>
          </a:prstGeom>
          <a:noFill/>
          <a:ln w="9525">
            <a:solidFill>
              <a:schemeClr val="tx1"/>
            </a:solidFill>
            <a:miter lim="800000"/>
            <a:headEnd/>
            <a:tailEnd/>
          </a:ln>
        </p:spPr>
        <p:txBody>
          <a:bodyPr/>
          <a:lstStyle/>
          <a:p>
            <a:pPr marL="342900" indent="-342900" algn="ctr" eaLnBrk="1" hangingPunct="1">
              <a:spcBef>
                <a:spcPct val="20000"/>
              </a:spcBef>
            </a:pPr>
            <a:r>
              <a:rPr lang="en-US" sz="2200" b="1" dirty="0">
                <a:latin typeface="Calibri" pitchFamily="34" charset="0"/>
              </a:rPr>
              <a:t>Adaptation Strategy</a:t>
            </a:r>
            <a:r>
              <a:rPr lang="en-US" dirty="0">
                <a:latin typeface="Calibri" pitchFamily="34" charset="0"/>
              </a:rPr>
              <a:t>:  </a:t>
            </a:r>
            <a:r>
              <a:rPr lang="en-US" sz="2200" dirty="0">
                <a:latin typeface="Calibri" pitchFamily="34" charset="0"/>
              </a:rPr>
              <a:t>Elevate new and/or replacement structures 2+ feet  above the current 100-year base flood </a:t>
            </a:r>
            <a:r>
              <a:rPr lang="en-US" sz="2200" dirty="0" smtClean="0">
                <a:latin typeface="Calibri" pitchFamily="34" charset="0"/>
              </a:rPr>
              <a:t>elevation</a:t>
            </a:r>
          </a:p>
          <a:p>
            <a:pPr marL="342900" indent="-342900" algn="ctr">
              <a:spcBef>
                <a:spcPct val="20000"/>
              </a:spcBef>
            </a:pPr>
            <a:r>
              <a:rPr lang="en-GB" sz="2200" dirty="0" smtClean="0">
                <a:latin typeface="Calibri" pitchFamily="34" charset="0"/>
              </a:rPr>
              <a:t>(</a:t>
            </a:r>
            <a:r>
              <a:rPr lang="en-GB" sz="1400" dirty="0" smtClean="0">
                <a:latin typeface="Calibri" pitchFamily="34" charset="0"/>
              </a:rPr>
              <a:t>source :</a:t>
            </a:r>
            <a:r>
              <a:rPr lang="en-US" sz="1400" b="1" dirty="0" smtClean="0">
                <a:latin typeface="Cambria" pitchFamily="18" charset="0"/>
              </a:rPr>
              <a:t>Zoë Johnson, Office for a Sustainable Future , Maryland , Dep.  Of Natural Resources )</a:t>
            </a:r>
          </a:p>
          <a:p>
            <a:pPr marL="342900" indent="-342900" algn="ctr">
              <a:spcBef>
                <a:spcPct val="20000"/>
              </a:spcBef>
            </a:pPr>
            <a:r>
              <a:rPr lang="en-US" sz="2400" dirty="0" err="1" smtClean="0">
                <a:solidFill>
                  <a:schemeClr val="bg1"/>
                </a:solidFill>
                <a:latin typeface="Garamond" pitchFamily="18" charset="0"/>
              </a:rPr>
              <a:t>oë</a:t>
            </a:r>
            <a:r>
              <a:rPr lang="en-US" sz="2400" dirty="0" smtClean="0">
                <a:solidFill>
                  <a:schemeClr val="bg1"/>
                </a:solidFill>
                <a:latin typeface="Garamond" pitchFamily="18" charset="0"/>
              </a:rPr>
              <a:t> Johnson, Office for a Sustainable Future</a:t>
            </a:r>
          </a:p>
          <a:p>
            <a:pPr marL="342900" indent="-342900" algn="ctr" eaLnBrk="1" hangingPunct="1">
              <a:spcBef>
                <a:spcPct val="20000"/>
              </a:spcBef>
            </a:pPr>
            <a:endParaRPr lang="en-US" sz="2200"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584176"/>
          </a:xfrm>
        </p:spPr>
        <p:txBody>
          <a:bodyPr>
            <a:noAutofit/>
          </a:bodyPr>
          <a:lstStyle/>
          <a:p>
            <a:r>
              <a:rPr lang="en-GB" sz="2800" b="1" dirty="0" smtClean="0">
                <a:solidFill>
                  <a:srgbClr val="C00000"/>
                </a:solidFill>
              </a:rPr>
              <a:t>The max  inundation level   depends on the   superposition of </a:t>
            </a:r>
            <a:br>
              <a:rPr lang="en-GB" sz="2800" b="1" dirty="0" smtClean="0">
                <a:solidFill>
                  <a:srgbClr val="C00000"/>
                </a:solidFill>
              </a:rPr>
            </a:br>
            <a:r>
              <a:rPr lang="en-GB" sz="2800" b="1" dirty="0" smtClean="0">
                <a:solidFill>
                  <a:srgbClr val="C00000"/>
                </a:solidFill>
              </a:rPr>
              <a:t> a) still water level, b) tide  c) surge  and waves </a:t>
            </a:r>
            <a:r>
              <a:rPr lang="en-GB" sz="2800" b="1" dirty="0" err="1" smtClean="0">
                <a:solidFill>
                  <a:srgbClr val="C00000"/>
                </a:solidFill>
              </a:rPr>
              <a:t>runups</a:t>
            </a:r>
            <a:r>
              <a:rPr lang="en-GB" sz="2800" b="1" dirty="0" smtClean="0">
                <a:solidFill>
                  <a:srgbClr val="C00000"/>
                </a:solidFill>
              </a:rPr>
              <a:t> .</a:t>
            </a:r>
            <a:endParaRPr lang="en-US" sz="2800" dirty="0">
              <a:solidFill>
                <a:srgbClr val="C00000"/>
              </a:solidFill>
            </a:endParaRPr>
          </a:p>
        </p:txBody>
      </p:sp>
      <p:sp>
        <p:nvSpPr>
          <p:cNvPr id="3" name="Content Placeholder 2"/>
          <p:cNvSpPr>
            <a:spLocks noGrp="1"/>
          </p:cNvSpPr>
          <p:nvPr>
            <p:ph idx="1"/>
          </p:nvPr>
        </p:nvSpPr>
        <p:spPr>
          <a:xfrm>
            <a:off x="539552" y="6165304"/>
            <a:ext cx="7992888" cy="504056"/>
          </a:xfrm>
        </p:spPr>
        <p:txBody>
          <a:bodyPr>
            <a:normAutofit fontScale="85000" lnSpcReduction="20000"/>
          </a:bodyPr>
          <a:lstStyle/>
          <a:p>
            <a:pPr>
              <a:buClr>
                <a:schemeClr val="tx2"/>
              </a:buClr>
              <a:buSzPct val="60000"/>
              <a:buNone/>
              <a:defRPr/>
            </a:pPr>
            <a:endParaRPr lang="en-GB" sz="1100" b="1" dirty="0" smtClean="0">
              <a:latin typeface="Arial" pitchFamily="34" charset="0"/>
            </a:endParaRPr>
          </a:p>
          <a:p>
            <a:pPr>
              <a:buClr>
                <a:schemeClr val="tx2"/>
              </a:buClr>
              <a:buSzPct val="60000"/>
              <a:buNone/>
              <a:defRPr/>
            </a:pPr>
            <a:endParaRPr lang="en-GB" sz="1100" b="1" dirty="0" smtClean="0">
              <a:latin typeface="Arial" pitchFamily="34" charset="0"/>
            </a:endParaRPr>
          </a:p>
          <a:p>
            <a:pPr>
              <a:buClr>
                <a:schemeClr val="tx2"/>
              </a:buClr>
              <a:buSzPct val="60000"/>
              <a:buNone/>
              <a:defRPr/>
            </a:pPr>
            <a:r>
              <a:rPr lang="en-GB" sz="1100" b="1" dirty="0" smtClean="0">
                <a:latin typeface="Arial" pitchFamily="34" charset="0"/>
              </a:rPr>
              <a:t>Source:</a:t>
            </a:r>
            <a:r>
              <a:rPr lang="en-US" sz="1100" dirty="0" smtClean="0">
                <a:effectLst>
                  <a:outerShdw blurRad="38100" dist="38100" dir="2700000" algn="tl">
                    <a:srgbClr val="000000"/>
                  </a:outerShdw>
                </a:effectLst>
                <a:latin typeface="Arial" pitchFamily="34" charset="0"/>
              </a:rPr>
              <a:t> Harry C. </a:t>
            </a:r>
            <a:r>
              <a:rPr lang="en-US" sz="1100" dirty="0" err="1" smtClean="0">
                <a:effectLst>
                  <a:outerShdw blurRad="38100" dist="38100" dir="2700000" algn="tl">
                    <a:srgbClr val="000000"/>
                  </a:outerShdw>
                </a:effectLst>
                <a:latin typeface="Arial" pitchFamily="34" charset="0"/>
              </a:rPr>
              <a:t>Friebel</a:t>
            </a:r>
            <a:r>
              <a:rPr lang="en-US" sz="1100" dirty="0" smtClean="0">
                <a:effectLst>
                  <a:outerShdw blurRad="38100" dist="38100" dir="2700000" algn="tl">
                    <a:srgbClr val="000000"/>
                  </a:outerShdw>
                </a:effectLst>
                <a:latin typeface="Arial" pitchFamily="34" charset="0"/>
              </a:rPr>
              <a:t>, U.S. Army Corps of Engineers  Philadelphia District</a:t>
            </a:r>
            <a:endParaRPr lang="en-US" sz="1100" dirty="0">
              <a:latin typeface="Arial" pitchFamily="34" charset="0"/>
            </a:endParaRPr>
          </a:p>
        </p:txBody>
      </p:sp>
      <p:pic>
        <p:nvPicPr>
          <p:cNvPr id="4" name="Picture 16"/>
          <p:cNvPicPr>
            <a:picLocks noChangeAspect="1" noChangeArrowheads="1"/>
          </p:cNvPicPr>
          <p:nvPr/>
        </p:nvPicPr>
        <p:blipFill>
          <a:blip r:embed="rId2" cstate="print"/>
          <a:srcRect/>
          <a:stretch>
            <a:fillRect/>
          </a:stretch>
        </p:blipFill>
        <p:spPr bwMode="auto">
          <a:xfrm>
            <a:off x="323528" y="1556792"/>
            <a:ext cx="8280920" cy="4771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764704"/>
            <a:ext cx="8424936" cy="7048083"/>
          </a:xfrm>
          <a:prstGeom prst="rect">
            <a:avLst/>
          </a:prstGeom>
        </p:spPr>
        <p:txBody>
          <a:bodyPr wrap="square">
            <a:spAutoFit/>
          </a:bodyPr>
          <a:lstStyle/>
          <a:p>
            <a:r>
              <a:rPr lang="en-GB" sz="3200" b="1" dirty="0" smtClean="0">
                <a:solidFill>
                  <a:srgbClr val="C00000"/>
                </a:solidFill>
                <a:latin typeface="+mj-lt"/>
              </a:rPr>
              <a:t>The  Flood Hazard Maps of Pilot Site  contribute :</a:t>
            </a:r>
          </a:p>
          <a:p>
            <a:pPr>
              <a:buFont typeface="Arial" pitchFamily="34" charset="0"/>
              <a:buChar char="•"/>
            </a:pPr>
            <a:r>
              <a:rPr lang="en-GB" sz="2800" b="1" dirty="0" smtClean="0">
                <a:solidFill>
                  <a:schemeClr val="tx1">
                    <a:lumMod val="95000"/>
                    <a:lumOff val="5000"/>
                  </a:schemeClr>
                </a:solidFill>
                <a:latin typeface="+mj-lt"/>
              </a:rPr>
              <a:t>to the delivery of useful warnings to</a:t>
            </a:r>
            <a:r>
              <a:rPr lang="en-US" sz="2800" b="1" dirty="0" smtClean="0">
                <a:solidFill>
                  <a:schemeClr val="tx1">
                    <a:lumMod val="95000"/>
                    <a:lumOff val="5000"/>
                  </a:schemeClr>
                </a:solidFill>
                <a:latin typeface="+mj-lt"/>
              </a:rPr>
              <a:t> coastal communities and </a:t>
            </a:r>
            <a:r>
              <a:rPr lang="en-GB" sz="2800" b="1" dirty="0" smtClean="0">
                <a:solidFill>
                  <a:schemeClr val="tx1">
                    <a:lumMod val="95000"/>
                    <a:lumOff val="5000"/>
                  </a:schemeClr>
                </a:solidFill>
                <a:latin typeface="+mj-lt"/>
              </a:rPr>
              <a:t> decision makers</a:t>
            </a:r>
            <a:r>
              <a:rPr lang="en-US" sz="2800" b="1" dirty="0" smtClean="0">
                <a:solidFill>
                  <a:schemeClr val="tx1">
                    <a:lumMod val="95000"/>
                    <a:lumOff val="5000"/>
                  </a:schemeClr>
                </a:solidFill>
                <a:latin typeface="+mj-lt"/>
              </a:rPr>
              <a:t> for the impacts of climate change </a:t>
            </a:r>
            <a:r>
              <a:rPr lang="en-GB" sz="2800" b="1" dirty="0" smtClean="0">
                <a:solidFill>
                  <a:schemeClr val="tx1">
                    <a:lumMod val="95000"/>
                    <a:lumOff val="5000"/>
                  </a:schemeClr>
                </a:solidFill>
              </a:rPr>
              <a:t>risk</a:t>
            </a:r>
            <a:endParaRPr lang="en-GB" sz="2800" b="1" dirty="0" smtClean="0">
              <a:solidFill>
                <a:schemeClr val="tx1">
                  <a:lumMod val="95000"/>
                  <a:lumOff val="5000"/>
                </a:schemeClr>
              </a:solidFill>
              <a:latin typeface="+mj-lt"/>
            </a:endParaRPr>
          </a:p>
          <a:p>
            <a:pPr>
              <a:buFont typeface="Arial" pitchFamily="34" charset="0"/>
              <a:buChar char="•"/>
            </a:pPr>
            <a:r>
              <a:rPr lang="en-GB" sz="2800" b="1" dirty="0" smtClean="0">
                <a:solidFill>
                  <a:schemeClr val="tx1">
                    <a:lumMod val="95000"/>
                    <a:lumOff val="5000"/>
                  </a:schemeClr>
                </a:solidFill>
                <a:latin typeface="+mj-lt"/>
              </a:rPr>
              <a:t>to  inform   on the need for further research on</a:t>
            </a:r>
          </a:p>
          <a:p>
            <a:r>
              <a:rPr lang="en-GB" sz="2800" b="1" dirty="0" smtClean="0">
                <a:solidFill>
                  <a:schemeClr val="tx1">
                    <a:lumMod val="95000"/>
                    <a:lumOff val="5000"/>
                  </a:schemeClr>
                </a:solidFill>
                <a:latin typeface="+mj-lt"/>
              </a:rPr>
              <a:t>   climate change</a:t>
            </a:r>
          </a:p>
          <a:p>
            <a:pPr>
              <a:buFont typeface="Arial" pitchFamily="34" charset="0"/>
              <a:buChar char="•"/>
            </a:pPr>
            <a:r>
              <a:rPr lang="en-GB" sz="2800" b="1" dirty="0" smtClean="0">
                <a:solidFill>
                  <a:schemeClr val="tx1">
                    <a:lumMod val="95000"/>
                    <a:lumOff val="5000"/>
                  </a:schemeClr>
                </a:solidFill>
                <a:latin typeface="+mj-lt"/>
              </a:rPr>
              <a:t> to advocate the  need  for advanced  3D numerical modelling  and  understanding  of wave run up  in real  topography .</a:t>
            </a:r>
          </a:p>
          <a:p>
            <a:pPr>
              <a:buFont typeface="Arial" pitchFamily="34" charset="0"/>
              <a:buChar char="•"/>
            </a:pPr>
            <a:r>
              <a:rPr lang="en-US" sz="2800" b="1" dirty="0" smtClean="0">
                <a:solidFill>
                  <a:schemeClr val="tx1">
                    <a:lumMod val="95000"/>
                    <a:lumOff val="5000"/>
                  </a:schemeClr>
                </a:solidFill>
                <a:latin typeface="+mj-lt"/>
              </a:rPr>
              <a:t>Initiate sea level rise adaptation measures to reduce the region’s vulnerability to sea water level  and storm  rise .</a:t>
            </a:r>
          </a:p>
          <a:p>
            <a:endParaRPr lang="en-GB" sz="2800" b="1" dirty="0" smtClean="0">
              <a:solidFill>
                <a:schemeClr val="tx2">
                  <a:lumMod val="75000"/>
                </a:schemeClr>
              </a:solidFill>
            </a:endParaRPr>
          </a:p>
          <a:p>
            <a:r>
              <a:rPr lang="en-GB" sz="2800" b="1" dirty="0" smtClean="0">
                <a:solidFill>
                  <a:schemeClr val="tx2">
                    <a:lumMod val="75000"/>
                  </a:schemeClr>
                </a:solidFill>
              </a:rPr>
              <a:t> </a:t>
            </a:r>
          </a:p>
          <a:p>
            <a:endParaRPr lang="en-GB" sz="2800" b="1" dirty="0" smtClean="0">
              <a:solidFill>
                <a:schemeClr val="tx2">
                  <a:lumMod val="75000"/>
                </a:schemeClr>
              </a:solidFill>
            </a:endParaRPr>
          </a:p>
          <a:p>
            <a:endParaRPr lang="en-GB" sz="2800" b="1" dirty="0" smtClean="0">
              <a:solidFill>
                <a:schemeClr val="tx2">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04664"/>
            <a:ext cx="7776864" cy="5016758"/>
          </a:xfrm>
          <a:prstGeom prst="rect">
            <a:avLst/>
          </a:prstGeom>
        </p:spPr>
        <p:txBody>
          <a:bodyPr wrap="square">
            <a:spAutoFit/>
          </a:bodyPr>
          <a:lstStyle/>
          <a:p>
            <a:endParaRPr lang="en-GB" sz="3200" b="1" dirty="0" smtClean="0">
              <a:solidFill>
                <a:srgbClr val="FF0000"/>
              </a:solidFill>
            </a:endParaRPr>
          </a:p>
          <a:p>
            <a:r>
              <a:rPr lang="en-GB" sz="3200" b="1" dirty="0" smtClean="0">
                <a:solidFill>
                  <a:srgbClr val="FF0000"/>
                </a:solidFill>
              </a:rPr>
              <a:t> </a:t>
            </a:r>
            <a:r>
              <a:rPr lang="en-GB" sz="2800" b="1" dirty="0" smtClean="0"/>
              <a:t>We usually  think that  Climate change  is responsible  for increasing  mean   temperature. </a:t>
            </a:r>
            <a:endParaRPr lang="en-GB" sz="2800" dirty="0" smtClean="0"/>
          </a:p>
          <a:p>
            <a:endParaRPr lang="en-US" sz="2800" dirty="0" smtClean="0"/>
          </a:p>
          <a:p>
            <a:r>
              <a:rPr lang="en-US" sz="2800" dirty="0" smtClean="0"/>
              <a:t>However recently  (</a:t>
            </a:r>
            <a:r>
              <a:rPr lang="en-GB" sz="2800" b="1" dirty="0" smtClean="0">
                <a:hlinkClick r:id="rId2" action="ppaction://hlinkfile"/>
              </a:rPr>
              <a:t>SOURCE  : I. R. Young</a:t>
            </a:r>
            <a:r>
              <a:rPr lang="en-GB" sz="2800" b="1" dirty="0" smtClean="0">
                <a:hlinkClick r:id="" action="ppaction://hlinkfile"/>
              </a:rPr>
              <a:t>*</a:t>
            </a:r>
            <a:r>
              <a:rPr lang="en-GB" sz="2800" b="1" dirty="0" smtClean="0"/>
              <a:t>, </a:t>
            </a:r>
            <a:r>
              <a:rPr lang="en-GB" sz="2800" b="1" dirty="0" smtClean="0">
                <a:hlinkClick r:id="rId3" action="ppaction://hlinkfile"/>
              </a:rPr>
              <a:t>S. </a:t>
            </a:r>
            <a:r>
              <a:rPr lang="en-GB" sz="2800" b="1" dirty="0" err="1" smtClean="0">
                <a:hlinkClick r:id="rId3" action="ppaction://hlinkfile"/>
              </a:rPr>
              <a:t>Zieger</a:t>
            </a:r>
            <a:r>
              <a:rPr lang="en-GB" sz="2800" b="1" dirty="0" smtClean="0"/>
              <a:t>, and   </a:t>
            </a:r>
            <a:r>
              <a:rPr lang="en-GB" sz="2800" b="1" dirty="0" smtClean="0">
                <a:hlinkClick r:id="rId4" action="ppaction://hlinkfile"/>
              </a:rPr>
              <a:t>A. V. </a:t>
            </a:r>
            <a:r>
              <a:rPr lang="en-GB" sz="2800" b="1" dirty="0" err="1" smtClean="0">
                <a:hlinkClick r:id="rId4" action="ppaction://hlinkfile"/>
              </a:rPr>
              <a:t>Babanin</a:t>
            </a:r>
            <a:r>
              <a:rPr lang="en-GB" sz="2800" b="1" dirty="0" smtClean="0"/>
              <a:t>  </a:t>
            </a:r>
            <a:r>
              <a:rPr lang="en-GB" sz="2800" b="1" dirty="0" smtClean="0">
                <a:solidFill>
                  <a:schemeClr val="accent1">
                    <a:lumMod val="75000"/>
                  </a:schemeClr>
                </a:solidFill>
              </a:rPr>
              <a:t>, (2011), </a:t>
            </a:r>
            <a:r>
              <a:rPr lang="en-GB" sz="2800" b="1" dirty="0" smtClean="0"/>
              <a:t>Global Trends in Wind Speed and Wave Height ,</a:t>
            </a:r>
            <a:r>
              <a:rPr lang="en-GB" sz="2800" b="1" i="1" dirty="0" smtClean="0"/>
              <a:t> Science  ,Vol. 332 ,no. 6028 , pp. 451-455) </a:t>
            </a:r>
            <a:r>
              <a:rPr lang="en-US" sz="2800" dirty="0" smtClean="0"/>
              <a:t>, it has been documented  that climatic change </a:t>
            </a:r>
            <a:r>
              <a:rPr lang="en-GB" sz="2800" b="1" dirty="0" smtClean="0"/>
              <a:t>is also responsible  for increasing extreme wind  speed. </a:t>
            </a:r>
            <a:endParaRPr lang="en-GB" sz="2800" b="1" dirty="0" smtClean="0">
              <a:hlinkClick r:id="rId2" action="ppaction://hlinkfile"/>
            </a:endParaRPr>
          </a:p>
          <a:p>
            <a:pPr>
              <a:buFont typeface="Arial" pitchFamily="34" charset="0"/>
              <a:buChar char="•"/>
            </a:pPr>
            <a:endParaRPr lang="en-US"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661248"/>
            <a:ext cx="8229600" cy="792088"/>
          </a:xfrm>
        </p:spPr>
        <p:txBody>
          <a:bodyPr>
            <a:normAutofit/>
          </a:bodyPr>
          <a:lstStyle/>
          <a:p>
            <a:r>
              <a:rPr lang="en-GB" sz="1100" b="1" dirty="0" smtClean="0">
                <a:hlinkClick r:id="rId2" action="ppaction://hlinkfile"/>
              </a:rPr>
              <a:t>SOURCE  : I. R. Young</a:t>
            </a:r>
            <a:r>
              <a:rPr lang="en-GB" sz="1100" b="1" dirty="0" smtClean="0">
                <a:hlinkClick r:id="" action="ppaction://hlinkfile"/>
              </a:rPr>
              <a:t>*</a:t>
            </a:r>
            <a:r>
              <a:rPr lang="en-GB" sz="1100" b="1" dirty="0" smtClean="0"/>
              <a:t>, </a:t>
            </a:r>
            <a:r>
              <a:rPr lang="en-GB" sz="1100" b="1" dirty="0" smtClean="0">
                <a:hlinkClick r:id="rId3" action="ppaction://hlinkfile"/>
              </a:rPr>
              <a:t>S. </a:t>
            </a:r>
            <a:r>
              <a:rPr lang="en-GB" sz="1100" b="1" dirty="0" err="1" smtClean="0">
                <a:hlinkClick r:id="rId3" action="ppaction://hlinkfile"/>
              </a:rPr>
              <a:t>Zieger</a:t>
            </a:r>
            <a:r>
              <a:rPr lang="en-GB" sz="1100" b="1" dirty="0" smtClean="0"/>
              <a:t>, and   </a:t>
            </a:r>
            <a:r>
              <a:rPr lang="en-GB" sz="1100" b="1" dirty="0" smtClean="0">
                <a:hlinkClick r:id="rId4" action="ppaction://hlinkfile"/>
              </a:rPr>
              <a:t>A. V. </a:t>
            </a:r>
            <a:r>
              <a:rPr lang="en-GB" sz="1100" b="1" dirty="0" err="1" smtClean="0">
                <a:hlinkClick r:id="rId4" action="ppaction://hlinkfile"/>
              </a:rPr>
              <a:t>Babanin</a:t>
            </a:r>
            <a:r>
              <a:rPr lang="en-GB" sz="1100" b="1" dirty="0" smtClean="0"/>
              <a:t>  </a:t>
            </a:r>
            <a:r>
              <a:rPr lang="en-GB" sz="1100" b="1" dirty="0" smtClean="0">
                <a:solidFill>
                  <a:srgbClr val="002060"/>
                </a:solidFill>
              </a:rPr>
              <a:t>, (2011), Global Trends in Wind Speed and Wave Height ,</a:t>
            </a:r>
            <a:r>
              <a:rPr lang="en-GB" sz="1100" b="1" i="1" dirty="0" smtClean="0">
                <a:solidFill>
                  <a:srgbClr val="002060"/>
                </a:solidFill>
              </a:rPr>
              <a:t> Science  ,Vol. 332 ,no. 6028 , pp. 451-455 </a:t>
            </a:r>
            <a:r>
              <a:rPr lang="en-GB" sz="1100" i="1" dirty="0" smtClean="0">
                <a:solidFill>
                  <a:srgbClr val="002060"/>
                </a:solidFill>
              </a:rPr>
              <a:t/>
            </a:r>
            <a:br>
              <a:rPr lang="en-GB" sz="1100" i="1" dirty="0" smtClean="0">
                <a:solidFill>
                  <a:srgbClr val="002060"/>
                </a:solidFill>
              </a:rPr>
            </a:br>
            <a:r>
              <a:rPr lang="en-GB" sz="1100" i="1" dirty="0" smtClean="0">
                <a:solidFill>
                  <a:srgbClr val="002060"/>
                </a:solidFill>
              </a:rPr>
              <a:t> </a:t>
            </a:r>
            <a:r>
              <a:rPr lang="en-GB" sz="1100" b="1" dirty="0" smtClean="0"/>
              <a:t/>
            </a:r>
            <a:br>
              <a:rPr lang="en-GB" sz="1100" b="1" dirty="0" smtClean="0"/>
            </a:br>
            <a:endParaRPr lang="en-US" sz="1100" dirty="0"/>
          </a:p>
        </p:txBody>
      </p:sp>
      <p:sp>
        <p:nvSpPr>
          <p:cNvPr id="4" name="Rectangle 3"/>
          <p:cNvSpPr/>
          <p:nvPr/>
        </p:nvSpPr>
        <p:spPr>
          <a:xfrm>
            <a:off x="539552" y="836712"/>
            <a:ext cx="7920880" cy="4647426"/>
          </a:xfrm>
          <a:prstGeom prst="rect">
            <a:avLst/>
          </a:prstGeom>
        </p:spPr>
        <p:txBody>
          <a:bodyPr wrap="square">
            <a:spAutoFit/>
          </a:bodyPr>
          <a:lstStyle/>
          <a:p>
            <a:r>
              <a:rPr lang="en-GB" sz="3600" b="1" dirty="0" smtClean="0">
                <a:solidFill>
                  <a:srgbClr val="FF0000"/>
                </a:solidFill>
              </a:rPr>
              <a:t>Climate change   increases   extreme  wind </a:t>
            </a:r>
            <a:r>
              <a:rPr lang="en-GB" sz="3600" b="1" dirty="0" err="1" smtClean="0">
                <a:solidFill>
                  <a:srgbClr val="FF0000"/>
                </a:solidFill>
              </a:rPr>
              <a:t>speed,so</a:t>
            </a:r>
            <a:r>
              <a:rPr lang="en-GB" sz="3600" b="1" dirty="0" smtClean="0">
                <a:solidFill>
                  <a:srgbClr val="FF0000"/>
                </a:solidFill>
              </a:rPr>
              <a:t> that: </a:t>
            </a:r>
          </a:p>
          <a:p>
            <a:endParaRPr lang="en-GB" sz="2800" b="1" dirty="0" smtClean="0">
              <a:solidFill>
                <a:srgbClr val="C00000"/>
              </a:solidFill>
            </a:endParaRPr>
          </a:p>
          <a:p>
            <a:pPr>
              <a:buFont typeface="Arial" pitchFamily="34" charset="0"/>
              <a:buChar char="•"/>
            </a:pPr>
            <a:r>
              <a:rPr lang="en-GB" sz="2800" b="1" dirty="0" smtClean="0">
                <a:solidFill>
                  <a:srgbClr val="C00000"/>
                </a:solidFill>
              </a:rPr>
              <a:t> Higher  wind speed  increases  storm    surge , i.e. elevation  of  sea  water  level </a:t>
            </a:r>
          </a:p>
          <a:p>
            <a:endParaRPr lang="en-GB" sz="2800" b="1" dirty="0" smtClean="0">
              <a:solidFill>
                <a:srgbClr val="C00000"/>
              </a:solidFill>
            </a:endParaRPr>
          </a:p>
          <a:p>
            <a:pPr>
              <a:buFont typeface="Arial" pitchFamily="34" charset="0"/>
              <a:buChar char="•"/>
            </a:pPr>
            <a:r>
              <a:rPr lang="en-GB" sz="2800" b="1" dirty="0" smtClean="0">
                <a:solidFill>
                  <a:srgbClr val="C00000"/>
                </a:solidFill>
              </a:rPr>
              <a:t> Higher  wind speed  increases  the height  of  surface gravity waves , i.e.  </a:t>
            </a:r>
            <a:r>
              <a:rPr lang="en-GB" sz="2800" b="1" smtClean="0">
                <a:solidFill>
                  <a:srgbClr val="C00000"/>
                </a:solidFill>
              </a:rPr>
              <a:t>increases  </a:t>
            </a:r>
            <a:r>
              <a:rPr lang="en-GB" sz="2800" b="1" dirty="0" smtClean="0">
                <a:solidFill>
                  <a:srgbClr val="C00000"/>
                </a:solidFill>
              </a:rPr>
              <a:t>Run-up   elevation</a:t>
            </a:r>
          </a:p>
          <a:p>
            <a:pPr>
              <a:buFont typeface="Arial" pitchFamily="34" charset="0"/>
              <a:buChar char="•"/>
            </a:pP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229600" cy="2088232"/>
          </a:xfrm>
        </p:spPr>
        <p:txBody>
          <a:bodyPr>
            <a:normAutofit/>
          </a:bodyPr>
          <a:lstStyle/>
          <a:p>
            <a:r>
              <a:rPr lang="en-GB" sz="2400" b="1" dirty="0" smtClean="0"/>
              <a:t>For the  Mediterranean  Sea  , where  astronomical tide is  small ( about ±20  cm ) , extreme  flood potential of coastal areas depends on the   </a:t>
            </a:r>
            <a:r>
              <a:rPr lang="en-GB" sz="2400" b="1" i="1" dirty="0" smtClean="0"/>
              <a:t>superposition</a:t>
            </a:r>
            <a:r>
              <a:rPr lang="en-GB" sz="2400" b="1" dirty="0" smtClean="0"/>
              <a:t> of the following  three  factors   which  are exposed to climatic  change </a:t>
            </a:r>
            <a:r>
              <a:rPr lang="en-GB" sz="2400" dirty="0" smtClean="0"/>
              <a:t>:</a:t>
            </a:r>
            <a:endParaRPr lang="en-US" sz="2400" dirty="0"/>
          </a:p>
        </p:txBody>
      </p:sp>
      <p:sp>
        <p:nvSpPr>
          <p:cNvPr id="3" name="Content Placeholder 2"/>
          <p:cNvSpPr>
            <a:spLocks noGrp="1"/>
          </p:cNvSpPr>
          <p:nvPr>
            <p:ph idx="1"/>
          </p:nvPr>
        </p:nvSpPr>
        <p:spPr>
          <a:xfrm>
            <a:off x="539552" y="2420888"/>
            <a:ext cx="8229600" cy="4525963"/>
          </a:xfrm>
        </p:spPr>
        <p:txBody>
          <a:bodyPr/>
          <a:lstStyle/>
          <a:p>
            <a:pPr lvl="0"/>
            <a:r>
              <a:rPr lang="en-US" dirty="0" smtClean="0">
                <a:solidFill>
                  <a:schemeClr val="tx2">
                    <a:lumMod val="75000"/>
                  </a:schemeClr>
                </a:solidFill>
              </a:rPr>
              <a:t>Storm surge  </a:t>
            </a:r>
            <a:r>
              <a:rPr lang="en-US" dirty="0" smtClean="0">
                <a:solidFill>
                  <a:srgbClr val="FF0000"/>
                </a:solidFill>
              </a:rPr>
              <a:t>(climatic factor: increase of wind speed extreme)</a:t>
            </a:r>
          </a:p>
          <a:p>
            <a:pPr lvl="0"/>
            <a:r>
              <a:rPr lang="en-US" dirty="0" smtClean="0">
                <a:solidFill>
                  <a:schemeClr val="tx2">
                    <a:lumMod val="75000"/>
                  </a:schemeClr>
                </a:solidFill>
              </a:rPr>
              <a:t>Large Wave run-up </a:t>
            </a:r>
            <a:r>
              <a:rPr lang="en-US" dirty="0" smtClean="0">
                <a:solidFill>
                  <a:srgbClr val="FF0000"/>
                </a:solidFill>
              </a:rPr>
              <a:t>( climatic factor : increase of  wave  height  which  depends on  the wind speed extreme)</a:t>
            </a:r>
          </a:p>
          <a:p>
            <a:r>
              <a:rPr lang="en-US" dirty="0" smtClean="0">
                <a:solidFill>
                  <a:schemeClr val="tx2">
                    <a:lumMod val="75000"/>
                  </a:schemeClr>
                </a:solidFill>
              </a:rPr>
              <a:t>Mean sea level rise (MSLR)</a:t>
            </a:r>
            <a:r>
              <a:rPr lang="en-US" dirty="0" smtClean="0">
                <a:solidFill>
                  <a:srgbClr val="FF0000"/>
                </a:solidFill>
              </a:rPr>
              <a:t> (  climatic factor : temperature increase  )</a:t>
            </a:r>
          </a:p>
          <a:p>
            <a:pPr lvl="0"/>
            <a:endParaRPr lang="en-US" dirty="0" smtClean="0">
              <a:solidFill>
                <a:srgbClr val="FF0000"/>
              </a:solidFill>
            </a:endParaRP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6" name="Picture 38" descr="04"/>
          <p:cNvPicPr>
            <a:picLocks noChangeAspect="1" noChangeArrowheads="1"/>
          </p:cNvPicPr>
          <p:nvPr/>
        </p:nvPicPr>
        <p:blipFill>
          <a:blip r:embed="rId2" cstate="print"/>
          <a:srcRect/>
          <a:stretch>
            <a:fillRect/>
          </a:stretch>
        </p:blipFill>
        <p:spPr bwMode="auto">
          <a:xfrm>
            <a:off x="0" y="0"/>
            <a:ext cx="9144000" cy="646588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descr="fig11-12"/>
          <p:cNvPicPr>
            <a:picLocks noChangeAspect="1" noChangeArrowheads="1"/>
          </p:cNvPicPr>
          <p:nvPr/>
        </p:nvPicPr>
        <p:blipFill>
          <a:blip r:embed="rId2" cstate="print"/>
          <a:srcRect/>
          <a:stretch>
            <a:fillRect/>
          </a:stretch>
        </p:blipFill>
        <p:spPr bwMode="auto">
          <a:xfrm>
            <a:off x="755576" y="1295399"/>
            <a:ext cx="7474024" cy="5251485"/>
          </a:xfrm>
          <a:prstGeom prst="rect">
            <a:avLst/>
          </a:prstGeom>
          <a:noFill/>
        </p:spPr>
      </p:pic>
      <p:sp>
        <p:nvSpPr>
          <p:cNvPr id="136197" name="Text Box 5"/>
          <p:cNvSpPr txBox="1">
            <a:spLocks noChangeArrowheads="1"/>
          </p:cNvSpPr>
          <p:nvPr/>
        </p:nvSpPr>
        <p:spPr bwMode="auto">
          <a:xfrm>
            <a:off x="1907704" y="3212976"/>
            <a:ext cx="3044231" cy="646331"/>
          </a:xfrm>
          <a:prstGeom prst="rect">
            <a:avLst/>
          </a:prstGeom>
          <a:noFill/>
          <a:ln w="9525">
            <a:noFill/>
            <a:miter lim="800000"/>
            <a:headEnd/>
            <a:tailEnd/>
          </a:ln>
          <a:effectLst/>
        </p:spPr>
        <p:txBody>
          <a:bodyPr wrap="none">
            <a:spAutoFit/>
          </a:bodyPr>
          <a:lstStyle/>
          <a:p>
            <a:pPr eaLnBrk="0" hangingPunct="0"/>
            <a:r>
              <a:rPr lang="en-GB" b="1" dirty="0" smtClean="0">
                <a:solidFill>
                  <a:srgbClr val="FF0000"/>
                </a:solidFill>
                <a:cs typeface="Times New Roman" pitchFamily="18" charset="0"/>
              </a:rPr>
              <a:t>All models-</a:t>
            </a:r>
            <a:r>
              <a:rPr lang="en-US" b="1" dirty="0" smtClean="0">
                <a:solidFill>
                  <a:srgbClr val="FF0000"/>
                </a:solidFill>
              </a:rPr>
              <a:t>Special Report on</a:t>
            </a:r>
          </a:p>
          <a:p>
            <a:pPr eaLnBrk="0" hangingPunct="0"/>
            <a:r>
              <a:rPr lang="en-US" b="1" dirty="0" smtClean="0">
                <a:solidFill>
                  <a:srgbClr val="FF0000"/>
                </a:solidFill>
              </a:rPr>
              <a:t> Emissions Scenarios (SRES)</a:t>
            </a:r>
            <a:endParaRPr lang="en-GB" b="1" dirty="0">
              <a:solidFill>
                <a:srgbClr val="FF0000"/>
              </a:solidFill>
              <a:cs typeface="Times New Roman" pitchFamily="18" charset="0"/>
            </a:endParaRPr>
          </a:p>
        </p:txBody>
      </p:sp>
      <p:sp>
        <p:nvSpPr>
          <p:cNvPr id="136198" name="Text Box 6"/>
          <p:cNvSpPr txBox="1">
            <a:spLocks noChangeArrowheads="1"/>
          </p:cNvSpPr>
          <p:nvPr/>
        </p:nvSpPr>
        <p:spPr bwMode="auto">
          <a:xfrm>
            <a:off x="3995738" y="1916113"/>
            <a:ext cx="2384425" cy="701675"/>
          </a:xfrm>
          <a:prstGeom prst="rect">
            <a:avLst/>
          </a:prstGeom>
          <a:noFill/>
          <a:ln w="9525">
            <a:noFill/>
            <a:miter lim="800000"/>
            <a:headEnd/>
            <a:tailEnd/>
          </a:ln>
          <a:effectLst/>
        </p:spPr>
        <p:txBody>
          <a:bodyPr wrap="none">
            <a:spAutoFit/>
          </a:bodyPr>
          <a:lstStyle/>
          <a:p>
            <a:pPr eaLnBrk="0" hangingPunct="0"/>
            <a:r>
              <a:rPr lang="en-GB" sz="2000" dirty="0">
                <a:solidFill>
                  <a:srgbClr val="000066"/>
                </a:solidFill>
                <a:cs typeface="Times New Roman" pitchFamily="18" charset="0"/>
              </a:rPr>
              <a:t>Include uncertainty </a:t>
            </a:r>
          </a:p>
          <a:p>
            <a:pPr eaLnBrk="0" hangingPunct="0"/>
            <a:r>
              <a:rPr lang="en-GB" sz="2000" dirty="0">
                <a:solidFill>
                  <a:srgbClr val="000066"/>
                </a:solidFill>
                <a:cs typeface="Times New Roman" pitchFamily="18" charset="0"/>
              </a:rPr>
              <a:t>in ice parameters</a:t>
            </a:r>
          </a:p>
        </p:txBody>
      </p:sp>
      <p:sp>
        <p:nvSpPr>
          <p:cNvPr id="136200" name="Line 8"/>
          <p:cNvSpPr>
            <a:spLocks noChangeShapeType="1"/>
          </p:cNvSpPr>
          <p:nvPr/>
        </p:nvSpPr>
        <p:spPr bwMode="auto">
          <a:xfrm>
            <a:off x="4495800" y="3810000"/>
            <a:ext cx="855663" cy="509588"/>
          </a:xfrm>
          <a:prstGeom prst="line">
            <a:avLst/>
          </a:prstGeom>
          <a:noFill/>
          <a:ln w="38100">
            <a:solidFill>
              <a:srgbClr val="000066"/>
            </a:solidFill>
            <a:round/>
            <a:headEnd/>
            <a:tailEnd type="triangle" w="med" len="med"/>
          </a:ln>
          <a:effectLst/>
        </p:spPr>
        <p:txBody>
          <a:bodyPr wrap="none" anchor="ctr"/>
          <a:lstStyle/>
          <a:p>
            <a:endParaRPr lang="en-US"/>
          </a:p>
        </p:txBody>
      </p:sp>
      <p:sp>
        <p:nvSpPr>
          <p:cNvPr id="136201" name="Line 9"/>
          <p:cNvSpPr>
            <a:spLocks noChangeShapeType="1"/>
          </p:cNvSpPr>
          <p:nvPr/>
        </p:nvSpPr>
        <p:spPr bwMode="auto">
          <a:xfrm>
            <a:off x="4986338" y="2528888"/>
            <a:ext cx="1143000" cy="533400"/>
          </a:xfrm>
          <a:prstGeom prst="line">
            <a:avLst/>
          </a:prstGeom>
          <a:noFill/>
          <a:ln w="38100">
            <a:solidFill>
              <a:srgbClr val="000066"/>
            </a:solidFill>
            <a:round/>
            <a:headEnd/>
            <a:tailEnd type="triangle" w="med" len="med"/>
          </a:ln>
          <a:effectLst/>
        </p:spPr>
        <p:txBody>
          <a:bodyPr wrap="none" anchor="ctr"/>
          <a:lstStyle/>
          <a:p>
            <a:endParaRPr lang="en-US"/>
          </a:p>
        </p:txBody>
      </p:sp>
      <p:sp>
        <p:nvSpPr>
          <p:cNvPr id="136202" name="Rectangle 10"/>
          <p:cNvSpPr>
            <a:spLocks noGrp="1" noChangeArrowheads="1"/>
          </p:cNvSpPr>
          <p:nvPr>
            <p:ph type="title"/>
          </p:nvPr>
        </p:nvSpPr>
        <p:spPr/>
        <p:txBody>
          <a:bodyPr/>
          <a:lstStyle/>
          <a:p>
            <a:r>
              <a:rPr lang="en-GB" sz="3200" dirty="0" smtClean="0"/>
              <a:t>Global </a:t>
            </a:r>
            <a:r>
              <a:rPr lang="en-GB" sz="3200" dirty="0"/>
              <a:t>sea-level </a:t>
            </a:r>
            <a:r>
              <a:rPr lang="en-GB" sz="3200" dirty="0" smtClean="0"/>
              <a:t>rise</a:t>
            </a:r>
            <a:r>
              <a:rPr lang="en-GB" sz="2500" dirty="0" smtClean="0"/>
              <a:t/>
            </a:r>
            <a:br>
              <a:rPr lang="en-GB" sz="2500" dirty="0" smtClean="0"/>
            </a:br>
            <a:r>
              <a:rPr lang="en-GB" sz="1600" dirty="0" smtClean="0"/>
              <a:t>Intergovernmental Panel on Climate Change (IPCC)</a:t>
            </a:r>
            <a:endParaRPr lang="en-GB" sz="1600"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5085184"/>
            <a:ext cx="8229600" cy="1143000"/>
          </a:xfrm>
        </p:spPr>
        <p:txBody>
          <a:bodyPr>
            <a:normAutofit/>
          </a:bodyPr>
          <a:lstStyle/>
          <a:p>
            <a:r>
              <a:rPr lang="en-GB" sz="2000" b="1" i="1" dirty="0" smtClean="0"/>
              <a:t>Mediterranean mean sea level trends </a:t>
            </a:r>
            <a:r>
              <a:rPr lang="en-GB" sz="2000" dirty="0" smtClean="0"/>
              <a:t>of the past decades from tide gauge</a:t>
            </a:r>
            <a:br>
              <a:rPr lang="en-GB" sz="2000" dirty="0" smtClean="0"/>
            </a:br>
            <a:r>
              <a:rPr lang="en-US" sz="2000" dirty="0" smtClean="0"/>
              <a:t>and altimetry fields   </a:t>
            </a:r>
            <a:r>
              <a:rPr lang="en-GB" sz="2000" b="1" i="1" dirty="0" smtClean="0"/>
              <a:t>(1945-2000)</a:t>
            </a:r>
            <a:br>
              <a:rPr lang="en-GB" sz="2000" b="1" i="1" dirty="0" smtClean="0"/>
            </a:br>
            <a:r>
              <a:rPr lang="en-GB" sz="2000" b="1" i="1" dirty="0" smtClean="0"/>
              <a:t>(source </a:t>
            </a:r>
            <a:r>
              <a:rPr lang="en-US" sz="2000" b="1" dirty="0" err="1" smtClean="0"/>
              <a:t>Damià</a:t>
            </a:r>
            <a:r>
              <a:rPr lang="en-US" sz="2000" b="1" dirty="0" smtClean="0"/>
              <a:t> </a:t>
            </a:r>
            <a:r>
              <a:rPr lang="en-US" sz="2000" b="1" dirty="0" err="1" smtClean="0"/>
              <a:t>Gomis</a:t>
            </a:r>
            <a:r>
              <a:rPr lang="en-US" sz="2000" b="1" dirty="0" smtClean="0"/>
              <a:t>  2008)</a:t>
            </a:r>
            <a:endParaRPr lang="en-US" sz="2000" b="1"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835696" y="836712"/>
            <a:ext cx="5040560" cy="3962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1814</TotalTime>
  <Words>984</Words>
  <Application>Microsoft Office PowerPoint</Application>
  <PresentationFormat>On-screen Show (4:3)</PresentationFormat>
  <Paragraphs>118</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COASTANCE Komotini  27 March 2012 </vt:lpstr>
      <vt:lpstr>The objective of  this presentation is  :  a)discus the parameters involved in  predicting   coastal flooding in vew of the climatic change b)discus the problems of the present state of the art in modelling   coastal flooding c)determin future Coastal   flooding risk in  REMTH   in  the light of climate change .  </vt:lpstr>
      <vt:lpstr>The max  inundation level   depends on the   superposition of   a) still water level, b) tide  c) surge  and waves runups .</vt:lpstr>
      <vt:lpstr>Slide 4</vt:lpstr>
      <vt:lpstr>SOURCE  : I. R. Young*, S. Zieger, and   A. V. Babanin  , (2011), Global Trends in Wind Speed and Wave Height , Science  ,Vol. 332 ,no. 6028 , pp. 451-455    </vt:lpstr>
      <vt:lpstr>For the  Mediterranean  Sea  , where  astronomical tide is  small ( about ±20  cm ) , extreme  flood potential of coastal areas depends on the   superposition of the following  three  factors   which  are exposed to climatic  change :</vt:lpstr>
      <vt:lpstr>Slide 7</vt:lpstr>
      <vt:lpstr>Global sea-level rise Intergovernmental Panel on Climate Change (IPCC)</vt:lpstr>
      <vt:lpstr>Mediterranean mean sea level trends of the past decades from tide gauge and altimetry fields   (1945-2000) (source Damià Gomis  2008)</vt:lpstr>
      <vt:lpstr> Worst-case scenario  for Mean Sea level rise  in 2100  (end of century) :  Global   model   : sea water level is projected to rise by  59 to 88 cm , but with significant regional variations  IT IS WRONG TO ASSUME THE IPCC PREDICTION  TO MEDITERRANEAN SEA  Mediterranean Sea (downscale model)   : sea water level  rise  by  35 cm ( i.e. half for the value given for global sea water level  rise) </vt:lpstr>
      <vt:lpstr>Storm Surge   The storm surge is an increase in the water level that is pushed towards the shore by the force of the winds.   Worst-case scenario   in 2100  (end of century) :   </vt:lpstr>
      <vt:lpstr> At the end of century in REMTH  :   A combination of  storm surge and sea level rise  can raise the sea  water level (SWL)  by an additional  1.39    to  1.88  meters.    </vt:lpstr>
      <vt:lpstr>        100- year design values of significant wave height Hs (Source: Wave and Wind Atlas of the Hellenic Seas, Sept. 2007, Hellenic Center of Marine Research) </vt:lpstr>
      <vt:lpstr> WAVE RUN UP MODELLING  USING  CEDAS OR OTHER EMPIRICAL  MODELS  </vt:lpstr>
      <vt:lpstr>Slide 15</vt:lpstr>
      <vt:lpstr>Slide 16</vt:lpstr>
      <vt:lpstr>Erosion  produces an abrupt  front  which   modifies the inshore  movement of  wave run up (photo : Kariani, REMTH)-The elevation of the front  is about  3 m.The   prediction  for  the max elevation  of the wave  runups(2%) for  the extreme  flood scenario at the end of century  is about 5 m.  </vt:lpstr>
      <vt:lpstr>The elevation of the  load   is about  3 m.The   prediction  for  the max elevation  of the wave  runups (2%) for  the extreme  flood scenario at the end of century  is about 5 m.</vt:lpstr>
      <vt:lpstr>The abrupt  front    modifies the inshore  movement of  wave run up .The elevation of the front  is about  3 m.The   prediction  for  the max elevation  of the wave  runups(2%) for  the extreme  flood scenario at the end of century  is about 5 m.</vt:lpstr>
      <vt:lpstr>COASTAL FLOOD SCENARIOS</vt:lpstr>
      <vt:lpstr>Slide 21</vt:lpstr>
      <vt:lpstr>Slide 22</vt:lpstr>
      <vt:lpstr>Slide 23</vt:lpstr>
      <vt:lpstr>Slide 24</vt:lpstr>
      <vt:lpstr>Slide 25</vt:lpstr>
      <vt:lpstr>Slide 26</vt:lpstr>
      <vt:lpstr> Flood Hazard Maps of Pilot Site </vt:lpstr>
      <vt:lpstr>Slide 28</vt:lpstr>
      <vt:lpstr>Develop protect, retreat, and abandonment  policies for vulnerable coastal infrastructure </vt:lpstr>
      <vt:lpstr>Slide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ΝΙΚΟΣ</dc:creator>
  <cp:lastModifiedBy>ΝΙΚΟΣ</cp:lastModifiedBy>
  <cp:revision>185</cp:revision>
  <dcterms:created xsi:type="dcterms:W3CDTF">2012-03-17T22:39:56Z</dcterms:created>
  <dcterms:modified xsi:type="dcterms:W3CDTF">2013-03-20T17:01:25Z</dcterms:modified>
</cp:coreProperties>
</file>